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65" r:id="rId6"/>
    <p:sldId id="283" r:id="rId7"/>
    <p:sldId id="266" r:id="rId8"/>
    <p:sldId id="267" r:id="rId9"/>
    <p:sldId id="274" r:id="rId10"/>
    <p:sldId id="282" r:id="rId11"/>
    <p:sldId id="275" r:id="rId12"/>
    <p:sldId id="277" r:id="rId13"/>
    <p:sldId id="276" r:id="rId14"/>
    <p:sldId id="280" r:id="rId15"/>
    <p:sldId id="279" r:id="rId16"/>
    <p:sldId id="281" r:id="rId17"/>
    <p:sldId id="268" r:id="rId18"/>
    <p:sldId id="269" r:id="rId19"/>
    <p:sldId id="272" r:id="rId20"/>
    <p:sldId id="273" r:id="rId21"/>
    <p:sldId id="284"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son, Lisa" initials="EL" lastIdx="1" clrIdx="0">
    <p:extLst>
      <p:ext uri="{19B8F6BF-5375-455C-9EA6-DF929625EA0E}">
        <p15:presenceInfo xmlns:p15="http://schemas.microsoft.com/office/powerpoint/2012/main" userId="Eason, 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111111"/>
    <a:srgbClr val="E9840F"/>
    <a:srgbClr val="254E8E"/>
    <a:srgbClr val="F26822"/>
    <a:srgbClr val="5A5B5C"/>
    <a:srgbClr val="897865"/>
    <a:srgbClr val="6A6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0" autoAdjust="0"/>
    <p:restoredTop sz="97811" autoAdjust="0"/>
  </p:normalViewPr>
  <p:slideViewPr>
    <p:cSldViewPr snapToGrid="0" snapToObjects="1">
      <p:cViewPr varScale="1">
        <p:scale>
          <a:sx n="86" d="100"/>
          <a:sy n="86" d="100"/>
        </p:scale>
        <p:origin x="157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079D0A4-7D98-1C48-B9FA-6DCCA070DEA6}" type="datetimeFigureOut">
              <a:rPr lang="en-US" smtClean="0"/>
              <a:pPr/>
              <a:t>10/30/2017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0A75CF02-2566-FA41-A327-CD098FDF944F}" type="slidenum">
              <a:rPr lang="en-US" smtClean="0"/>
              <a:pPr/>
              <a:t>‹#›</a:t>
            </a:fld>
            <a:endParaRPr lang="en-US"/>
          </a:p>
        </p:txBody>
      </p:sp>
    </p:spTree>
    <p:extLst>
      <p:ext uri="{BB962C8B-B14F-4D97-AF65-F5344CB8AC3E}">
        <p14:creationId xmlns:p14="http://schemas.microsoft.com/office/powerpoint/2010/main" val="1795933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A558212F-8AB0-924A-BD20-A658A2FDD92E}" type="datetimeFigureOut">
              <a:rPr lang="en-US" smtClean="0"/>
              <a:pPr/>
              <a:t>10/30/2017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1EA3627-39FC-9349-8526-678BE1F5EA5C}" type="slidenum">
              <a:rPr lang="en-US" smtClean="0"/>
              <a:pPr/>
              <a:t>‹#›</a:t>
            </a:fld>
            <a:endParaRPr lang="en-US"/>
          </a:p>
        </p:txBody>
      </p:sp>
    </p:spTree>
    <p:extLst>
      <p:ext uri="{BB962C8B-B14F-4D97-AF65-F5344CB8AC3E}">
        <p14:creationId xmlns:p14="http://schemas.microsoft.com/office/powerpoint/2010/main" val="25360343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A3627-39FC-9349-8526-678BE1F5EA5C}" type="slidenum">
              <a:rPr lang="en-US" smtClean="0"/>
              <a:pPr/>
              <a:t>16</a:t>
            </a:fld>
            <a:endParaRPr lang="en-US"/>
          </a:p>
        </p:txBody>
      </p:sp>
    </p:spTree>
    <p:extLst>
      <p:ext uri="{BB962C8B-B14F-4D97-AF65-F5344CB8AC3E}">
        <p14:creationId xmlns:p14="http://schemas.microsoft.com/office/powerpoint/2010/main" val="3084374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r="4798"/>
          <a:stretch/>
        </p:blipFill>
        <p:spPr>
          <a:xfrm>
            <a:off x="0" y="-1"/>
            <a:ext cx="9144000" cy="6858001"/>
          </a:xfrm>
          <a:prstGeom prst="rect">
            <a:avLst/>
          </a:prstGeom>
        </p:spPr>
      </p:pic>
      <p:pic>
        <p:nvPicPr>
          <p:cNvPr id="8" name="Picture 7" descr="division-bar-title.jpg"/>
          <p:cNvPicPr>
            <a:picLocks noChangeAspect="1"/>
          </p:cNvPicPr>
          <p:nvPr userDrawn="1"/>
        </p:nvPicPr>
        <p:blipFill>
          <a:blip r:embed="rId3"/>
          <a:stretch>
            <a:fillRect/>
          </a:stretch>
        </p:blipFill>
        <p:spPr>
          <a:xfrm>
            <a:off x="5334000" y="2493315"/>
            <a:ext cx="3810000" cy="76200"/>
          </a:xfrm>
          <a:prstGeom prst="rect">
            <a:avLst/>
          </a:prstGeom>
        </p:spPr>
      </p:pic>
      <p:sp>
        <p:nvSpPr>
          <p:cNvPr id="18" name="Text Placeholder 17"/>
          <p:cNvSpPr>
            <a:spLocks noGrp="1"/>
          </p:cNvSpPr>
          <p:nvPr>
            <p:ph type="body" sz="quarter" idx="10" hasCustomPrompt="1"/>
          </p:nvPr>
        </p:nvSpPr>
        <p:spPr>
          <a:xfrm>
            <a:off x="4416425" y="3162300"/>
            <a:ext cx="3995738" cy="406400"/>
          </a:xfrm>
        </p:spPr>
        <p:txBody>
          <a:bodyPr anchor="t"/>
          <a:lstStyle>
            <a:lvl1pPr algn="r">
              <a:buNone/>
              <a:defRPr sz="1400"/>
            </a:lvl1pPr>
          </a:lstStyle>
          <a:p>
            <a:pPr lvl="0"/>
            <a:r>
              <a:rPr lang="en-US" sz="1800" dirty="0">
                <a:solidFill>
                  <a:srgbClr val="897865"/>
                </a:solidFill>
                <a:latin typeface="Helvetica"/>
                <a:cs typeface="Helvetica"/>
              </a:rPr>
              <a:t>May 18, 2039</a:t>
            </a:r>
            <a:endParaRPr lang="en-US" dirty="0"/>
          </a:p>
        </p:txBody>
      </p:sp>
      <p:sp>
        <p:nvSpPr>
          <p:cNvPr id="19" name="Title 18"/>
          <p:cNvSpPr>
            <a:spLocks noGrp="1"/>
          </p:cNvSpPr>
          <p:nvPr>
            <p:ph type="title" hasCustomPrompt="1"/>
          </p:nvPr>
        </p:nvSpPr>
        <p:spPr>
          <a:xfrm>
            <a:off x="457200" y="2593975"/>
            <a:ext cx="7954963" cy="542925"/>
          </a:xfrm>
        </p:spPr>
        <p:txBody>
          <a:bodyPr anchor="t"/>
          <a:lstStyle>
            <a:lvl1pPr algn="r">
              <a:defRPr/>
            </a:lvl1pPr>
          </a:lstStyle>
          <a:p>
            <a:r>
              <a:rPr lang="en-US" sz="3000" dirty="0">
                <a:solidFill>
                  <a:srgbClr val="897865"/>
                </a:solidFill>
                <a:latin typeface="Helvetica"/>
                <a:cs typeface="Helvetica"/>
              </a:rPr>
              <a:t>Title of Presentation</a:t>
            </a:r>
            <a:br>
              <a:rPr lang="en-US" sz="1800" dirty="0">
                <a:solidFill>
                  <a:srgbClr val="897865"/>
                </a:solidFill>
                <a:latin typeface="Helvetica"/>
                <a:cs typeface="Helvetica"/>
              </a:rPr>
            </a:br>
            <a:endParaRPr lang="en-US" dirty="0"/>
          </a:p>
        </p:txBody>
      </p:sp>
      <p:sp>
        <p:nvSpPr>
          <p:cNvPr id="11" name="Text Placeholder 17"/>
          <p:cNvSpPr>
            <a:spLocks noGrp="1"/>
          </p:cNvSpPr>
          <p:nvPr>
            <p:ph type="body" sz="quarter" idx="11" hasCustomPrompt="1"/>
          </p:nvPr>
        </p:nvSpPr>
        <p:spPr>
          <a:xfrm>
            <a:off x="4398968" y="2070101"/>
            <a:ext cx="3995738" cy="371474"/>
          </a:xfrm>
        </p:spPr>
        <p:txBody>
          <a:bodyPr anchor="t">
            <a:normAutofit/>
          </a:bodyPr>
          <a:lstStyle>
            <a:lvl1pPr algn="r">
              <a:buNone/>
              <a:defRPr sz="1400" baseline="0">
                <a:solidFill>
                  <a:schemeClr val="tx1">
                    <a:lumMod val="50000"/>
                    <a:lumOff val="50000"/>
                  </a:schemeClr>
                </a:solidFill>
              </a:defRPr>
            </a:lvl1pPr>
          </a:lstStyle>
          <a:p>
            <a:pPr algn="r"/>
            <a:r>
              <a:rPr lang="en-US" sz="1400" dirty="0">
                <a:solidFill>
                  <a:srgbClr val="5A5B5C"/>
                </a:solidFill>
                <a:latin typeface="Helvetica"/>
                <a:cs typeface="Helvetica"/>
              </a:rPr>
              <a:t>State Purchasing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AE5E7B2-4B71-7A43-BC44-F4819E97019F}" type="datetime1">
              <a:rPr lang="en-US" smtClean="0"/>
              <a:pPr/>
              <a:t>10/30/2017</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2" name="Rectangle 11"/>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p:cNvSpPr>
            <a:spLocks noGrp="1"/>
          </p:cNvSpPr>
          <p:nvPr>
            <p:ph idx="1"/>
          </p:nvPr>
        </p:nvSpPr>
        <p:spPr>
          <a:xfrm>
            <a:off x="3124200" y="1600200"/>
            <a:ext cx="55626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9107389-A409-5543-B676-2851FE5A92FD}" type="datetime1">
              <a:rPr lang="en-US" smtClean="0"/>
              <a:pPr/>
              <a:t>10/30/2017</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1" name="Picture Placeholder 10"/>
          <p:cNvSpPr>
            <a:spLocks noGrp="1"/>
          </p:cNvSpPr>
          <p:nvPr>
            <p:ph type="pic" sz="quarter" idx="13"/>
          </p:nvPr>
        </p:nvSpPr>
        <p:spPr>
          <a:xfrm>
            <a:off x="457200" y="1600200"/>
            <a:ext cx="2476500" cy="205740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3" name="Rectangle 12"/>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120"/>
            <a:ext cx="8229600" cy="11430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13954"/>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13954"/>
            <a:ext cx="4038600" cy="452596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70104"/>
            <a:ext cx="2133600" cy="365125"/>
          </a:xfrm>
        </p:spPr>
        <p:txBody>
          <a:bodyPr/>
          <a:lstStyle>
            <a:lvl1pPr>
              <a:defRPr>
                <a:latin typeface="Arial" panose="020B0604020202020204" pitchFamily="34" charset="0"/>
                <a:cs typeface="Arial" panose="020B0604020202020204" pitchFamily="34" charset="0"/>
              </a:defRPr>
            </a:lvl1pPr>
          </a:lstStyle>
          <a:p>
            <a:fld id="{F618BA3A-952D-2C4A-B4A6-9EB64E435223}" type="datetime1">
              <a:rPr lang="en-US" smtClean="0"/>
              <a:pPr/>
              <a:t>10/30/2017</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3" name="Rectangle 12"/>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8419" y="274638"/>
            <a:ext cx="8229600" cy="1143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8419" y="1535113"/>
            <a:ext cx="4040188"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8419" y="2174875"/>
            <a:ext cx="4040188"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683D481-B351-C340-B6D0-CA184C80198B}" type="datetime1">
              <a:rPr lang="en-US" smtClean="0"/>
              <a:pPr/>
              <a:t>10/30/2017</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11"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6" name="Rectangle 15"/>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254E8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hasCustomPrompt="1"/>
          </p:nvPr>
        </p:nvSpPr>
        <p:spPr>
          <a:xfrm>
            <a:off x="457200" y="2768600"/>
            <a:ext cx="8229600" cy="80010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Title of Break Page</a:t>
            </a:r>
          </a:p>
        </p:txBody>
      </p:sp>
      <p:sp>
        <p:nvSpPr>
          <p:cNvPr id="9" name="Text Placeholder 8"/>
          <p:cNvSpPr>
            <a:spLocks noGrp="1"/>
          </p:cNvSpPr>
          <p:nvPr>
            <p:ph type="body" sz="quarter" idx="11" hasCustomPrompt="1"/>
          </p:nvPr>
        </p:nvSpPr>
        <p:spPr>
          <a:xfrm>
            <a:off x="457200" y="3568700"/>
            <a:ext cx="8229600" cy="431800"/>
          </a:xfrm>
        </p:spPr>
        <p:txBody>
          <a:bodyPr>
            <a:noAutofit/>
          </a:bodyPr>
          <a:lstStyle>
            <a:lvl1pPr algn="ctr">
              <a:buNone/>
              <a:defRPr sz="1800" baseline="0">
                <a:solidFill>
                  <a:srgbClr val="FFFFFF"/>
                </a:solidFill>
                <a:latin typeface="Arial" panose="020B0604020202020204" pitchFamily="34" charset="0"/>
                <a:cs typeface="Arial" panose="020B0604020202020204"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Sub-title / Information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D17F7C3-3440-6842-A495-A2A65F634BDC}" type="datetime1">
              <a:rPr lang="en-US" smtClean="0"/>
              <a:pPr/>
              <a:t>10/30/2017</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2" name="Rectangle 11"/>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16E325-9338-9A43-9F90-FAE9B105EE1A}" type="datetime1">
              <a:rPr lang="en-US" smtClean="0"/>
              <a:pPr/>
              <a:t>10/30/2017</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a:xfrm>
            <a:off x="7366000" y="6356350"/>
            <a:ext cx="1320800" cy="365125"/>
          </a:xfrm>
          <a:prstGeom prst="rect">
            <a:avLst/>
          </a:prstGeom>
        </p:spPr>
        <p:txBody>
          <a:bodyPr/>
          <a:lstStyle>
            <a:lvl1pPr algn="ctr">
              <a:defRPr sz="1400" b="0" i="0">
                <a:latin typeface="Arial" panose="020B0604020202020204" pitchFamily="34" charset="0"/>
                <a:cs typeface="Arial" panose="020B0604020202020204" pitchFamily="34" charset="0"/>
              </a:defRPr>
            </a:lvl1pPr>
          </a:lstStyle>
          <a:p>
            <a:fld id="{CCE7EACD-A346-A34B-BBAF-EF458C812BA9}" type="slidenum">
              <a:rPr lang="en-US" smtClean="0"/>
              <a:pPr/>
              <a:t>‹#›</a:t>
            </a:fld>
            <a:endParaRPr lang="en-US"/>
          </a:p>
        </p:txBody>
      </p:sp>
      <p:sp>
        <p:nvSpPr>
          <p:cNvPr id="12" name="Rectangle 11"/>
          <p:cNvSpPr/>
          <p:nvPr userDrawn="1"/>
        </p:nvSpPr>
        <p:spPr>
          <a:xfrm>
            <a:off x="7366000" y="6794500"/>
            <a:ext cx="1320800" cy="63500"/>
          </a:xfrm>
          <a:prstGeom prst="rect">
            <a:avLst/>
          </a:prstGeom>
          <a:solidFill>
            <a:srgbClr val="254E8E"/>
          </a:solidFill>
          <a:ln>
            <a:solidFill>
              <a:srgbClr val="254E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ivision-bar-title.jpg"/>
          <p:cNvPicPr>
            <a:picLocks noChangeAspect="1"/>
          </p:cNvPicPr>
          <p:nvPr userDrawn="1"/>
        </p:nvPicPr>
        <p:blipFill>
          <a:blip r:embed="rId2"/>
          <a:stretch>
            <a:fillRect/>
          </a:stretch>
        </p:blipFill>
        <p:spPr>
          <a:xfrm flipV="1">
            <a:off x="0" y="0"/>
            <a:ext cx="9144000" cy="621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peach-bg.jpg"/>
          <p:cNvPicPr>
            <a:picLocks noChangeAspect="1"/>
          </p:cNvPicPr>
          <p:nvPr userDrawn="1"/>
        </p:nvPicPr>
        <p:blipFill>
          <a:blip r:embed="rId2"/>
          <a:stretch>
            <a:fillRect/>
          </a:stretch>
        </p:blipFill>
        <p:spPr>
          <a:xfrm>
            <a:off x="3759200" y="2298700"/>
            <a:ext cx="5384800" cy="4559300"/>
          </a:xfrm>
          <a:prstGeom prst="rect">
            <a:avLst/>
          </a:prstGeom>
        </p:spPr>
      </p:pic>
      <p:sp>
        <p:nvSpPr>
          <p:cNvPr id="14" name="TextBox 13"/>
          <p:cNvSpPr txBox="1"/>
          <p:nvPr userDrawn="1"/>
        </p:nvSpPr>
        <p:spPr>
          <a:xfrm>
            <a:off x="1928812" y="2773324"/>
            <a:ext cx="3898901" cy="369332"/>
          </a:xfrm>
          <a:prstGeom prst="rect">
            <a:avLst/>
          </a:prstGeom>
          <a:noFill/>
        </p:spPr>
        <p:txBody>
          <a:bodyPr wrap="square" rtlCol="0">
            <a:spAutoFit/>
          </a:bodyPr>
          <a:lstStyle/>
          <a:p>
            <a:pPr algn="l"/>
            <a:r>
              <a:rPr lang="en-US" sz="1800" dirty="0">
                <a:solidFill>
                  <a:srgbClr val="5A5B5C"/>
                </a:solidFill>
                <a:latin typeface="Arial" panose="020B0604020202020204" pitchFamily="34" charset="0"/>
                <a:cs typeface="Arial" panose="020B0604020202020204" pitchFamily="34" charset="0"/>
              </a:rPr>
              <a:t>State Purchasing</a:t>
            </a:r>
          </a:p>
        </p:txBody>
      </p:sp>
      <p:sp>
        <p:nvSpPr>
          <p:cNvPr id="15" name="Title 14"/>
          <p:cNvSpPr>
            <a:spLocks noGrp="1"/>
          </p:cNvSpPr>
          <p:nvPr>
            <p:ph type="title" hasCustomPrompt="1"/>
          </p:nvPr>
        </p:nvSpPr>
        <p:spPr>
          <a:xfrm>
            <a:off x="1928812" y="3269820"/>
            <a:ext cx="6477000" cy="527480"/>
          </a:xfrm>
        </p:spPr>
        <p:txBody>
          <a:bodyPr/>
          <a:lstStyle>
            <a:lvl1pPr algn="l">
              <a:defRPr>
                <a:latin typeface="Arial" panose="020B0604020202020204" pitchFamily="34" charset="0"/>
                <a:cs typeface="Arial" panose="020B0604020202020204" pitchFamily="34" charset="0"/>
              </a:defRPr>
            </a:lvl1pPr>
          </a:lstStyle>
          <a:p>
            <a:r>
              <a:rPr lang="en-US" dirty="0"/>
              <a:t>1.800.555.555</a:t>
            </a:r>
          </a:p>
        </p:txBody>
      </p:sp>
      <p:sp>
        <p:nvSpPr>
          <p:cNvPr id="17" name="Text Placeholder 16"/>
          <p:cNvSpPr>
            <a:spLocks noGrp="1"/>
          </p:cNvSpPr>
          <p:nvPr>
            <p:ph type="body" sz="quarter" idx="13" hasCustomPrompt="1"/>
          </p:nvPr>
        </p:nvSpPr>
        <p:spPr>
          <a:xfrm>
            <a:off x="1801813" y="3797300"/>
            <a:ext cx="3024187" cy="520700"/>
          </a:xfrm>
        </p:spPr>
        <p:txBody>
          <a:bodyPr/>
          <a:lstStyle>
            <a:lvl1pPr>
              <a:buNone/>
              <a:defRPr>
                <a:latin typeface="Arial" panose="020B0604020202020204" pitchFamily="34" charset="0"/>
                <a:cs typeface="Arial" panose="020B0604020202020204" pitchFamily="34" charset="0"/>
              </a:defRPr>
            </a:lvl1pPr>
          </a:lstStyle>
          <a:p>
            <a:pPr lvl="0"/>
            <a:r>
              <a:rPr lang="en-US" dirty="0" err="1"/>
              <a:t>www.doas.ga.gov</a:t>
            </a:r>
            <a:endParaRPr lang="en-US" dirty="0"/>
          </a:p>
        </p:txBody>
      </p:sp>
      <p:pic>
        <p:nvPicPr>
          <p:cNvPr id="7" name="Picture 6" descr="DOAS Logo.jpg"/>
          <p:cNvPicPr>
            <a:picLocks noChangeAspect="1"/>
          </p:cNvPicPr>
          <p:nvPr userDrawn="1"/>
        </p:nvPicPr>
        <p:blipFill>
          <a:blip r:embed="rId3"/>
          <a:stretch>
            <a:fillRect/>
          </a:stretch>
        </p:blipFill>
        <p:spPr>
          <a:xfrm>
            <a:off x="457200" y="2368327"/>
            <a:ext cx="1511300" cy="1511300"/>
          </a:xfrm>
          <a:prstGeom prst="rect">
            <a:avLst/>
          </a:prstGeom>
        </p:spPr>
      </p:pic>
      <p:pic>
        <p:nvPicPr>
          <p:cNvPr id="8" name="Picture 7" descr="division-bar-title.jpg"/>
          <p:cNvPicPr>
            <a:picLocks noChangeAspect="1"/>
          </p:cNvPicPr>
          <p:nvPr userDrawn="1"/>
        </p:nvPicPr>
        <p:blipFill>
          <a:blip r:embed="rId4"/>
          <a:stretch>
            <a:fillRect/>
          </a:stretch>
        </p:blipFill>
        <p:spPr>
          <a:xfrm>
            <a:off x="1968500" y="3092180"/>
            <a:ext cx="7175499" cy="487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8DDAE-9BD0-964D-AD24-69C6AD29FD93}" type="datetime1">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6"/>
          <p:cNvSpPr>
            <a:spLocks noGrp="1"/>
          </p:cNvSpPr>
          <p:nvPr>
            <p:ph type="sldNum" sz="quarter" idx="4"/>
          </p:nvPr>
        </p:nvSpPr>
        <p:spPr>
          <a:xfrm>
            <a:off x="7366000" y="6356350"/>
            <a:ext cx="1320800" cy="365125"/>
          </a:xfrm>
          <a:prstGeom prst="rect">
            <a:avLst/>
          </a:prstGeom>
        </p:spPr>
        <p:txBody>
          <a:bodyPr/>
          <a:lstStyle>
            <a:lvl1pPr algn="ctr">
              <a:defRPr sz="1400" b="0" i="0">
                <a:solidFill>
                  <a:srgbClr val="897865"/>
                </a:solidFill>
                <a:latin typeface="Helvetica"/>
                <a:cs typeface="Helvetica"/>
              </a:defRPr>
            </a:lvl1pPr>
          </a:lstStyle>
          <a:p>
            <a:fld id="{CCE7EACD-A346-A34B-BBAF-EF458C812B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5" r:id="rId6"/>
    <p:sldLayoutId id="2147483656" r:id="rId7"/>
    <p:sldLayoutId id="2147483657" r:id="rId8"/>
    <p:sldLayoutId id="2147483659" r:id="rId9"/>
  </p:sldLayoutIdLst>
  <p:hf hdr="0" ftr="0" dt="0"/>
  <p:txStyles>
    <p:titleStyle>
      <a:lvl1pPr algn="ctr" defTabSz="457200" rtl="0" eaLnBrk="1" latinLnBrk="0" hangingPunct="1">
        <a:spcBef>
          <a:spcPct val="0"/>
        </a:spcBef>
        <a:buNone/>
        <a:defRPr sz="3000" b="0" i="0" kern="1200">
          <a:solidFill>
            <a:srgbClr val="897865"/>
          </a:solidFill>
          <a:latin typeface="Helvetica"/>
          <a:ea typeface="+mj-ea"/>
          <a:cs typeface="Helvetica"/>
        </a:defRPr>
      </a:lvl1pPr>
    </p:titleStyle>
    <p:bodyStyle>
      <a:lvl1pPr marL="342900" indent="-182880" algn="l" defTabSz="457200" rtl="0" eaLnBrk="1" latinLnBrk="0" hangingPunct="1">
        <a:spcBef>
          <a:spcPts val="600"/>
        </a:spcBef>
        <a:spcAft>
          <a:spcPts val="0"/>
        </a:spcAft>
        <a:buClr>
          <a:srgbClr val="254E8E"/>
        </a:buClr>
        <a:buSzPct val="115000"/>
        <a:buFont typeface="Wingdings" charset="2"/>
        <a:buChar char="§"/>
        <a:defRPr sz="1400" b="0" i="0" kern="1200">
          <a:solidFill>
            <a:srgbClr val="897865"/>
          </a:solidFill>
          <a:latin typeface="Helvetica"/>
          <a:ea typeface="+mn-ea"/>
          <a:cs typeface="Helvetica"/>
        </a:defRPr>
      </a:lvl1pPr>
      <a:lvl2pPr marL="74295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2pPr>
      <a:lvl3pPr marL="11430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3pPr>
      <a:lvl4pPr marL="16002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4pPr>
      <a:lvl5pPr marL="2057400" indent="-182880" algn="l" defTabSz="457200" rtl="0" eaLnBrk="1" latinLnBrk="0" hangingPunct="1">
        <a:spcBef>
          <a:spcPts val="600"/>
        </a:spcBef>
        <a:spcAft>
          <a:spcPts val="0"/>
        </a:spcAft>
        <a:buClr>
          <a:srgbClr val="6A6C69"/>
        </a:buClr>
        <a:buSzPct val="115000"/>
        <a:buFont typeface="Lucida Grande"/>
        <a:buChar char="-"/>
        <a:defRPr sz="1400" b="0" i="0" kern="1200">
          <a:solidFill>
            <a:srgbClr val="897865"/>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curemsg.bankofameric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virtual.payables@doas.ga.gov" TargetMode="External"/><Relationship Id="rId2" Type="http://schemas.openxmlformats.org/officeDocument/2006/relationships/hyperlink" Target="mailto:virtualpayables@sao.ga.gov"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virtual.payables@doas.ga.gov"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5082946" y="3165027"/>
            <a:ext cx="3995738" cy="406400"/>
          </a:xfrm>
        </p:spPr>
        <p:txBody>
          <a:bodyPr>
            <a:normAutofit/>
          </a:bodyPr>
          <a:lstStyle/>
          <a:p>
            <a:r>
              <a:rPr lang="en-US" sz="1800" dirty="0">
                <a:solidFill>
                  <a:schemeClr val="bg1"/>
                </a:solidFill>
                <a:latin typeface="Arial" panose="020B0604020202020204" pitchFamily="34" charset="0"/>
                <a:cs typeface="Arial" panose="020B0604020202020204" pitchFamily="34" charset="0"/>
              </a:rPr>
              <a:t>October 25, 2017</a:t>
            </a:r>
          </a:p>
        </p:txBody>
      </p:sp>
      <p:sp>
        <p:nvSpPr>
          <p:cNvPr id="3" name="Title 5"/>
          <p:cNvSpPr>
            <a:spLocks noGrp="1"/>
          </p:cNvSpPr>
          <p:nvPr>
            <p:ph type="title"/>
          </p:nvPr>
        </p:nvSpPr>
        <p:spPr>
          <a:xfrm>
            <a:off x="4173894" y="422198"/>
            <a:ext cx="4970106" cy="1525669"/>
          </a:xfrm>
        </p:spPr>
        <p:txBody>
          <a:bodyPr anchor="b">
            <a:normAutofit/>
          </a:bodyPr>
          <a:lstStyle/>
          <a:p>
            <a:r>
              <a:rPr lang="en-US" dirty="0">
                <a:solidFill>
                  <a:schemeClr val="bg1"/>
                </a:solidFill>
                <a:latin typeface="Arial" panose="020B0604020202020204" pitchFamily="34" charset="0"/>
                <a:cs typeface="Arial" panose="020B0604020202020204" pitchFamily="34" charset="0"/>
              </a:rPr>
              <a:t>Supplier Payments Using Virtual Payables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E7EACD-A346-A34B-BBAF-EF458C812BA9}" type="slidenum">
              <a:rPr lang="en-US" smtClean="0"/>
              <a:pPr/>
              <a:t>10</a:t>
            </a:fld>
            <a:endParaRPr lang="en-US"/>
          </a:p>
        </p:txBody>
      </p:sp>
      <p:sp>
        <p:nvSpPr>
          <p:cNvPr id="7" name="Rectangle 6"/>
          <p:cNvSpPr/>
          <p:nvPr/>
        </p:nvSpPr>
        <p:spPr>
          <a:xfrm>
            <a:off x="731520" y="563939"/>
            <a:ext cx="7723163" cy="1015663"/>
          </a:xfrm>
          <a:prstGeom prst="rect">
            <a:avLst/>
          </a:prstGeom>
        </p:spPr>
        <p:txBody>
          <a:bodyPr wrap="square">
            <a:spAutoFit/>
          </a:bodyPr>
          <a:lstStyle/>
          <a:p>
            <a:r>
              <a:rPr lang="en-US" sz="2000" dirty="0">
                <a:solidFill>
                  <a:schemeClr val="bg1">
                    <a:lumMod val="50000"/>
                  </a:schemeClr>
                </a:solidFill>
                <a:latin typeface="Arial Body"/>
              </a:rPr>
              <a:t>The next time you access a secure message, you will be prompted to log into Proofpoint Encryption using the email address and password previously created. (see login slide 9)</a:t>
            </a:r>
          </a:p>
        </p:txBody>
      </p:sp>
      <p:pic>
        <p:nvPicPr>
          <p:cNvPr id="8" name="Picture 7"/>
          <p:cNvPicPr>
            <a:picLocks noChangeAspect="1"/>
          </p:cNvPicPr>
          <p:nvPr/>
        </p:nvPicPr>
        <p:blipFill>
          <a:blip r:embed="rId2"/>
          <a:stretch>
            <a:fillRect/>
          </a:stretch>
        </p:blipFill>
        <p:spPr>
          <a:xfrm>
            <a:off x="1599548" y="1546654"/>
            <a:ext cx="5944903" cy="3419241"/>
          </a:xfrm>
          <a:prstGeom prst="rect">
            <a:avLst/>
          </a:prstGeom>
        </p:spPr>
      </p:pic>
      <p:sp>
        <p:nvSpPr>
          <p:cNvPr id="10" name="Rectangle 9"/>
          <p:cNvSpPr/>
          <p:nvPr/>
        </p:nvSpPr>
        <p:spPr>
          <a:xfrm>
            <a:off x="1599548" y="5291960"/>
            <a:ext cx="5908431" cy="1077218"/>
          </a:xfrm>
          <a:prstGeom prst="rect">
            <a:avLst/>
          </a:prstGeom>
        </p:spPr>
        <p:txBody>
          <a:bodyPr wrap="square">
            <a:spAutoFit/>
          </a:bodyPr>
          <a:lstStyle/>
          <a:p>
            <a:r>
              <a:rPr lang="en-US" sz="1600" dirty="0">
                <a:solidFill>
                  <a:schemeClr val="bg1">
                    <a:lumMod val="50000"/>
                  </a:schemeClr>
                </a:solidFill>
                <a:latin typeface="Arial Body"/>
                <a:cs typeface="Arial" panose="020B0604020202020204" pitchFamily="34" charset="0"/>
              </a:rPr>
              <a:t>If you forget your password, click the </a:t>
            </a:r>
            <a:r>
              <a:rPr lang="en-US" sz="1600" b="1" dirty="0">
                <a:solidFill>
                  <a:schemeClr val="bg1">
                    <a:lumMod val="50000"/>
                  </a:schemeClr>
                </a:solidFill>
                <a:latin typeface="Arial Body"/>
                <a:cs typeface="Arial" panose="020B0604020202020204" pitchFamily="34" charset="0"/>
              </a:rPr>
              <a:t>Forgot Password </a:t>
            </a:r>
            <a:r>
              <a:rPr lang="en-US" sz="1600" dirty="0">
                <a:solidFill>
                  <a:schemeClr val="bg1">
                    <a:lumMod val="50000"/>
                  </a:schemeClr>
                </a:solidFill>
                <a:latin typeface="Arial Body"/>
                <a:cs typeface="Arial" panose="020B0604020202020204" pitchFamily="34" charset="0"/>
              </a:rPr>
              <a:t>link on the </a:t>
            </a:r>
            <a:r>
              <a:rPr lang="en-US" sz="1600" b="1" dirty="0">
                <a:solidFill>
                  <a:schemeClr val="bg1">
                    <a:lumMod val="50000"/>
                  </a:schemeClr>
                </a:solidFill>
                <a:latin typeface="Arial Body"/>
                <a:cs typeface="Arial" panose="020B0604020202020204" pitchFamily="34" charset="0"/>
              </a:rPr>
              <a:t>Login </a:t>
            </a:r>
            <a:r>
              <a:rPr lang="en-US" sz="1600" dirty="0">
                <a:solidFill>
                  <a:schemeClr val="bg1">
                    <a:lumMod val="50000"/>
                  </a:schemeClr>
                </a:solidFill>
                <a:latin typeface="Arial Body"/>
                <a:cs typeface="Arial" panose="020B0604020202020204" pitchFamily="34" charset="0"/>
              </a:rPr>
              <a:t>page. </a:t>
            </a:r>
          </a:p>
          <a:p>
            <a:r>
              <a:rPr lang="en-US" sz="1600" dirty="0">
                <a:solidFill>
                  <a:schemeClr val="bg1">
                    <a:lumMod val="50000"/>
                  </a:schemeClr>
                </a:solidFill>
                <a:latin typeface="Arial Body"/>
                <a:cs typeface="Arial" panose="020B0604020202020204" pitchFamily="34" charset="0"/>
              </a:rPr>
              <a:t>You will be prompted to </a:t>
            </a:r>
            <a:r>
              <a:rPr lang="en-US" sz="1600" b="1" dirty="0">
                <a:solidFill>
                  <a:schemeClr val="bg1">
                    <a:lumMod val="50000"/>
                  </a:schemeClr>
                </a:solidFill>
                <a:latin typeface="Arial Body"/>
                <a:cs typeface="Arial" panose="020B0604020202020204" pitchFamily="34" charset="0"/>
              </a:rPr>
              <a:t>Answer </a:t>
            </a:r>
            <a:r>
              <a:rPr lang="en-US" sz="1600" dirty="0">
                <a:solidFill>
                  <a:schemeClr val="bg1">
                    <a:lumMod val="50000"/>
                  </a:schemeClr>
                </a:solidFill>
                <a:latin typeface="Arial Body"/>
                <a:cs typeface="Arial" panose="020B0604020202020204" pitchFamily="34" charset="0"/>
              </a:rPr>
              <a:t>the security question created during registration and click </a:t>
            </a:r>
            <a:r>
              <a:rPr lang="en-US" sz="1600" b="1" dirty="0">
                <a:solidFill>
                  <a:schemeClr val="bg1">
                    <a:lumMod val="50000"/>
                  </a:schemeClr>
                </a:solidFill>
                <a:latin typeface="Arial Body"/>
                <a:cs typeface="Arial" panose="020B0604020202020204" pitchFamily="34" charset="0"/>
              </a:rPr>
              <a:t>Continue</a:t>
            </a:r>
            <a:r>
              <a:rPr lang="en-US" sz="1600" dirty="0">
                <a:solidFill>
                  <a:schemeClr val="bg1">
                    <a:lumMod val="50000"/>
                  </a:schemeClr>
                </a:solidFill>
                <a:latin typeface="Arial Body"/>
                <a:cs typeface="Arial" panose="020B0604020202020204" pitchFamily="34" charset="0"/>
              </a:rPr>
              <a:t>. </a:t>
            </a:r>
          </a:p>
        </p:txBody>
      </p:sp>
    </p:spTree>
    <p:extLst>
      <p:ext uri="{BB962C8B-B14F-4D97-AF65-F5344CB8AC3E}">
        <p14:creationId xmlns:p14="http://schemas.microsoft.com/office/powerpoint/2010/main" val="87645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51092" y="2751067"/>
            <a:ext cx="5182736" cy="2502516"/>
          </a:xfrm>
          <a:prstGeom prst="rect">
            <a:avLst/>
          </a:prstGeom>
        </p:spPr>
      </p:pic>
      <p:sp>
        <p:nvSpPr>
          <p:cNvPr id="3" name="Title 2"/>
          <p:cNvSpPr>
            <a:spLocks noGrp="1"/>
          </p:cNvSpPr>
          <p:nvPr>
            <p:ph type="title"/>
          </p:nvPr>
        </p:nvSpPr>
        <p:spPr>
          <a:xfrm>
            <a:off x="457200" y="274637"/>
            <a:ext cx="8229600" cy="2412291"/>
          </a:xfrm>
        </p:spPr>
        <p:txBody>
          <a:bodyPr>
            <a:normAutofit/>
          </a:bodyPr>
          <a:lstStyle/>
          <a:p>
            <a:r>
              <a:rPr lang="en-US" sz="2400" dirty="0">
                <a:solidFill>
                  <a:schemeClr val="bg1">
                    <a:lumMod val="50000"/>
                  </a:schemeClr>
                </a:solidFill>
                <a:latin typeface="Arial Body"/>
              </a:rPr>
              <a:t>                    COMMON ERROR MESSAGES </a:t>
            </a:r>
            <a:br>
              <a:rPr lang="en-US" sz="1800" dirty="0">
                <a:solidFill>
                  <a:schemeClr val="bg1">
                    <a:lumMod val="50000"/>
                  </a:schemeClr>
                </a:solidFill>
                <a:latin typeface="Arial Body"/>
              </a:rPr>
            </a:br>
            <a:br>
              <a:rPr lang="en-US" sz="1800" dirty="0">
                <a:solidFill>
                  <a:schemeClr val="bg1">
                    <a:lumMod val="50000"/>
                  </a:schemeClr>
                </a:solidFill>
                <a:latin typeface="Arial Body"/>
              </a:rPr>
            </a:br>
            <a:r>
              <a:rPr lang="en-US" sz="1800" i="1" dirty="0">
                <a:solidFill>
                  <a:schemeClr val="bg1">
                    <a:lumMod val="50000"/>
                  </a:schemeClr>
                </a:solidFill>
                <a:latin typeface="Arial Body"/>
              </a:rPr>
              <a:t>ACCOUNT TEMPORARILY LOCKED OUT </a:t>
            </a:r>
            <a:br>
              <a:rPr lang="en-US" sz="1800" i="1" dirty="0">
                <a:solidFill>
                  <a:schemeClr val="bg1">
                    <a:lumMod val="50000"/>
                  </a:schemeClr>
                </a:solidFill>
                <a:latin typeface="Arial Body"/>
              </a:rPr>
            </a:br>
            <a:br>
              <a:rPr lang="en-US" sz="1800" dirty="0">
                <a:solidFill>
                  <a:schemeClr val="bg1">
                    <a:lumMod val="50000"/>
                  </a:schemeClr>
                </a:solidFill>
                <a:latin typeface="Arial Body"/>
              </a:rPr>
            </a:br>
            <a:r>
              <a:rPr lang="en-US" sz="1800" dirty="0">
                <a:solidFill>
                  <a:schemeClr val="bg1">
                    <a:lumMod val="50000"/>
                  </a:schemeClr>
                </a:solidFill>
                <a:latin typeface="Arial Body"/>
              </a:rPr>
              <a:t>You will receive this message after three (3) failed password attempts. Use the Forgot Password feature to reset the password. </a:t>
            </a:r>
          </a:p>
        </p:txBody>
      </p:sp>
      <p:sp>
        <p:nvSpPr>
          <p:cNvPr id="4" name="Slide Number Placeholder 3"/>
          <p:cNvSpPr>
            <a:spLocks noGrp="1"/>
          </p:cNvSpPr>
          <p:nvPr>
            <p:ph type="sldNum" sz="quarter" idx="12"/>
          </p:nvPr>
        </p:nvSpPr>
        <p:spPr/>
        <p:txBody>
          <a:bodyPr/>
          <a:lstStyle/>
          <a:p>
            <a:fld id="{CCE7EACD-A346-A34B-BBAF-EF458C812BA9}" type="slidenum">
              <a:rPr lang="en-US" smtClean="0"/>
              <a:pPr/>
              <a:t>11</a:t>
            </a:fld>
            <a:endParaRPr lang="en-US"/>
          </a:p>
        </p:txBody>
      </p:sp>
    </p:spTree>
    <p:extLst>
      <p:ext uri="{BB962C8B-B14F-4D97-AF65-F5344CB8AC3E}">
        <p14:creationId xmlns:p14="http://schemas.microsoft.com/office/powerpoint/2010/main" val="424334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74579" y="3358837"/>
            <a:ext cx="5233547" cy="2541466"/>
          </a:xfrm>
          <a:prstGeom prst="rect">
            <a:avLst/>
          </a:prstGeom>
        </p:spPr>
      </p:pic>
      <p:sp>
        <p:nvSpPr>
          <p:cNvPr id="3" name="Title 2"/>
          <p:cNvSpPr>
            <a:spLocks noGrp="1"/>
          </p:cNvSpPr>
          <p:nvPr>
            <p:ph type="title"/>
          </p:nvPr>
        </p:nvSpPr>
        <p:spPr>
          <a:xfrm>
            <a:off x="476553" y="1168704"/>
            <a:ext cx="8229600" cy="2110154"/>
          </a:xfrm>
        </p:spPr>
        <p:txBody>
          <a:bodyPr>
            <a:normAutofit/>
          </a:bodyPr>
          <a:lstStyle/>
          <a:p>
            <a:r>
              <a:rPr lang="en-US" sz="1800" i="1" dirty="0">
                <a:solidFill>
                  <a:schemeClr val="bg1">
                    <a:lumMod val="50000"/>
                  </a:schemeClr>
                </a:solidFill>
              </a:rPr>
              <a:t>KEY EXPIRED </a:t>
            </a:r>
            <a:br>
              <a:rPr lang="en-US" i="1" dirty="0">
                <a:solidFill>
                  <a:schemeClr val="bg1">
                    <a:lumMod val="50000"/>
                  </a:schemeClr>
                </a:solidFill>
              </a:rPr>
            </a:br>
            <a:br>
              <a:rPr lang="en-US" sz="2200" dirty="0">
                <a:solidFill>
                  <a:schemeClr val="bg1">
                    <a:lumMod val="50000"/>
                  </a:schemeClr>
                </a:solidFill>
              </a:rPr>
            </a:br>
            <a:r>
              <a:rPr lang="en-US" sz="1800" dirty="0">
                <a:solidFill>
                  <a:schemeClr val="bg1">
                    <a:lumMod val="50000"/>
                  </a:schemeClr>
                </a:solidFill>
                <a:latin typeface="Arial Body"/>
              </a:rPr>
              <a:t>The secure message is more than 90 days old and has expired. Contact DOAS for assistance. </a:t>
            </a:r>
            <a:endParaRPr lang="en-US" sz="1800" dirty="0">
              <a:solidFill>
                <a:schemeClr val="bg1">
                  <a:lumMod val="50000"/>
                </a:schemeClr>
              </a:solidFill>
              <a:highlight>
                <a:srgbClr val="FFFF00"/>
              </a:highlight>
              <a:latin typeface="Arial Body"/>
            </a:endParaRPr>
          </a:p>
        </p:txBody>
      </p:sp>
      <p:sp>
        <p:nvSpPr>
          <p:cNvPr id="4" name="Slide Number Placeholder 3"/>
          <p:cNvSpPr>
            <a:spLocks noGrp="1"/>
          </p:cNvSpPr>
          <p:nvPr>
            <p:ph type="sldNum" sz="quarter" idx="12"/>
          </p:nvPr>
        </p:nvSpPr>
        <p:spPr/>
        <p:txBody>
          <a:bodyPr/>
          <a:lstStyle/>
          <a:p>
            <a:fld id="{CCE7EACD-A346-A34B-BBAF-EF458C812BA9}" type="slidenum">
              <a:rPr lang="en-US" smtClean="0"/>
              <a:pPr/>
              <a:t>12</a:t>
            </a:fld>
            <a:endParaRPr lang="en-US"/>
          </a:p>
        </p:txBody>
      </p:sp>
      <p:sp>
        <p:nvSpPr>
          <p:cNvPr id="2" name="Rectangle 1">
            <a:extLst>
              <a:ext uri="{FF2B5EF4-FFF2-40B4-BE49-F238E27FC236}">
                <a16:creationId xmlns:a16="http://schemas.microsoft.com/office/drawing/2014/main" id="{CCF0F267-191D-4BC3-A0C7-E875E002A1D3}"/>
              </a:ext>
            </a:extLst>
          </p:cNvPr>
          <p:cNvSpPr/>
          <p:nvPr/>
        </p:nvSpPr>
        <p:spPr>
          <a:xfrm>
            <a:off x="1643270" y="691256"/>
            <a:ext cx="5896166" cy="461665"/>
          </a:xfrm>
          <a:prstGeom prst="rect">
            <a:avLst/>
          </a:prstGeom>
        </p:spPr>
        <p:txBody>
          <a:bodyPr wrap="none">
            <a:spAutoFit/>
          </a:bodyPr>
          <a:lstStyle/>
          <a:p>
            <a:r>
              <a:rPr lang="en-US" sz="2400" dirty="0">
                <a:solidFill>
                  <a:schemeClr val="bg1">
                    <a:lumMod val="50000"/>
                  </a:schemeClr>
                </a:solidFill>
                <a:latin typeface="Arial Body"/>
              </a:rPr>
              <a:t>COMMON ERROR MESSAGES (Cont’d) </a:t>
            </a:r>
            <a:endParaRPr lang="en-US" sz="2400" dirty="0"/>
          </a:p>
        </p:txBody>
      </p:sp>
    </p:spTree>
    <p:extLst>
      <p:ext uri="{BB962C8B-B14F-4D97-AF65-F5344CB8AC3E}">
        <p14:creationId xmlns:p14="http://schemas.microsoft.com/office/powerpoint/2010/main" val="212618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83054" y="3677040"/>
            <a:ext cx="4776247" cy="2083313"/>
          </a:xfrm>
          <a:prstGeom prst="rect">
            <a:avLst/>
          </a:prstGeom>
        </p:spPr>
      </p:pic>
      <p:sp>
        <p:nvSpPr>
          <p:cNvPr id="3" name="Title 2"/>
          <p:cNvSpPr>
            <a:spLocks noGrp="1"/>
          </p:cNvSpPr>
          <p:nvPr>
            <p:ph type="title"/>
          </p:nvPr>
        </p:nvSpPr>
        <p:spPr>
          <a:xfrm>
            <a:off x="529628" y="873321"/>
            <a:ext cx="8229600" cy="2532185"/>
          </a:xfrm>
        </p:spPr>
        <p:txBody>
          <a:bodyPr>
            <a:normAutofit/>
          </a:bodyPr>
          <a:lstStyle/>
          <a:p>
            <a:r>
              <a:rPr lang="en-US" sz="1800" i="1" dirty="0">
                <a:solidFill>
                  <a:schemeClr val="bg1">
                    <a:lumMod val="50000"/>
                  </a:schemeClr>
                </a:solidFill>
                <a:latin typeface="Arial Body"/>
              </a:rPr>
              <a:t>MESSAGE NOT FOUND </a:t>
            </a:r>
            <a:br>
              <a:rPr lang="en-US" sz="2400" i="1" dirty="0">
                <a:latin typeface="Arial Body"/>
              </a:rPr>
            </a:br>
            <a:br>
              <a:rPr lang="en-US" dirty="0">
                <a:latin typeface="Arial Body"/>
              </a:rPr>
            </a:br>
            <a:r>
              <a:rPr lang="en-US" sz="1800" dirty="0">
                <a:solidFill>
                  <a:schemeClr val="bg1">
                    <a:lumMod val="50000"/>
                  </a:schemeClr>
                </a:solidFill>
                <a:latin typeface="Arial Body"/>
              </a:rPr>
              <a:t>An attempt to view the secure message after the “</a:t>
            </a:r>
            <a:r>
              <a:rPr lang="en-US" sz="1800" b="1" dirty="0">
                <a:solidFill>
                  <a:schemeClr val="bg1">
                    <a:lumMod val="50000"/>
                  </a:schemeClr>
                </a:solidFill>
                <a:latin typeface="Arial Body"/>
              </a:rPr>
              <a:t>Click here” </a:t>
            </a:r>
            <a:r>
              <a:rPr lang="en-US" sz="1800" dirty="0">
                <a:solidFill>
                  <a:schemeClr val="bg1">
                    <a:lumMod val="50000"/>
                  </a:schemeClr>
                </a:solidFill>
                <a:latin typeface="Arial Body"/>
              </a:rPr>
              <a:t>displayed date will return the following message. To access the secure message, open the SecureMessageATT.html attachment. </a:t>
            </a:r>
          </a:p>
        </p:txBody>
      </p:sp>
      <p:sp>
        <p:nvSpPr>
          <p:cNvPr id="4" name="Slide Number Placeholder 3"/>
          <p:cNvSpPr>
            <a:spLocks noGrp="1"/>
          </p:cNvSpPr>
          <p:nvPr>
            <p:ph type="sldNum" sz="quarter" idx="12"/>
          </p:nvPr>
        </p:nvSpPr>
        <p:spPr/>
        <p:txBody>
          <a:bodyPr/>
          <a:lstStyle/>
          <a:p>
            <a:fld id="{CCE7EACD-A346-A34B-BBAF-EF458C812BA9}" type="slidenum">
              <a:rPr lang="en-US" smtClean="0"/>
              <a:pPr/>
              <a:t>13</a:t>
            </a:fld>
            <a:endParaRPr lang="en-US"/>
          </a:p>
        </p:txBody>
      </p:sp>
      <p:sp>
        <p:nvSpPr>
          <p:cNvPr id="2" name="Rectangle 1">
            <a:extLst>
              <a:ext uri="{FF2B5EF4-FFF2-40B4-BE49-F238E27FC236}">
                <a16:creationId xmlns:a16="http://schemas.microsoft.com/office/drawing/2014/main" id="{23DD6E1F-2931-4712-8821-E0371D17AC29}"/>
              </a:ext>
            </a:extLst>
          </p:cNvPr>
          <p:cNvSpPr/>
          <p:nvPr/>
        </p:nvSpPr>
        <p:spPr>
          <a:xfrm>
            <a:off x="1696345" y="411656"/>
            <a:ext cx="5896166" cy="461665"/>
          </a:xfrm>
          <a:prstGeom prst="rect">
            <a:avLst/>
          </a:prstGeom>
        </p:spPr>
        <p:txBody>
          <a:bodyPr wrap="none">
            <a:spAutoFit/>
          </a:bodyPr>
          <a:lstStyle/>
          <a:p>
            <a:r>
              <a:rPr lang="en-US" sz="2400" dirty="0">
                <a:solidFill>
                  <a:schemeClr val="bg1">
                    <a:lumMod val="50000"/>
                  </a:schemeClr>
                </a:solidFill>
                <a:latin typeface="Arial Body"/>
              </a:rPr>
              <a:t>COMMON ERROR MESSAGES (Cont’d) </a:t>
            </a:r>
            <a:endParaRPr lang="en-US" sz="2400" dirty="0"/>
          </a:p>
        </p:txBody>
      </p:sp>
    </p:spTree>
    <p:extLst>
      <p:ext uri="{BB962C8B-B14F-4D97-AF65-F5344CB8AC3E}">
        <p14:creationId xmlns:p14="http://schemas.microsoft.com/office/powerpoint/2010/main" val="1197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4200" y="1175163"/>
            <a:ext cx="5562600" cy="4378251"/>
          </a:xfrm>
        </p:spPr>
        <p:txBody>
          <a:bodyPr>
            <a:normAutofit lnSpcReduction="10000"/>
          </a:bodyPr>
          <a:lstStyle/>
          <a:p>
            <a:pPr marL="160020" indent="0">
              <a:lnSpc>
                <a:spcPct val="90000"/>
              </a:lnSpc>
              <a:buNone/>
              <a:defRPr/>
            </a:pPr>
            <a:r>
              <a:rPr lang="en-US" altLang="en-US" sz="2000" dirty="0">
                <a:solidFill>
                  <a:schemeClr val="bg1">
                    <a:lumMod val="50000"/>
                  </a:schemeClr>
                </a:solidFill>
                <a:latin typeface="Arial Body"/>
              </a:rPr>
              <a:t>Remittance Advice</a:t>
            </a:r>
          </a:p>
          <a:p>
            <a:pPr lvl="1">
              <a:lnSpc>
                <a:spcPct val="90000"/>
              </a:lnSpc>
              <a:defRPr/>
            </a:pPr>
            <a:r>
              <a:rPr lang="en-US" altLang="en-US" sz="2000" dirty="0">
                <a:solidFill>
                  <a:schemeClr val="bg1">
                    <a:lumMod val="50000"/>
                  </a:schemeClr>
                </a:solidFill>
                <a:latin typeface="Arial Body"/>
              </a:rPr>
              <a:t>Bank of America will send an email notification to the supplier’s email on record (can send to up to 2 unique email addresses)</a:t>
            </a:r>
          </a:p>
          <a:p>
            <a:pPr marL="560070" lvl="1" indent="0">
              <a:lnSpc>
                <a:spcPct val="90000"/>
              </a:lnSpc>
              <a:buNone/>
              <a:defRPr/>
            </a:pPr>
            <a:endParaRPr lang="en-US" altLang="en-US" sz="2000" dirty="0">
              <a:solidFill>
                <a:schemeClr val="bg1">
                  <a:lumMod val="50000"/>
                </a:schemeClr>
              </a:solidFill>
              <a:latin typeface="Arial Body"/>
            </a:endParaRPr>
          </a:p>
          <a:p>
            <a:pPr lvl="1">
              <a:lnSpc>
                <a:spcPct val="90000"/>
              </a:lnSpc>
              <a:defRPr/>
            </a:pPr>
            <a:r>
              <a:rPr lang="en-US" altLang="en-US" sz="2000" dirty="0">
                <a:solidFill>
                  <a:schemeClr val="bg1">
                    <a:lumMod val="50000"/>
                  </a:schemeClr>
                </a:solidFill>
                <a:latin typeface="Arial Body"/>
              </a:rPr>
              <a:t>Supplier MUST </a:t>
            </a:r>
            <a:r>
              <a:rPr lang="en-US" altLang="en-US" sz="2000" b="1" i="1" u="sng" dirty="0">
                <a:solidFill>
                  <a:srgbClr val="FF0000"/>
                </a:solidFill>
                <a:latin typeface="Arial Body"/>
              </a:rPr>
              <a:t>immediately</a:t>
            </a:r>
            <a:r>
              <a:rPr lang="en-US" altLang="en-US" sz="2000" dirty="0">
                <a:solidFill>
                  <a:srgbClr val="FF0000"/>
                </a:solidFill>
                <a:latin typeface="Arial Body"/>
              </a:rPr>
              <a:t> </a:t>
            </a:r>
            <a:r>
              <a:rPr lang="en-US" altLang="en-US" sz="2000" dirty="0">
                <a:solidFill>
                  <a:schemeClr val="bg1">
                    <a:lumMod val="50000"/>
                  </a:schemeClr>
                </a:solidFill>
                <a:latin typeface="Arial Body"/>
              </a:rPr>
              <a:t>take payment upon receipt of remittance advice.</a:t>
            </a:r>
          </a:p>
          <a:p>
            <a:pPr marL="560070" lvl="1" indent="0">
              <a:lnSpc>
                <a:spcPct val="90000"/>
              </a:lnSpc>
              <a:buNone/>
              <a:defRPr/>
            </a:pPr>
            <a:endParaRPr lang="en-US" altLang="en-US" sz="2000" dirty="0">
              <a:solidFill>
                <a:schemeClr val="bg1">
                  <a:lumMod val="50000"/>
                </a:schemeClr>
              </a:solidFill>
              <a:latin typeface="Arial Body"/>
            </a:endParaRPr>
          </a:p>
          <a:p>
            <a:pPr lvl="1">
              <a:lnSpc>
                <a:spcPct val="90000"/>
              </a:lnSpc>
              <a:defRPr/>
            </a:pPr>
            <a:r>
              <a:rPr lang="en-US" altLang="en-US" sz="2000" dirty="0">
                <a:solidFill>
                  <a:schemeClr val="bg1">
                    <a:lumMod val="50000"/>
                  </a:schemeClr>
                </a:solidFill>
                <a:latin typeface="Arial Body"/>
              </a:rPr>
              <a:t>If payment has not been taken within 5 days, a second email notification will be sent to the supplier. A third email notification will be sent if the supplier has not taken payment within 10 days. </a:t>
            </a:r>
            <a:endParaRPr lang="en-US" altLang="en-US" sz="2400" dirty="0">
              <a:solidFill>
                <a:schemeClr val="bg1">
                  <a:lumMod val="50000"/>
                </a:schemeClr>
              </a:solidFill>
            </a:endParaRPr>
          </a:p>
          <a:p>
            <a:endParaRPr lang="en-US" sz="1800" dirty="0">
              <a:solidFill>
                <a:srgbClr val="777777"/>
              </a:solidFill>
            </a:endParaRPr>
          </a:p>
        </p:txBody>
      </p:sp>
      <p:sp>
        <p:nvSpPr>
          <p:cNvPr id="3" name="Title 2"/>
          <p:cNvSpPr>
            <a:spLocks noGrp="1"/>
          </p:cNvSpPr>
          <p:nvPr>
            <p:ph type="title"/>
          </p:nvPr>
        </p:nvSpPr>
        <p:spPr/>
        <p:txBody>
          <a:bodyPr/>
          <a:lstStyle/>
          <a:p>
            <a:r>
              <a:rPr lang="en-US" altLang="en-US" dirty="0">
                <a:solidFill>
                  <a:schemeClr val="accent1">
                    <a:lumMod val="75000"/>
                  </a:schemeClr>
                </a:solidFill>
              </a:rPr>
              <a:t>What to Expect</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CCE7EACD-A346-A34B-BBAF-EF458C812BA9}" type="slidenum">
              <a:rPr lang="en-US" smtClean="0"/>
              <a:pPr/>
              <a:t>14</a:t>
            </a:fld>
            <a:endParaRPr lang="en-US"/>
          </a:p>
        </p:txBody>
      </p:sp>
      <p:pic>
        <p:nvPicPr>
          <p:cNvPr id="6" name="Picture 7" descr="MPj04392410000[1]">
            <a:extLst/>
          </p:cNvPr>
          <p:cNvPicPr>
            <a:picLocks noChangeAspect="1" noChangeArrowheads="1"/>
          </p:cNvPicPr>
          <p:nvPr/>
        </p:nvPicPr>
        <p:blipFill>
          <a:blip r:embed="rId2" cstate="print"/>
          <a:srcRect/>
          <a:stretch>
            <a:fillRect/>
          </a:stretch>
        </p:blipFill>
        <p:spPr bwMode="auto">
          <a:xfrm>
            <a:off x="457200" y="1749287"/>
            <a:ext cx="2570163" cy="2053985"/>
          </a:xfrm>
          <a:prstGeom prst="rect">
            <a:avLst/>
          </a:prstGeom>
          <a:ln>
            <a:noFill/>
          </a:ln>
          <a:effectLst>
            <a:softEdge rad="112500"/>
          </a:effectLst>
        </p:spPr>
      </p:pic>
      <p:pic>
        <p:nvPicPr>
          <p:cNvPr id="7" name="Picture 6" descr="MPj04385050000[1]">
            <a:extLst/>
          </p:cNvPr>
          <p:cNvPicPr>
            <a:picLocks noChangeAspect="1" noChangeArrowheads="1"/>
          </p:cNvPicPr>
          <p:nvPr/>
        </p:nvPicPr>
        <p:blipFill>
          <a:blip r:embed="rId3" cstate="print"/>
          <a:srcRect/>
          <a:stretch>
            <a:fillRect/>
          </a:stretch>
        </p:blipFill>
        <p:spPr bwMode="auto">
          <a:xfrm>
            <a:off x="611645" y="3736467"/>
            <a:ext cx="1901825" cy="2474912"/>
          </a:xfrm>
          <a:prstGeom prst="rect">
            <a:avLst/>
          </a:prstGeom>
          <a:ln>
            <a:noFill/>
          </a:ln>
          <a:effectLst>
            <a:softEdge rad="112500"/>
          </a:effectLst>
        </p:spPr>
      </p:pic>
    </p:spTree>
    <p:extLst>
      <p:ext uri="{BB962C8B-B14F-4D97-AF65-F5344CB8AC3E}">
        <p14:creationId xmlns:p14="http://schemas.microsoft.com/office/powerpoint/2010/main" val="429086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8145" y="1269983"/>
            <a:ext cx="5562600" cy="4525963"/>
          </a:xfrm>
        </p:spPr>
        <p:txBody>
          <a:bodyPr>
            <a:normAutofit fontScale="92500" lnSpcReduction="20000"/>
          </a:bodyPr>
          <a:lstStyle/>
          <a:p>
            <a:pPr marL="160020" indent="0">
              <a:buNone/>
            </a:pPr>
            <a:r>
              <a:rPr lang="en-US" sz="2400" dirty="0">
                <a:solidFill>
                  <a:schemeClr val="bg1">
                    <a:lumMod val="50000"/>
                  </a:schemeClr>
                </a:solidFill>
                <a:latin typeface="Arial Body"/>
              </a:rPr>
              <a:t>- When a supplier receives a secured remittance advice, they will be required to click on the link contained within the email to access the virtual credit card account number and expiration date.</a:t>
            </a:r>
          </a:p>
          <a:p>
            <a:pPr marL="160020" indent="0">
              <a:buNone/>
            </a:pPr>
            <a:r>
              <a:rPr lang="en-US" sz="2400" dirty="0">
                <a:solidFill>
                  <a:schemeClr val="bg1">
                    <a:lumMod val="50000"/>
                  </a:schemeClr>
                </a:solidFill>
                <a:latin typeface="Arial Body"/>
              </a:rPr>
              <a:t>  </a:t>
            </a:r>
          </a:p>
          <a:p>
            <a:pPr marL="160020" indent="0">
              <a:buNone/>
            </a:pPr>
            <a:r>
              <a:rPr lang="en-US" sz="2400" dirty="0">
                <a:solidFill>
                  <a:schemeClr val="bg1">
                    <a:lumMod val="50000"/>
                  </a:schemeClr>
                </a:solidFill>
                <a:latin typeface="Arial Body"/>
              </a:rPr>
              <a:t>- Once the supplier logs out of the site, the supplier must re-authenticate in order to gain access to the virtual credit card information.</a:t>
            </a:r>
          </a:p>
          <a:p>
            <a:pPr marL="160020" indent="0">
              <a:buNone/>
            </a:pPr>
            <a:endParaRPr lang="en-US" sz="2400" dirty="0">
              <a:solidFill>
                <a:schemeClr val="bg1">
                  <a:lumMod val="50000"/>
                </a:schemeClr>
              </a:solidFill>
              <a:latin typeface="Arial Body"/>
            </a:endParaRPr>
          </a:p>
          <a:p>
            <a:pPr marL="160337" indent="0">
              <a:buNone/>
            </a:pPr>
            <a:r>
              <a:rPr lang="en-US" sz="2400" dirty="0">
                <a:solidFill>
                  <a:schemeClr val="bg1">
                    <a:lumMod val="50000"/>
                  </a:schemeClr>
                </a:solidFill>
                <a:latin typeface="Arial Body"/>
              </a:rPr>
              <a:t>- </a:t>
            </a:r>
            <a:r>
              <a:rPr lang="en-US" altLang="en-US" sz="2400" dirty="0">
                <a:solidFill>
                  <a:schemeClr val="bg1">
                    <a:lumMod val="50000"/>
                  </a:schemeClr>
                </a:solidFill>
                <a:latin typeface="Arial Body"/>
              </a:rPr>
              <a:t>Supplier MUST </a:t>
            </a:r>
            <a:r>
              <a:rPr lang="en-US" altLang="en-US" sz="2400" b="1" i="1" u="sng" dirty="0">
                <a:solidFill>
                  <a:srgbClr val="FF0000"/>
                </a:solidFill>
                <a:latin typeface="Arial Body"/>
              </a:rPr>
              <a:t>immediately</a:t>
            </a:r>
            <a:r>
              <a:rPr lang="en-US" altLang="en-US" sz="2400" dirty="0">
                <a:solidFill>
                  <a:srgbClr val="FF0000"/>
                </a:solidFill>
                <a:latin typeface="Arial Body"/>
              </a:rPr>
              <a:t> </a:t>
            </a:r>
            <a:r>
              <a:rPr lang="en-US" altLang="en-US" sz="2400" dirty="0">
                <a:solidFill>
                  <a:schemeClr val="bg1">
                    <a:lumMod val="50000"/>
                  </a:schemeClr>
                </a:solidFill>
                <a:latin typeface="Arial Body"/>
              </a:rPr>
              <a:t>take payment upon receipt of remittance advice.</a:t>
            </a:r>
          </a:p>
        </p:txBody>
      </p:sp>
      <p:sp>
        <p:nvSpPr>
          <p:cNvPr id="3" name="Title 2"/>
          <p:cNvSpPr>
            <a:spLocks noGrp="1"/>
          </p:cNvSpPr>
          <p:nvPr>
            <p:ph type="title"/>
          </p:nvPr>
        </p:nvSpPr>
        <p:spPr/>
        <p:txBody>
          <a:bodyPr/>
          <a:lstStyle/>
          <a:p>
            <a:r>
              <a:rPr lang="en-US" dirty="0">
                <a:solidFill>
                  <a:schemeClr val="accent1">
                    <a:lumMod val="75000"/>
                  </a:schemeClr>
                </a:solidFill>
              </a:rPr>
              <a:t>What to expect (Cont’d)</a:t>
            </a:r>
          </a:p>
        </p:txBody>
      </p:sp>
      <p:sp>
        <p:nvSpPr>
          <p:cNvPr id="4" name="Slide Number Placeholder 3"/>
          <p:cNvSpPr>
            <a:spLocks noGrp="1"/>
          </p:cNvSpPr>
          <p:nvPr>
            <p:ph type="sldNum" sz="quarter" idx="12"/>
          </p:nvPr>
        </p:nvSpPr>
        <p:spPr/>
        <p:txBody>
          <a:bodyPr/>
          <a:lstStyle/>
          <a:p>
            <a:fld id="{CCE7EACD-A346-A34B-BBAF-EF458C812BA9}" type="slidenum">
              <a:rPr lang="en-US" smtClean="0"/>
              <a:pPr/>
              <a:t>15</a:t>
            </a:fld>
            <a:endParaRPr lang="en-US"/>
          </a:p>
        </p:txBody>
      </p:sp>
      <p:pic>
        <p:nvPicPr>
          <p:cNvPr id="6" name="Picture 7" descr="MPj04392410000[1]">
            <a:extLst/>
          </p:cNvPr>
          <p:cNvPicPr>
            <a:picLocks noGrp="1" noChangeAspect="1" noChangeArrowheads="1"/>
          </p:cNvPicPr>
          <p:nvPr>
            <p:ph type="pic" sz="quarter" idx="13"/>
          </p:nvPr>
        </p:nvPicPr>
        <p:blipFill>
          <a:blip r:embed="rId2" cstate="print"/>
          <a:srcRect l="9682" r="9682"/>
          <a:stretch>
            <a:fillRect/>
          </a:stretch>
        </p:blipFill>
        <p:spPr bwMode="auto">
          <a:xfrm>
            <a:off x="457200" y="1600200"/>
            <a:ext cx="2476500" cy="2057400"/>
          </a:xfrm>
          <a:prstGeom prst="rect">
            <a:avLst/>
          </a:prstGeom>
          <a:ln>
            <a:noFill/>
          </a:ln>
          <a:effectLst>
            <a:softEdge rad="112500"/>
          </a:effectLst>
        </p:spPr>
      </p:pic>
      <p:pic>
        <p:nvPicPr>
          <p:cNvPr id="7" name="Picture 6" descr="MPj04385050000[1]">
            <a:extLst/>
          </p:cNvPr>
          <p:cNvPicPr>
            <a:picLocks noChangeAspect="1" noChangeArrowheads="1"/>
          </p:cNvPicPr>
          <p:nvPr/>
        </p:nvPicPr>
        <p:blipFill>
          <a:blip r:embed="rId3" cstate="print"/>
          <a:srcRect/>
          <a:stretch>
            <a:fillRect/>
          </a:stretch>
        </p:blipFill>
        <p:spPr bwMode="auto">
          <a:xfrm>
            <a:off x="611645" y="3657600"/>
            <a:ext cx="1901825" cy="1968594"/>
          </a:xfrm>
          <a:prstGeom prst="rect">
            <a:avLst/>
          </a:prstGeom>
          <a:ln>
            <a:noFill/>
          </a:ln>
          <a:effectLst>
            <a:softEdge rad="112500"/>
          </a:effectLst>
        </p:spPr>
      </p:pic>
    </p:spTree>
    <p:extLst>
      <p:ext uri="{BB962C8B-B14F-4D97-AF65-F5344CB8AC3E}">
        <p14:creationId xmlns:p14="http://schemas.microsoft.com/office/powerpoint/2010/main" val="289959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E7EACD-A346-A34B-BBAF-EF458C812BA9}" type="slidenum">
              <a:rPr lang="en-US" smtClean="0"/>
              <a:pPr/>
              <a:t>16</a:t>
            </a:fld>
            <a:endParaRPr lang="en-US"/>
          </a:p>
        </p:txBody>
      </p:sp>
      <p:sp>
        <p:nvSpPr>
          <p:cNvPr id="6" name="Rectangle 10"/>
          <p:cNvSpPr>
            <a:spLocks noGrp="1" noChangeArrowheads="1"/>
          </p:cNvSpPr>
          <p:nvPr>
            <p:ph type="title"/>
          </p:nvPr>
        </p:nvSpPr>
        <p:spPr/>
        <p:txBody>
          <a:bodyPr/>
          <a:lstStyle/>
          <a:p>
            <a:pPr eaLnBrk="1" hangingPunct="1"/>
            <a:r>
              <a:rPr lang="en-US" altLang="en-US" dirty="0">
                <a:solidFill>
                  <a:schemeClr val="accent1">
                    <a:lumMod val="75000"/>
                  </a:schemeClr>
                </a:solidFill>
                <a:cs typeface="Arial" panose="020B0604020202020204" pitchFamily="34" charset="0"/>
              </a:rPr>
              <a:t>Who to Contact and </a:t>
            </a:r>
            <a:r>
              <a:rPr lang="en-US" altLang="en-US" dirty="0">
                <a:solidFill>
                  <a:schemeClr val="accent1">
                    <a:lumMod val="75000"/>
                  </a:schemeClr>
                </a:solidFill>
              </a:rPr>
              <a:t>When</a:t>
            </a:r>
            <a:br>
              <a:rPr lang="en-US" altLang="en-US" dirty="0">
                <a:solidFill>
                  <a:schemeClr val="accent1">
                    <a:lumMod val="75000"/>
                  </a:schemeClr>
                </a:solidFill>
              </a:rPr>
            </a:br>
            <a:r>
              <a:rPr lang="en-US" altLang="en-US" dirty="0">
                <a:solidFill>
                  <a:schemeClr val="accent1">
                    <a:lumMod val="75000"/>
                  </a:schemeClr>
                </a:solidFill>
              </a:rPr>
              <a:t>     </a:t>
            </a:r>
          </a:p>
        </p:txBody>
      </p:sp>
      <p:sp>
        <p:nvSpPr>
          <p:cNvPr id="3" name="TextBox 2">
            <a:extLst>
              <a:ext uri="{FF2B5EF4-FFF2-40B4-BE49-F238E27FC236}">
                <a16:creationId xmlns:a16="http://schemas.microsoft.com/office/drawing/2014/main" id="{0C843B73-95E6-4CDC-9137-9EFD2FEABF33}"/>
              </a:ext>
            </a:extLst>
          </p:cNvPr>
          <p:cNvSpPr txBox="1"/>
          <p:nvPr/>
        </p:nvSpPr>
        <p:spPr>
          <a:xfrm>
            <a:off x="457200" y="908035"/>
            <a:ext cx="7276012" cy="2523768"/>
          </a:xfrm>
          <a:prstGeom prst="rect">
            <a:avLst/>
          </a:prstGeom>
          <a:noFill/>
        </p:spPr>
        <p:txBody>
          <a:bodyPr wrap="square" rtlCol="0">
            <a:spAutoFit/>
          </a:bodyPr>
          <a:lstStyle/>
          <a:p>
            <a:r>
              <a:rPr lang="en-US" sz="2400" dirty="0">
                <a:solidFill>
                  <a:schemeClr val="bg1">
                    <a:lumMod val="50000"/>
                  </a:schemeClr>
                </a:solidFill>
                <a:latin typeface="Arial Body"/>
              </a:rPr>
              <a:t>Contact DOAS</a:t>
            </a:r>
          </a:p>
          <a:p>
            <a:pPr marL="342900" lvl="0" indent="-342900">
              <a:spcBef>
                <a:spcPct val="0"/>
              </a:spcBef>
              <a:buClrTx/>
              <a:buFont typeface="Arial" panose="020B0604020202020204" pitchFamily="34" charset="0"/>
              <a:buChar char="•"/>
              <a:defRPr/>
            </a:pPr>
            <a:r>
              <a:rPr lang="en-US" altLang="en-US" sz="2200" dirty="0">
                <a:solidFill>
                  <a:schemeClr val="bg1">
                    <a:lumMod val="50000"/>
                  </a:schemeClr>
                </a:solidFill>
                <a:latin typeface="Arial Body"/>
              </a:rPr>
              <a:t>Welcome email not received</a:t>
            </a:r>
            <a:r>
              <a:rPr lang="en-US" altLang="en-US" sz="2200" dirty="0">
                <a:solidFill>
                  <a:prstClr val="white">
                    <a:lumMod val="50000"/>
                  </a:prstClr>
                </a:solidFill>
                <a:latin typeface="Arial Body"/>
              </a:rPr>
              <a:t>  </a:t>
            </a:r>
          </a:p>
          <a:p>
            <a:pPr marL="342900" lvl="0" indent="-342900">
              <a:spcBef>
                <a:spcPct val="0"/>
              </a:spcBef>
              <a:buClrTx/>
              <a:buFont typeface="Arial" panose="020B0604020202020204" pitchFamily="34" charset="0"/>
              <a:buChar char="•"/>
              <a:defRPr/>
            </a:pPr>
            <a:r>
              <a:rPr lang="en-US" altLang="en-US" sz="2200" dirty="0">
                <a:solidFill>
                  <a:prstClr val="white">
                    <a:lumMod val="50000"/>
                  </a:prstClr>
                </a:solidFill>
                <a:latin typeface="Arial Body"/>
              </a:rPr>
              <a:t>Remittance email issues </a:t>
            </a:r>
          </a:p>
          <a:p>
            <a:pPr marL="342900" lvl="0" indent="-342900">
              <a:spcBef>
                <a:spcPct val="0"/>
              </a:spcBef>
              <a:buClrTx/>
              <a:buFont typeface="Arial" panose="020B0604020202020204" pitchFamily="34" charset="0"/>
              <a:buChar char="•"/>
              <a:defRPr/>
            </a:pPr>
            <a:r>
              <a:rPr lang="en-US" altLang="en-US" sz="2200" dirty="0">
                <a:solidFill>
                  <a:prstClr val="white">
                    <a:lumMod val="50000"/>
                  </a:prstClr>
                </a:solidFill>
                <a:latin typeface="Arial Body"/>
              </a:rPr>
              <a:t>Update supplier profile (contacts, email)</a:t>
            </a:r>
          </a:p>
          <a:p>
            <a:pPr marL="342900" lvl="0" indent="-342900">
              <a:spcBef>
                <a:spcPct val="0"/>
              </a:spcBef>
              <a:buClrTx/>
              <a:buFont typeface="Arial" panose="020B0604020202020204" pitchFamily="34" charset="0"/>
              <a:buChar char="•"/>
              <a:defRPr/>
            </a:pPr>
            <a:r>
              <a:rPr lang="en-US" altLang="en-US" sz="2200" dirty="0">
                <a:solidFill>
                  <a:prstClr val="white">
                    <a:lumMod val="50000"/>
                  </a:prstClr>
                </a:solidFill>
                <a:latin typeface="Arial Body"/>
              </a:rPr>
              <a:t>Key Expired</a:t>
            </a:r>
          </a:p>
          <a:p>
            <a:endParaRPr lang="en-US" sz="2200" dirty="0">
              <a:solidFill>
                <a:schemeClr val="bg1">
                  <a:lumMod val="50000"/>
                </a:schemeClr>
              </a:solidFill>
              <a:latin typeface="Arial Body"/>
            </a:endParaRPr>
          </a:p>
          <a:p>
            <a:endParaRPr lang="en-US" sz="2400" dirty="0">
              <a:solidFill>
                <a:schemeClr val="bg1">
                  <a:lumMod val="50000"/>
                </a:schemeClr>
              </a:solidFill>
              <a:latin typeface="Arial Body"/>
            </a:endParaRPr>
          </a:p>
        </p:txBody>
      </p:sp>
      <p:sp>
        <p:nvSpPr>
          <p:cNvPr id="7" name="TextBox 6">
            <a:extLst>
              <a:ext uri="{FF2B5EF4-FFF2-40B4-BE49-F238E27FC236}">
                <a16:creationId xmlns:a16="http://schemas.microsoft.com/office/drawing/2014/main" id="{1D7CB134-5B43-44DA-B946-22C7F133E37B}"/>
              </a:ext>
            </a:extLst>
          </p:cNvPr>
          <p:cNvSpPr txBox="1"/>
          <p:nvPr/>
        </p:nvSpPr>
        <p:spPr>
          <a:xfrm>
            <a:off x="457196" y="2808512"/>
            <a:ext cx="7276012" cy="1508105"/>
          </a:xfrm>
          <a:prstGeom prst="rect">
            <a:avLst/>
          </a:prstGeom>
          <a:noFill/>
        </p:spPr>
        <p:txBody>
          <a:bodyPr wrap="square" rtlCol="0">
            <a:spAutoFit/>
          </a:bodyPr>
          <a:lstStyle/>
          <a:p>
            <a:r>
              <a:rPr lang="en-US" sz="2400" dirty="0">
                <a:solidFill>
                  <a:schemeClr val="bg1">
                    <a:lumMod val="50000"/>
                  </a:schemeClr>
                </a:solidFill>
                <a:latin typeface="Arial Body"/>
              </a:rPr>
              <a:t>Contact (Under evaluation during pilot test)</a:t>
            </a:r>
          </a:p>
          <a:p>
            <a:pPr marL="342900" lvl="0" indent="-342900">
              <a:spcBef>
                <a:spcPct val="0"/>
              </a:spcBef>
              <a:buClrTx/>
              <a:buFont typeface="Arial" panose="020B0604020202020204" pitchFamily="34" charset="0"/>
              <a:buChar char="•"/>
              <a:defRPr/>
            </a:pPr>
            <a:r>
              <a:rPr lang="en-US" altLang="en-US" sz="2200" dirty="0">
                <a:solidFill>
                  <a:schemeClr val="bg1">
                    <a:lumMod val="50000"/>
                  </a:schemeClr>
                </a:solidFill>
                <a:latin typeface="Arial Body"/>
              </a:rPr>
              <a:t>Need CVV Number</a:t>
            </a:r>
            <a:r>
              <a:rPr lang="en-US" altLang="en-US" sz="2200" dirty="0">
                <a:solidFill>
                  <a:prstClr val="white">
                    <a:lumMod val="50000"/>
                  </a:prstClr>
                </a:solidFill>
                <a:latin typeface="Arial Body"/>
              </a:rPr>
              <a:t> </a:t>
            </a:r>
          </a:p>
          <a:p>
            <a:endParaRPr lang="en-US" sz="2200" dirty="0">
              <a:solidFill>
                <a:schemeClr val="bg1">
                  <a:lumMod val="50000"/>
                </a:schemeClr>
              </a:solidFill>
              <a:latin typeface="Arial Body"/>
            </a:endParaRPr>
          </a:p>
          <a:p>
            <a:endParaRPr lang="en-US" sz="2400" dirty="0">
              <a:solidFill>
                <a:schemeClr val="bg1">
                  <a:lumMod val="50000"/>
                </a:schemeClr>
              </a:solidFill>
              <a:latin typeface="Arial Body"/>
            </a:endParaRPr>
          </a:p>
        </p:txBody>
      </p:sp>
      <p:sp>
        <p:nvSpPr>
          <p:cNvPr id="8" name="TextBox 7">
            <a:extLst>
              <a:ext uri="{FF2B5EF4-FFF2-40B4-BE49-F238E27FC236}">
                <a16:creationId xmlns:a16="http://schemas.microsoft.com/office/drawing/2014/main" id="{4F3430CD-C60A-48EA-9B7E-FEF69D9F7791}"/>
              </a:ext>
            </a:extLst>
          </p:cNvPr>
          <p:cNvSpPr txBox="1"/>
          <p:nvPr/>
        </p:nvSpPr>
        <p:spPr>
          <a:xfrm>
            <a:off x="457192" y="3629077"/>
            <a:ext cx="7276012" cy="1938992"/>
          </a:xfrm>
          <a:prstGeom prst="rect">
            <a:avLst/>
          </a:prstGeom>
          <a:noFill/>
        </p:spPr>
        <p:txBody>
          <a:bodyPr wrap="square" rtlCol="0">
            <a:spAutoFit/>
          </a:bodyPr>
          <a:lstStyle/>
          <a:p>
            <a:r>
              <a:rPr lang="en-US" sz="2400" dirty="0">
                <a:solidFill>
                  <a:schemeClr val="bg1">
                    <a:lumMod val="50000"/>
                  </a:schemeClr>
                </a:solidFill>
                <a:latin typeface="Arial Body"/>
              </a:rPr>
              <a:t>Contact Agency or College</a:t>
            </a:r>
          </a:p>
          <a:p>
            <a:pPr marL="342900" lvl="0" indent="-342900">
              <a:spcBef>
                <a:spcPct val="0"/>
              </a:spcBef>
              <a:buClrTx/>
              <a:buFont typeface="Arial" panose="020B0604020202020204" pitchFamily="34" charset="0"/>
              <a:buChar char="•"/>
              <a:defRPr/>
            </a:pPr>
            <a:r>
              <a:rPr lang="en-US" altLang="en-US" sz="2200" dirty="0">
                <a:solidFill>
                  <a:schemeClr val="bg1">
                    <a:lumMod val="50000"/>
                  </a:schemeClr>
                </a:solidFill>
                <a:latin typeface="Arial Body"/>
              </a:rPr>
              <a:t>Payment not received</a:t>
            </a:r>
            <a:endParaRPr lang="en-US" altLang="en-US" sz="2200" dirty="0">
              <a:solidFill>
                <a:prstClr val="white">
                  <a:lumMod val="50000"/>
                </a:prstClr>
              </a:solidFill>
              <a:latin typeface="Arial Body"/>
            </a:endParaRPr>
          </a:p>
          <a:p>
            <a:pPr marL="342900" lvl="0" indent="-342900">
              <a:spcBef>
                <a:spcPct val="0"/>
              </a:spcBef>
              <a:buClrTx/>
              <a:buFont typeface="Arial" panose="020B0604020202020204" pitchFamily="34" charset="0"/>
              <a:buChar char="•"/>
              <a:defRPr/>
            </a:pPr>
            <a:r>
              <a:rPr lang="en-US" altLang="en-US" sz="2200" dirty="0">
                <a:solidFill>
                  <a:prstClr val="white">
                    <a:lumMod val="50000"/>
                  </a:prstClr>
                </a:solidFill>
                <a:latin typeface="Arial Body"/>
              </a:rPr>
              <a:t>Amount incorrect </a:t>
            </a:r>
          </a:p>
          <a:p>
            <a:endParaRPr lang="en-US" sz="2400" dirty="0">
              <a:solidFill>
                <a:schemeClr val="bg1">
                  <a:lumMod val="50000"/>
                </a:schemeClr>
              </a:solidFill>
              <a:latin typeface="Arial Body"/>
            </a:endParaRPr>
          </a:p>
          <a:p>
            <a:endParaRPr lang="en-US" sz="2400" dirty="0">
              <a:solidFill>
                <a:schemeClr val="bg1">
                  <a:lumMod val="50000"/>
                </a:schemeClr>
              </a:solidFill>
              <a:latin typeface="Arial Body"/>
            </a:endParaRPr>
          </a:p>
        </p:txBody>
      </p:sp>
      <p:sp>
        <p:nvSpPr>
          <p:cNvPr id="9" name="TextBox 8">
            <a:extLst>
              <a:ext uri="{FF2B5EF4-FFF2-40B4-BE49-F238E27FC236}">
                <a16:creationId xmlns:a16="http://schemas.microsoft.com/office/drawing/2014/main" id="{B887F412-C205-42D1-98FC-B58714C4D0ED}"/>
              </a:ext>
            </a:extLst>
          </p:cNvPr>
          <p:cNvSpPr txBox="1"/>
          <p:nvPr/>
        </p:nvSpPr>
        <p:spPr>
          <a:xfrm>
            <a:off x="457188" y="4866056"/>
            <a:ext cx="7276012" cy="2308324"/>
          </a:xfrm>
          <a:prstGeom prst="rect">
            <a:avLst/>
          </a:prstGeom>
          <a:noFill/>
        </p:spPr>
        <p:txBody>
          <a:bodyPr wrap="square" rtlCol="0">
            <a:spAutoFit/>
          </a:bodyPr>
          <a:lstStyle/>
          <a:p>
            <a:r>
              <a:rPr lang="en-US" sz="2400" dirty="0">
                <a:solidFill>
                  <a:schemeClr val="bg1">
                    <a:lumMod val="50000"/>
                  </a:schemeClr>
                </a:solidFill>
                <a:latin typeface="Arial Body"/>
              </a:rPr>
              <a:t>Contact Bank of America</a:t>
            </a:r>
          </a:p>
          <a:p>
            <a:pPr marL="342900" lvl="0" indent="-342900">
              <a:spcBef>
                <a:spcPct val="0"/>
              </a:spcBef>
              <a:buClrTx/>
              <a:buFont typeface="Arial" panose="020B0604020202020204" pitchFamily="34" charset="0"/>
              <a:buChar char="•"/>
              <a:defRPr/>
            </a:pPr>
            <a:r>
              <a:rPr lang="en-US" altLang="en-US" sz="2200" dirty="0">
                <a:solidFill>
                  <a:schemeClr val="bg1">
                    <a:lumMod val="50000"/>
                  </a:schemeClr>
                </a:solidFill>
                <a:latin typeface="Arial Body"/>
              </a:rPr>
              <a:t>Password Reset</a:t>
            </a:r>
            <a:endParaRPr lang="en-US" altLang="en-US" sz="2200" dirty="0">
              <a:solidFill>
                <a:prstClr val="white">
                  <a:lumMod val="50000"/>
                </a:prstClr>
              </a:solidFill>
              <a:latin typeface="Arial Body"/>
            </a:endParaRPr>
          </a:p>
          <a:p>
            <a:pPr marL="342900" lvl="0" indent="-342900">
              <a:spcBef>
                <a:spcPct val="0"/>
              </a:spcBef>
              <a:buClrTx/>
              <a:buFont typeface="Arial" panose="020B0604020202020204" pitchFamily="34" charset="0"/>
              <a:buChar char="•"/>
              <a:defRPr/>
            </a:pPr>
            <a:r>
              <a:rPr lang="en-US" altLang="en-US" sz="2200" dirty="0">
                <a:solidFill>
                  <a:prstClr val="white">
                    <a:lumMod val="50000"/>
                  </a:prstClr>
                </a:solidFill>
                <a:latin typeface="Arial Body"/>
              </a:rPr>
              <a:t>Bank of America Secure Messaging Assistance</a:t>
            </a:r>
          </a:p>
          <a:p>
            <a:pPr lvl="0">
              <a:spcBef>
                <a:spcPct val="0"/>
              </a:spcBef>
              <a:buClrTx/>
              <a:defRPr/>
            </a:pPr>
            <a:r>
              <a:rPr lang="en-US" altLang="en-US" sz="2400" dirty="0">
                <a:solidFill>
                  <a:prstClr val="white">
                    <a:lumMod val="50000"/>
                  </a:prstClr>
                </a:solidFill>
                <a:latin typeface="Arial Body"/>
              </a:rPr>
              <a:t>         </a:t>
            </a:r>
            <a:r>
              <a:rPr lang="en-US" altLang="en-US" sz="2400" dirty="0">
                <a:solidFill>
                  <a:prstClr val="white">
                    <a:lumMod val="50000"/>
                  </a:prstClr>
                </a:solidFill>
                <a:latin typeface="Arial Body"/>
                <a:hlinkClick r:id="rId3"/>
              </a:rPr>
              <a:t>http://securemsg.bankofamerica.com/</a:t>
            </a:r>
            <a:r>
              <a:rPr lang="en-US" altLang="en-US" sz="2400" dirty="0">
                <a:solidFill>
                  <a:prstClr val="white">
                    <a:lumMod val="50000"/>
                  </a:prstClr>
                </a:solidFill>
                <a:latin typeface="Arial Body"/>
              </a:rPr>
              <a:t> </a:t>
            </a:r>
            <a:endParaRPr lang="en-US" altLang="en-US" sz="1600" dirty="0">
              <a:solidFill>
                <a:prstClr val="white">
                  <a:lumMod val="50000"/>
                </a:prstClr>
              </a:solidFill>
              <a:latin typeface="Arial Body"/>
            </a:endParaRPr>
          </a:p>
          <a:p>
            <a:endParaRPr lang="en-US" sz="2400" dirty="0">
              <a:solidFill>
                <a:schemeClr val="bg1">
                  <a:lumMod val="50000"/>
                </a:schemeClr>
              </a:solidFill>
              <a:latin typeface="Arial Body"/>
            </a:endParaRPr>
          </a:p>
          <a:p>
            <a:endParaRPr lang="en-US" sz="2400" dirty="0">
              <a:solidFill>
                <a:schemeClr val="bg1">
                  <a:lumMod val="50000"/>
                </a:schemeClr>
              </a:solidFill>
              <a:latin typeface="Arial Body"/>
            </a:endParaRPr>
          </a:p>
        </p:txBody>
      </p:sp>
    </p:spTree>
    <p:extLst>
      <p:ext uri="{BB962C8B-B14F-4D97-AF65-F5344CB8AC3E}">
        <p14:creationId xmlns:p14="http://schemas.microsoft.com/office/powerpoint/2010/main" val="3714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21" y="514776"/>
            <a:ext cx="8229600" cy="1143000"/>
          </a:xfrm>
        </p:spPr>
        <p:txBody>
          <a:bodyPr/>
          <a:lstStyle/>
          <a:p>
            <a:r>
              <a:rPr lang="en-US" dirty="0">
                <a:solidFill>
                  <a:schemeClr val="accent1">
                    <a:lumMod val="75000"/>
                  </a:schemeClr>
                </a:solidFill>
              </a:rPr>
              <a:t>Contact</a:t>
            </a:r>
          </a:p>
        </p:txBody>
      </p:sp>
      <p:sp>
        <p:nvSpPr>
          <p:cNvPr id="3" name="Text Placeholder 2"/>
          <p:cNvSpPr>
            <a:spLocks noGrp="1"/>
          </p:cNvSpPr>
          <p:nvPr>
            <p:ph type="body" idx="1"/>
          </p:nvPr>
        </p:nvSpPr>
        <p:spPr>
          <a:xfrm>
            <a:off x="4530033" y="1799635"/>
            <a:ext cx="4040188" cy="639762"/>
          </a:xfrm>
        </p:spPr>
        <p:txBody>
          <a:bodyPr/>
          <a:lstStyle/>
          <a:p>
            <a:r>
              <a:rPr lang="en-US" dirty="0"/>
              <a:t>         State Accounting Office</a:t>
            </a:r>
          </a:p>
        </p:txBody>
      </p:sp>
      <p:sp>
        <p:nvSpPr>
          <p:cNvPr id="5" name="Text Placeholder 4"/>
          <p:cNvSpPr>
            <a:spLocks noGrp="1"/>
          </p:cNvSpPr>
          <p:nvPr>
            <p:ph type="body" sz="quarter" idx="3"/>
          </p:nvPr>
        </p:nvSpPr>
        <p:spPr>
          <a:xfrm>
            <a:off x="137858" y="1854847"/>
            <a:ext cx="4392175" cy="639762"/>
          </a:xfrm>
        </p:spPr>
        <p:txBody>
          <a:bodyPr>
            <a:normAutofit/>
          </a:bodyPr>
          <a:lstStyle/>
          <a:p>
            <a:r>
              <a:rPr lang="en-US" dirty="0"/>
              <a:t>Department of Administrative Services</a:t>
            </a:r>
          </a:p>
        </p:txBody>
      </p:sp>
      <p:sp>
        <p:nvSpPr>
          <p:cNvPr id="7" name="Slide Number Placeholder 6"/>
          <p:cNvSpPr>
            <a:spLocks noGrp="1"/>
          </p:cNvSpPr>
          <p:nvPr>
            <p:ph type="sldNum" sz="quarter" idx="12"/>
          </p:nvPr>
        </p:nvSpPr>
        <p:spPr/>
        <p:txBody>
          <a:bodyPr/>
          <a:lstStyle/>
          <a:p>
            <a:fld id="{CCE7EACD-A346-A34B-BBAF-EF458C812BA9}" type="slidenum">
              <a:rPr lang="en-US" smtClean="0"/>
              <a:pPr/>
              <a:t>17</a:t>
            </a:fld>
            <a:endParaRPr lang="en-US"/>
          </a:p>
        </p:txBody>
      </p:sp>
      <p:sp>
        <p:nvSpPr>
          <p:cNvPr id="8" name="Rectangle 7"/>
          <p:cNvSpPr/>
          <p:nvPr/>
        </p:nvSpPr>
        <p:spPr>
          <a:xfrm>
            <a:off x="4530033" y="2581256"/>
            <a:ext cx="4040188" cy="29934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r>
              <a:rPr lang="en-US" sz="2800" dirty="0"/>
              <a:t>SAO Customer Service Center</a:t>
            </a:r>
          </a:p>
          <a:p>
            <a:pPr algn="ctr"/>
            <a:r>
              <a:rPr lang="en-US" sz="2800" dirty="0"/>
              <a:t>404.657.3956</a:t>
            </a:r>
          </a:p>
          <a:p>
            <a:pPr algn="ctr"/>
            <a:r>
              <a:rPr lang="en-US" sz="2800" dirty="0"/>
              <a:t>Choose Option 2 </a:t>
            </a:r>
          </a:p>
          <a:p>
            <a:pPr algn="ctr"/>
            <a:r>
              <a:rPr lang="en-US" sz="2800" dirty="0"/>
              <a:t>then Option 3</a:t>
            </a:r>
          </a:p>
          <a:p>
            <a:pPr algn="ctr"/>
            <a:r>
              <a:rPr lang="en-US" altLang="en-US" u="sng" dirty="0">
                <a:solidFill>
                  <a:srgbClr val="111111"/>
                </a:solidFill>
                <a:ea typeface="Calibri" panose="020F0502020204030204" pitchFamily="34" charset="0"/>
                <a:cs typeface="Times New Roman" panose="02020603050405020304" pitchFamily="18" charset="0"/>
                <a:hlinkClick r:id="rId2"/>
              </a:rPr>
              <a:t>virtualpayables@sao.ga.gov</a:t>
            </a:r>
            <a:endParaRPr lang="en-US" dirty="0">
              <a:solidFill>
                <a:srgbClr val="111111"/>
              </a:solidFill>
            </a:endParaRPr>
          </a:p>
          <a:p>
            <a:pPr algn="ctr"/>
            <a:endParaRPr lang="en-US" sz="2800" dirty="0"/>
          </a:p>
          <a:p>
            <a:pPr algn="ctr"/>
            <a:endParaRPr lang="en-US" dirty="0"/>
          </a:p>
        </p:txBody>
      </p:sp>
      <p:sp>
        <p:nvSpPr>
          <p:cNvPr id="9" name="Rectangle 8"/>
          <p:cNvSpPr/>
          <p:nvPr/>
        </p:nvSpPr>
        <p:spPr>
          <a:xfrm>
            <a:off x="265112" y="2581256"/>
            <a:ext cx="4040188" cy="29808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buClrTx/>
              <a:buFontTx/>
              <a:buNone/>
            </a:pPr>
            <a:r>
              <a:rPr lang="en-US" altLang="en-US" sz="2400" dirty="0"/>
              <a:t>Eunicia Pop </a:t>
            </a:r>
          </a:p>
          <a:p>
            <a:pPr algn="ctr">
              <a:spcBef>
                <a:spcPct val="0"/>
              </a:spcBef>
              <a:buClrTx/>
              <a:buFontTx/>
              <a:buNone/>
            </a:pPr>
            <a:r>
              <a:rPr lang="en-US" altLang="en-US" sz="2400" dirty="0"/>
              <a:t>Contract Management Specialist DOAS – State Purchasing Division</a:t>
            </a:r>
          </a:p>
          <a:p>
            <a:pPr algn="ctr">
              <a:spcBef>
                <a:spcPct val="0"/>
              </a:spcBef>
              <a:buClrTx/>
              <a:buFontTx/>
              <a:buNone/>
            </a:pPr>
            <a:r>
              <a:rPr lang="en-US" altLang="en-US" sz="2400" dirty="0"/>
              <a:t>404.657.6879  </a:t>
            </a:r>
          </a:p>
          <a:p>
            <a:pPr algn="ctr">
              <a:spcBef>
                <a:spcPct val="0"/>
              </a:spcBef>
              <a:buClrTx/>
              <a:buFontTx/>
              <a:buNone/>
            </a:pPr>
            <a:r>
              <a:rPr lang="en-US" altLang="en-US" u="sng" dirty="0">
                <a:solidFill>
                  <a:srgbClr val="111111"/>
                </a:solidFill>
                <a:latin typeface="Calibri" panose="020F0502020204030204" pitchFamily="34" charset="0"/>
                <a:ea typeface="Calibri" panose="020F0502020204030204" pitchFamily="34" charset="0"/>
                <a:cs typeface="Times New Roman" panose="02020603050405020304" pitchFamily="18" charset="0"/>
                <a:hlinkClick r:id="rId3"/>
              </a:rPr>
              <a:t>virtual.payables@doas.ga.gov</a:t>
            </a:r>
            <a:endParaRPr lang="en-US" dirty="0">
              <a:solidFill>
                <a:srgbClr val="111111"/>
              </a:solidFill>
            </a:endParaRPr>
          </a:p>
        </p:txBody>
      </p:sp>
      <p:sp>
        <p:nvSpPr>
          <p:cNvPr id="4" name="TextBox 3">
            <a:extLst>
              <a:ext uri="{FF2B5EF4-FFF2-40B4-BE49-F238E27FC236}">
                <a16:creationId xmlns:a16="http://schemas.microsoft.com/office/drawing/2014/main" id="{DC93D95B-4721-44E0-9838-FD3E1480CF24}"/>
              </a:ext>
            </a:extLst>
          </p:cNvPr>
          <p:cNvSpPr txBox="1"/>
          <p:nvPr/>
        </p:nvSpPr>
        <p:spPr>
          <a:xfrm>
            <a:off x="561181" y="1712988"/>
            <a:ext cx="3448050" cy="373558"/>
          </a:xfrm>
          <a:prstGeom prst="rect">
            <a:avLst/>
          </a:prstGeom>
          <a:noFill/>
        </p:spPr>
        <p:txBody>
          <a:bodyPr wrap="square" rtlCol="0">
            <a:spAutoFit/>
          </a:bodyPr>
          <a:lstStyle/>
          <a:p>
            <a:pPr algn="ctr"/>
            <a:r>
              <a:rPr lang="en-US" b="1" dirty="0">
                <a:solidFill>
                  <a:schemeClr val="bg1">
                    <a:lumMod val="50000"/>
                  </a:schemeClr>
                </a:solidFill>
              </a:rPr>
              <a:t>For Supplier Questions:</a:t>
            </a:r>
          </a:p>
        </p:txBody>
      </p:sp>
      <p:sp>
        <p:nvSpPr>
          <p:cNvPr id="11" name="TextBox 10">
            <a:extLst>
              <a:ext uri="{FF2B5EF4-FFF2-40B4-BE49-F238E27FC236}">
                <a16:creationId xmlns:a16="http://schemas.microsoft.com/office/drawing/2014/main" id="{24A2AB7E-6E95-41BA-843F-0795E8CBBA27}"/>
              </a:ext>
            </a:extLst>
          </p:cNvPr>
          <p:cNvSpPr txBox="1"/>
          <p:nvPr/>
        </p:nvSpPr>
        <p:spPr>
          <a:xfrm>
            <a:off x="4432554" y="1712988"/>
            <a:ext cx="3448050" cy="373558"/>
          </a:xfrm>
          <a:prstGeom prst="rect">
            <a:avLst/>
          </a:prstGeom>
          <a:noFill/>
        </p:spPr>
        <p:txBody>
          <a:bodyPr wrap="square" rtlCol="0">
            <a:spAutoFit/>
          </a:bodyPr>
          <a:lstStyle/>
          <a:p>
            <a:pPr algn="ctr"/>
            <a:r>
              <a:rPr lang="en-US" b="1" dirty="0"/>
              <a:t>              </a:t>
            </a:r>
            <a:r>
              <a:rPr lang="en-US" b="1" dirty="0">
                <a:solidFill>
                  <a:schemeClr val="bg1">
                    <a:lumMod val="50000"/>
                  </a:schemeClr>
                </a:solidFill>
              </a:rPr>
              <a:t> For Agency Questions:</a:t>
            </a:r>
          </a:p>
        </p:txBody>
      </p:sp>
    </p:spTree>
    <p:extLst>
      <p:ext uri="{BB962C8B-B14F-4D97-AF65-F5344CB8AC3E}">
        <p14:creationId xmlns:p14="http://schemas.microsoft.com/office/powerpoint/2010/main" val="57117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495EA9-E3A9-4AA7-8E23-4E172DF00670}"/>
              </a:ext>
            </a:extLst>
          </p:cNvPr>
          <p:cNvSpPr>
            <a:spLocks noGrp="1"/>
          </p:cNvSpPr>
          <p:nvPr>
            <p:ph type="sldNum" sz="quarter" idx="12"/>
          </p:nvPr>
        </p:nvSpPr>
        <p:spPr/>
        <p:txBody>
          <a:bodyPr/>
          <a:lstStyle/>
          <a:p>
            <a:fld id="{CCE7EACD-A346-A34B-BBAF-EF458C812BA9}" type="slidenum">
              <a:rPr lang="en-US" smtClean="0"/>
              <a:pPr/>
              <a:t>18</a:t>
            </a:fld>
            <a:endParaRPr lang="en-US"/>
          </a:p>
        </p:txBody>
      </p:sp>
      <p:pic>
        <p:nvPicPr>
          <p:cNvPr id="11" name="Picture 10">
            <a:extLst>
              <a:ext uri="{FF2B5EF4-FFF2-40B4-BE49-F238E27FC236}">
                <a16:creationId xmlns:a16="http://schemas.microsoft.com/office/drawing/2014/main" id="{8791DBD3-ECF2-4D86-BB4A-945B017AB87D}"/>
              </a:ext>
            </a:extLst>
          </p:cNvPr>
          <p:cNvPicPr>
            <a:picLocks noChangeAspect="1"/>
          </p:cNvPicPr>
          <p:nvPr/>
        </p:nvPicPr>
        <p:blipFill>
          <a:blip r:embed="rId2"/>
          <a:stretch>
            <a:fillRect/>
          </a:stretch>
        </p:blipFill>
        <p:spPr>
          <a:xfrm>
            <a:off x="2554574" y="1158844"/>
            <a:ext cx="4253631" cy="2919466"/>
          </a:xfrm>
          <a:prstGeom prst="rect">
            <a:avLst/>
          </a:prstGeom>
        </p:spPr>
      </p:pic>
    </p:spTree>
    <p:extLst>
      <p:ext uri="{BB962C8B-B14F-4D97-AF65-F5344CB8AC3E}">
        <p14:creationId xmlns:p14="http://schemas.microsoft.com/office/powerpoint/2010/main" val="10249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3200" dirty="0">
                <a:solidFill>
                  <a:schemeClr val="accent1">
                    <a:lumMod val="75000"/>
                  </a:schemeClr>
                </a:solidFill>
              </a:rPr>
              <a:t>Your Presenter</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CCE7EACD-A346-A34B-BBAF-EF458C812BA9}" type="slidenum">
              <a:rPr lang="en-US" smtClean="0"/>
              <a:pPr/>
              <a:t>2</a:t>
            </a:fld>
            <a:endParaRPr lang="en-US"/>
          </a:p>
        </p:txBody>
      </p:sp>
      <p:pic>
        <p:nvPicPr>
          <p:cNvPr id="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 y="1720056"/>
            <a:ext cx="3639136" cy="363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21834" y="2132668"/>
            <a:ext cx="4883017" cy="1938992"/>
          </a:xfrm>
          <a:prstGeom prst="rect">
            <a:avLst/>
          </a:prstGeom>
        </p:spPr>
        <p:txBody>
          <a:bodyPr wrap="square">
            <a:spAutoFit/>
          </a:bodyPr>
          <a:lstStyle/>
          <a:p>
            <a:pPr algn="ctr">
              <a:spcBef>
                <a:spcPct val="0"/>
              </a:spcBef>
              <a:buClrTx/>
              <a:buFontTx/>
              <a:buNone/>
            </a:pPr>
            <a:r>
              <a:rPr lang="en-US" altLang="en-US" sz="2400" dirty="0"/>
              <a:t>Eunicia Pop </a:t>
            </a:r>
          </a:p>
          <a:p>
            <a:pPr algn="ctr">
              <a:spcBef>
                <a:spcPct val="0"/>
              </a:spcBef>
              <a:buClrTx/>
              <a:buFontTx/>
              <a:buNone/>
            </a:pPr>
            <a:r>
              <a:rPr lang="en-US" altLang="en-US" sz="2400" dirty="0"/>
              <a:t>Contract Management Specialist DOAS – State Purchasing Division</a:t>
            </a:r>
          </a:p>
          <a:p>
            <a:pPr algn="ctr">
              <a:spcBef>
                <a:spcPct val="0"/>
              </a:spcBef>
              <a:buClrTx/>
              <a:buFontTx/>
              <a:buNone/>
            </a:pPr>
            <a:r>
              <a:rPr lang="en-US" altLang="en-US" sz="2400" dirty="0"/>
              <a:t>404.657.6879 </a:t>
            </a:r>
            <a:r>
              <a:rPr lang="en-US" alt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virtual.payables@doas.ga.gov</a:t>
            </a:r>
            <a:endParaRPr lang="en-US" sz="2400" dirty="0"/>
          </a:p>
        </p:txBody>
      </p:sp>
    </p:spTree>
    <p:extLst>
      <p:ext uri="{BB962C8B-B14F-4D97-AF65-F5344CB8AC3E}">
        <p14:creationId xmlns:p14="http://schemas.microsoft.com/office/powerpoint/2010/main" val="93549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4063-4E83-4311-964E-F20B366503FA}"/>
              </a:ext>
            </a:extLst>
          </p:cNvPr>
          <p:cNvSpPr>
            <a:spLocks noGrp="1"/>
          </p:cNvSpPr>
          <p:nvPr>
            <p:ph type="title"/>
          </p:nvPr>
        </p:nvSpPr>
        <p:spPr>
          <a:xfrm>
            <a:off x="393825" y="75462"/>
            <a:ext cx="8229600" cy="1143000"/>
          </a:xfrm>
        </p:spPr>
        <p:txBody>
          <a:bodyPr/>
          <a:lstStyle/>
          <a:p>
            <a:pPr algn="ctr"/>
            <a:r>
              <a:rPr lang="en-US" dirty="0">
                <a:solidFill>
                  <a:schemeClr val="tx1"/>
                </a:solidFill>
              </a:rPr>
              <a:t>AGENDA</a:t>
            </a:r>
          </a:p>
        </p:txBody>
      </p:sp>
      <p:sp>
        <p:nvSpPr>
          <p:cNvPr id="3" name="Content Placeholder 2">
            <a:extLst>
              <a:ext uri="{FF2B5EF4-FFF2-40B4-BE49-F238E27FC236}">
                <a16:creationId xmlns:a16="http://schemas.microsoft.com/office/drawing/2014/main" id="{91AAD49E-A385-4CFC-B101-27F099118D94}"/>
              </a:ext>
            </a:extLst>
          </p:cNvPr>
          <p:cNvSpPr>
            <a:spLocks noGrp="1"/>
          </p:cNvSpPr>
          <p:nvPr>
            <p:ph idx="1"/>
          </p:nvPr>
        </p:nvSpPr>
        <p:spPr>
          <a:xfrm>
            <a:off x="457200" y="894030"/>
            <a:ext cx="8229600" cy="5579198"/>
          </a:xfrm>
        </p:spPr>
        <p:txBody>
          <a:bodyPr>
            <a:normAutofit fontScale="92500" lnSpcReduction="10000"/>
          </a:bodyPr>
          <a:lstStyle/>
          <a:p>
            <a:pPr marL="160020" indent="0">
              <a:buNone/>
            </a:pPr>
            <a:r>
              <a:rPr lang="en-US" sz="1600" dirty="0">
                <a:solidFill>
                  <a:schemeClr val="tx1"/>
                </a:solidFill>
              </a:rPr>
              <a:t>INTRODUCTIONS</a:t>
            </a:r>
          </a:p>
          <a:p>
            <a:pPr marL="160020" indent="0">
              <a:buNone/>
            </a:pPr>
            <a:endParaRPr lang="en-US" sz="1600" dirty="0">
              <a:solidFill>
                <a:schemeClr val="tx1"/>
              </a:solidFill>
            </a:endParaRPr>
          </a:p>
          <a:p>
            <a:pPr marL="160020" indent="0">
              <a:buNone/>
            </a:pPr>
            <a:r>
              <a:rPr lang="en-US" sz="1600" dirty="0">
                <a:solidFill>
                  <a:schemeClr val="tx1"/>
                </a:solidFill>
              </a:rPr>
              <a:t>WHAT IS VIRTUAL PAYABLES?</a:t>
            </a:r>
          </a:p>
          <a:p>
            <a:pPr marL="160020" indent="0">
              <a:buNone/>
            </a:pPr>
            <a:r>
              <a:rPr lang="en-US" sz="1600" dirty="0">
                <a:solidFill>
                  <a:schemeClr val="tx1"/>
                </a:solidFill>
              </a:rPr>
              <a:t>	Virtual Payables </a:t>
            </a:r>
          </a:p>
          <a:p>
            <a:pPr marL="160020" indent="0">
              <a:buNone/>
            </a:pPr>
            <a:r>
              <a:rPr lang="en-US" sz="1600" dirty="0">
                <a:solidFill>
                  <a:schemeClr val="tx1"/>
                </a:solidFill>
              </a:rPr>
              <a:t>	The Virtual Credit Card</a:t>
            </a:r>
          </a:p>
          <a:p>
            <a:pPr marL="160020" indent="0">
              <a:buNone/>
            </a:pPr>
            <a:endParaRPr lang="en-US" sz="1600" dirty="0">
              <a:solidFill>
                <a:schemeClr val="tx1"/>
              </a:solidFill>
            </a:endParaRPr>
          </a:p>
          <a:p>
            <a:pPr marL="160020" indent="0">
              <a:buNone/>
            </a:pPr>
            <a:r>
              <a:rPr lang="en-US" sz="1600" dirty="0">
                <a:solidFill>
                  <a:schemeClr val="tx1"/>
                </a:solidFill>
              </a:rPr>
              <a:t>HOW DOES VIRTUAL PAYABLES WORK?</a:t>
            </a:r>
          </a:p>
          <a:p>
            <a:pPr marL="160020" indent="0">
              <a:buNone/>
            </a:pPr>
            <a:endParaRPr lang="en-US" sz="1600" dirty="0">
              <a:solidFill>
                <a:schemeClr val="tx1"/>
              </a:solidFill>
            </a:endParaRPr>
          </a:p>
          <a:p>
            <a:pPr marL="160020" indent="0">
              <a:buNone/>
            </a:pPr>
            <a:r>
              <a:rPr lang="en-US" sz="1600" dirty="0">
                <a:solidFill>
                  <a:schemeClr val="tx1"/>
                </a:solidFill>
              </a:rPr>
              <a:t>HOW TO UTILIZE SECURE EMAIL </a:t>
            </a:r>
          </a:p>
          <a:p>
            <a:pPr marL="160020" indent="0">
              <a:buNone/>
            </a:pPr>
            <a:endParaRPr lang="en-US" sz="600" dirty="0">
              <a:solidFill>
                <a:schemeClr val="tx1"/>
              </a:solidFill>
            </a:endParaRPr>
          </a:p>
          <a:p>
            <a:pPr marL="160020" indent="0">
              <a:buNone/>
            </a:pPr>
            <a:r>
              <a:rPr lang="en-US" sz="1600" dirty="0">
                <a:solidFill>
                  <a:schemeClr val="tx1"/>
                </a:solidFill>
              </a:rPr>
              <a:t>	  Option 1</a:t>
            </a:r>
          </a:p>
          <a:p>
            <a:pPr marL="160020" indent="0">
              <a:buNone/>
            </a:pPr>
            <a:r>
              <a:rPr lang="en-US" sz="1600" dirty="0">
                <a:solidFill>
                  <a:schemeClr val="tx1"/>
                </a:solidFill>
              </a:rPr>
              <a:t>	  Option 2</a:t>
            </a:r>
          </a:p>
          <a:p>
            <a:pPr marL="160020" indent="0">
              <a:buNone/>
            </a:pPr>
            <a:endParaRPr lang="en-US" sz="1600" dirty="0">
              <a:solidFill>
                <a:schemeClr val="tx1"/>
              </a:solidFill>
            </a:endParaRPr>
          </a:p>
          <a:p>
            <a:pPr marL="160020" indent="0">
              <a:buNone/>
            </a:pPr>
            <a:r>
              <a:rPr lang="en-US" sz="1600" dirty="0">
                <a:solidFill>
                  <a:schemeClr val="tx1"/>
                </a:solidFill>
              </a:rPr>
              <a:t>COMMON ERROR MESSAGES </a:t>
            </a:r>
          </a:p>
          <a:p>
            <a:pPr marL="160020" indent="0">
              <a:buNone/>
            </a:pPr>
            <a:endParaRPr lang="en-US" sz="1600" dirty="0">
              <a:solidFill>
                <a:schemeClr val="tx1"/>
              </a:solidFill>
            </a:endParaRPr>
          </a:p>
          <a:p>
            <a:pPr marL="160020" indent="0">
              <a:buNone/>
            </a:pPr>
            <a:r>
              <a:rPr lang="en-US" sz="1600" dirty="0">
                <a:solidFill>
                  <a:schemeClr val="tx1"/>
                </a:solidFill>
              </a:rPr>
              <a:t>WHAT TO EXPECT</a:t>
            </a:r>
          </a:p>
          <a:p>
            <a:pPr marL="160020" indent="0">
              <a:buNone/>
            </a:pPr>
            <a:endParaRPr lang="en-US" sz="1600" dirty="0">
              <a:solidFill>
                <a:schemeClr val="tx1"/>
              </a:solidFill>
            </a:endParaRPr>
          </a:p>
          <a:p>
            <a:pPr marL="160020" indent="0">
              <a:buNone/>
            </a:pPr>
            <a:r>
              <a:rPr lang="en-US" sz="1600" dirty="0">
                <a:solidFill>
                  <a:schemeClr val="tx1"/>
                </a:solidFill>
              </a:rPr>
              <a:t>WHO TO CONTACT AND WHEN </a:t>
            </a:r>
          </a:p>
          <a:p>
            <a:pPr marL="160020" indent="0">
              <a:buNone/>
            </a:pPr>
            <a:endParaRPr lang="en-US" sz="1600" dirty="0">
              <a:solidFill>
                <a:schemeClr val="tx1"/>
              </a:solidFill>
            </a:endParaRPr>
          </a:p>
          <a:p>
            <a:pPr marL="160020" indent="0">
              <a:buNone/>
            </a:pPr>
            <a:r>
              <a:rPr lang="en-US" sz="1600" dirty="0">
                <a:solidFill>
                  <a:schemeClr val="tx1"/>
                </a:solidFill>
              </a:rPr>
              <a:t>QUESTIONS AND ANSWERS </a:t>
            </a:r>
          </a:p>
          <a:p>
            <a:pPr marL="160020" indent="0">
              <a:buNone/>
            </a:pPr>
            <a:endParaRPr lang="en-US" sz="1600" dirty="0"/>
          </a:p>
        </p:txBody>
      </p:sp>
      <p:sp>
        <p:nvSpPr>
          <p:cNvPr id="4" name="Slide Number Placeholder 3">
            <a:extLst>
              <a:ext uri="{FF2B5EF4-FFF2-40B4-BE49-F238E27FC236}">
                <a16:creationId xmlns:a16="http://schemas.microsoft.com/office/drawing/2014/main" id="{02020F31-FDF1-4974-A041-B7F29E0D2A11}"/>
              </a:ext>
            </a:extLst>
          </p:cNvPr>
          <p:cNvSpPr>
            <a:spLocks noGrp="1"/>
          </p:cNvSpPr>
          <p:nvPr>
            <p:ph type="sldNum" sz="quarter" idx="12"/>
          </p:nvPr>
        </p:nvSpPr>
        <p:spPr/>
        <p:txBody>
          <a:bodyPr/>
          <a:lstStyle/>
          <a:p>
            <a:fld id="{CCE7EACD-A346-A34B-BBAF-EF458C812BA9}" type="slidenum">
              <a:rPr lang="en-US" smtClean="0"/>
              <a:pPr/>
              <a:t>3</a:t>
            </a:fld>
            <a:endParaRPr lang="en-US"/>
          </a:p>
        </p:txBody>
      </p:sp>
    </p:spTree>
    <p:extLst>
      <p:ext uri="{BB962C8B-B14F-4D97-AF65-F5344CB8AC3E}">
        <p14:creationId xmlns:p14="http://schemas.microsoft.com/office/powerpoint/2010/main" val="315676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0"/>
            <a:ext cx="8229600" cy="1143000"/>
          </a:xfrm>
        </p:spPr>
        <p:txBody>
          <a:bodyPr/>
          <a:lstStyle/>
          <a:p>
            <a:r>
              <a:rPr lang="en-US" altLang="en-US" dirty="0">
                <a:solidFill>
                  <a:schemeClr val="accent1">
                    <a:lumMod val="75000"/>
                  </a:schemeClr>
                </a:solidFill>
              </a:rPr>
              <a:t>What is Virtual Payables</a:t>
            </a:r>
            <a:endParaRPr lang="en-US" dirty="0">
              <a:solidFill>
                <a:schemeClr val="accent1">
                  <a:lumMod val="75000"/>
                </a:schemeClr>
              </a:solidFill>
            </a:endParaRPr>
          </a:p>
        </p:txBody>
      </p:sp>
      <p:sp>
        <p:nvSpPr>
          <p:cNvPr id="3" name="Content Placeholder 2"/>
          <p:cNvSpPr>
            <a:spLocks noGrp="1"/>
          </p:cNvSpPr>
          <p:nvPr>
            <p:ph idx="1"/>
          </p:nvPr>
        </p:nvSpPr>
        <p:spPr>
          <a:xfrm>
            <a:off x="457199" y="866869"/>
            <a:ext cx="8390709" cy="4392151"/>
          </a:xfrm>
        </p:spPr>
        <p:txBody>
          <a:bodyPr>
            <a:normAutofit fontScale="92500" lnSpcReduction="20000"/>
          </a:bodyPr>
          <a:lstStyle/>
          <a:p>
            <a:pPr marL="0" indent="0">
              <a:buFontTx/>
              <a:buNone/>
              <a:defRPr/>
            </a:pPr>
            <a:r>
              <a:rPr lang="en-US" altLang="en-US" sz="1900" dirty="0">
                <a:solidFill>
                  <a:schemeClr val="bg1">
                    <a:lumMod val="50000"/>
                  </a:schemeClr>
                </a:solidFill>
                <a:latin typeface="Arial Body"/>
              </a:rPr>
              <a:t>The State of Georgia will begin making electronic payments to suppliers using Bank of America's Virtual Payables credit card product starting October 25, 2017.</a:t>
            </a:r>
          </a:p>
          <a:p>
            <a:pPr marL="0" indent="0">
              <a:buFontTx/>
              <a:buNone/>
              <a:defRPr/>
            </a:pPr>
            <a:endParaRPr lang="en-US" altLang="en-US" sz="900" dirty="0">
              <a:solidFill>
                <a:schemeClr val="bg1">
                  <a:lumMod val="50000"/>
                </a:schemeClr>
              </a:solidFill>
              <a:latin typeface="Arial Body"/>
            </a:endParaRPr>
          </a:p>
          <a:p>
            <a:pPr marL="0" indent="0">
              <a:buFontTx/>
              <a:buNone/>
              <a:defRPr/>
            </a:pPr>
            <a:r>
              <a:rPr lang="en-US" altLang="en-US" sz="2000" dirty="0">
                <a:solidFill>
                  <a:schemeClr val="bg1">
                    <a:lumMod val="50000"/>
                  </a:schemeClr>
                </a:solidFill>
                <a:latin typeface="Arial Body"/>
              </a:rPr>
              <a:t>Virtual Payables: </a:t>
            </a:r>
          </a:p>
          <a:p>
            <a:pPr lvl="1">
              <a:defRPr/>
            </a:pPr>
            <a:r>
              <a:rPr lang="en-US" altLang="en-US" sz="1900" dirty="0">
                <a:solidFill>
                  <a:schemeClr val="bg1">
                    <a:lumMod val="50000"/>
                  </a:schemeClr>
                </a:solidFill>
                <a:latin typeface="Arial Body"/>
              </a:rPr>
              <a:t>Allows the supplier to accept payments by utilizing virtual credit card information it has stored on file.  If the supplier chooses to not store the credit card information on file, the credit card account number and expiration date can be included in each remittance advice and sent via secure email.  </a:t>
            </a:r>
          </a:p>
          <a:p>
            <a:pPr lvl="1">
              <a:defRPr/>
            </a:pPr>
            <a:r>
              <a:rPr lang="en-US" altLang="en-US" sz="1900" dirty="0">
                <a:solidFill>
                  <a:schemeClr val="bg1">
                    <a:lumMod val="50000"/>
                  </a:schemeClr>
                </a:solidFill>
                <a:latin typeface="Arial Body"/>
              </a:rPr>
              <a:t>Once an invoice has been approved for payment, the State will:</a:t>
            </a:r>
          </a:p>
          <a:p>
            <a:pPr marL="560070" lvl="1" indent="0">
              <a:buNone/>
              <a:defRPr/>
            </a:pPr>
            <a:r>
              <a:rPr lang="en-US" altLang="en-US" sz="1900" dirty="0">
                <a:solidFill>
                  <a:schemeClr val="bg1">
                    <a:lumMod val="50000"/>
                  </a:schemeClr>
                </a:solidFill>
                <a:latin typeface="Arial Body"/>
              </a:rPr>
              <a:t>		Fund the virtual credit card</a:t>
            </a:r>
          </a:p>
          <a:p>
            <a:pPr marL="560070" lvl="1" indent="0">
              <a:buNone/>
              <a:defRPr/>
            </a:pPr>
            <a:r>
              <a:rPr lang="en-US" altLang="en-US" sz="1900" dirty="0">
                <a:solidFill>
                  <a:schemeClr val="bg1">
                    <a:lumMod val="50000"/>
                  </a:schemeClr>
                </a:solidFill>
                <a:latin typeface="Arial Body"/>
              </a:rPr>
              <a:t>		E-mail the supplier a remittance advice detailing the invoices that 		have been funded/paid  </a:t>
            </a:r>
          </a:p>
          <a:p>
            <a:pPr lvl="1">
              <a:defRPr/>
            </a:pPr>
            <a:r>
              <a:rPr lang="en-US" altLang="en-US" sz="1900" dirty="0">
                <a:solidFill>
                  <a:schemeClr val="bg1">
                    <a:lumMod val="50000"/>
                  </a:schemeClr>
                </a:solidFill>
                <a:latin typeface="Arial Body"/>
              </a:rPr>
              <a:t>The virtual credit card MUST be charged, for the exact amount, by the supplier</a:t>
            </a:r>
          </a:p>
          <a:p>
            <a:pPr lvl="1">
              <a:defRPr/>
            </a:pPr>
            <a:r>
              <a:rPr lang="en-US" altLang="en-US" sz="1900" dirty="0">
                <a:solidFill>
                  <a:schemeClr val="bg1">
                    <a:lumMod val="50000"/>
                  </a:schemeClr>
                </a:solidFill>
                <a:latin typeface="Arial Body"/>
              </a:rPr>
              <a:t>The virtual credit card returns </a:t>
            </a:r>
            <a:r>
              <a:rPr lang="en-US" altLang="en-US" sz="1800" dirty="0">
                <a:solidFill>
                  <a:schemeClr val="bg1">
                    <a:lumMod val="50000"/>
                  </a:schemeClr>
                </a:solidFill>
                <a:latin typeface="Arial Body"/>
              </a:rPr>
              <a:t>to a $0 balance </a:t>
            </a:r>
          </a:p>
          <a:p>
            <a:pPr marL="0" lvl="2" indent="0">
              <a:buNone/>
              <a:defRPr/>
            </a:pPr>
            <a:endParaRPr lang="en-US" altLang="en-US" strike="sngStrike" dirty="0">
              <a:solidFill>
                <a:schemeClr val="bg1">
                  <a:lumMod val="50000"/>
                </a:schemeClr>
              </a:solidFill>
              <a:latin typeface="Arial Body"/>
            </a:endParaRPr>
          </a:p>
          <a:p>
            <a:endParaRPr lang="en-US" sz="1800" dirty="0">
              <a:solidFill>
                <a:srgbClr val="777777"/>
              </a:solidFill>
            </a:endParaRPr>
          </a:p>
        </p:txBody>
      </p:sp>
      <p:sp>
        <p:nvSpPr>
          <p:cNvPr id="4" name="Slide Number Placeholder 3"/>
          <p:cNvSpPr>
            <a:spLocks noGrp="1"/>
          </p:cNvSpPr>
          <p:nvPr>
            <p:ph type="sldNum" sz="quarter" idx="12"/>
          </p:nvPr>
        </p:nvSpPr>
        <p:spPr/>
        <p:txBody>
          <a:bodyPr/>
          <a:lstStyle/>
          <a:p>
            <a:fld id="{CCE7EACD-A346-A34B-BBAF-EF458C812BA9}" type="slidenum">
              <a:rPr lang="en-US" smtClean="0"/>
              <a:pPr/>
              <a:t>4</a:t>
            </a:fld>
            <a:endParaRPr lang="en-US"/>
          </a:p>
        </p:txBody>
      </p:sp>
      <p:sp>
        <p:nvSpPr>
          <p:cNvPr id="5" name="TextBox 4">
            <a:extLst>
              <a:ext uri="{FF2B5EF4-FFF2-40B4-BE49-F238E27FC236}">
                <a16:creationId xmlns:a16="http://schemas.microsoft.com/office/drawing/2014/main" id="{51514E37-9507-4CCE-A033-273E2E768850}"/>
              </a:ext>
            </a:extLst>
          </p:cNvPr>
          <p:cNvSpPr txBox="1"/>
          <p:nvPr/>
        </p:nvSpPr>
        <p:spPr>
          <a:xfrm>
            <a:off x="248971" y="5256519"/>
            <a:ext cx="8030424" cy="1600438"/>
          </a:xfrm>
          <a:prstGeom prst="rect">
            <a:avLst/>
          </a:prstGeom>
          <a:noFill/>
        </p:spPr>
        <p:txBody>
          <a:bodyPr wrap="square" rtlCol="0">
            <a:spAutoFit/>
          </a:bodyPr>
          <a:lstStyle/>
          <a:p>
            <a:r>
              <a:rPr lang="en-US" sz="1700" dirty="0">
                <a:solidFill>
                  <a:schemeClr val="bg1">
                    <a:lumMod val="50000"/>
                  </a:schemeClr>
                </a:solidFill>
                <a:latin typeface="Arial Body"/>
                <a:cs typeface="Arial" panose="020B0604020202020204" pitchFamily="34" charset="0"/>
              </a:rPr>
              <a:t>     The Virtual Credit Card:</a:t>
            </a:r>
          </a:p>
          <a:p>
            <a:pPr marL="968375" lvl="2" indent="-225425">
              <a:spcBef>
                <a:spcPts val="600"/>
              </a:spcBef>
              <a:buClr>
                <a:srgbClr val="6A6C69"/>
              </a:buClr>
              <a:buSzPct val="115000"/>
              <a:buFont typeface="Lucida Grande"/>
              <a:buChar char="-"/>
              <a:defRPr/>
            </a:pPr>
            <a:r>
              <a:rPr lang="en-US" altLang="en-US" dirty="0">
                <a:solidFill>
                  <a:schemeClr val="bg1">
                    <a:lumMod val="50000"/>
                  </a:schemeClr>
                </a:solidFill>
                <a:latin typeface="Arial Body"/>
                <a:cs typeface="Arial" panose="020B0604020202020204" pitchFamily="34" charset="0"/>
              </a:rPr>
              <a:t>The virtual credit card will expire every three years</a:t>
            </a:r>
          </a:p>
          <a:p>
            <a:pPr marL="968375" lvl="2" indent="-225425">
              <a:spcBef>
                <a:spcPts val="600"/>
              </a:spcBef>
              <a:buClr>
                <a:srgbClr val="6A6C69"/>
              </a:buClr>
              <a:buSzPct val="115000"/>
              <a:buFont typeface="Lucida Grande"/>
              <a:buChar char="-"/>
              <a:defRPr/>
            </a:pPr>
            <a:r>
              <a:rPr lang="en-US" altLang="en-US" dirty="0">
                <a:solidFill>
                  <a:schemeClr val="bg1">
                    <a:lumMod val="50000"/>
                  </a:schemeClr>
                </a:solidFill>
                <a:latin typeface="Arial Body"/>
                <a:cs typeface="Arial" panose="020B0604020202020204" pitchFamily="34" charset="0"/>
              </a:rPr>
              <a:t>When renewed, both the virtual credit card number and CVV code will remain the same.  </a:t>
            </a:r>
          </a:p>
          <a:p>
            <a:endParaRPr lang="en-US" sz="1700" dirty="0">
              <a:solidFill>
                <a:schemeClr val="bg1">
                  <a:lumMod val="50000"/>
                </a:schemeClr>
              </a:solidFill>
              <a:latin typeface="Arial Body"/>
              <a:cs typeface="Arial" panose="020B0604020202020204" pitchFamily="34" charset="0"/>
            </a:endParaRPr>
          </a:p>
        </p:txBody>
      </p:sp>
    </p:spTree>
    <p:extLst>
      <p:ext uri="{BB962C8B-B14F-4D97-AF65-F5344CB8AC3E}">
        <p14:creationId xmlns:p14="http://schemas.microsoft.com/office/powerpoint/2010/main" val="317260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E7EACD-A346-A34B-BBAF-EF458C812BA9}" type="slidenum">
              <a:rPr lang="en-US" smtClean="0"/>
              <a:pPr/>
              <a:t>5</a:t>
            </a:fld>
            <a:endParaRPr lang="en-US"/>
          </a:p>
        </p:txBody>
      </p:sp>
      <p:pic>
        <p:nvPicPr>
          <p:cNvPr id="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48" y="144667"/>
            <a:ext cx="9004852" cy="621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E212F107-F310-4FDF-BB49-B7FD4D116AD3}"/>
              </a:ext>
            </a:extLst>
          </p:cNvPr>
          <p:cNvSpPr/>
          <p:nvPr/>
        </p:nvSpPr>
        <p:spPr>
          <a:xfrm>
            <a:off x="977775" y="2643612"/>
            <a:ext cx="950614"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Invoice Received from  supplier</a:t>
            </a:r>
          </a:p>
        </p:txBody>
      </p:sp>
      <p:sp>
        <p:nvSpPr>
          <p:cNvPr id="8" name="Rectangle: Rounded Corners 7">
            <a:extLst>
              <a:ext uri="{FF2B5EF4-FFF2-40B4-BE49-F238E27FC236}">
                <a16:creationId xmlns:a16="http://schemas.microsoft.com/office/drawing/2014/main" id="{299A3B53-9723-4E1F-B350-5C58ABDACA50}"/>
              </a:ext>
            </a:extLst>
          </p:cNvPr>
          <p:cNvSpPr/>
          <p:nvPr/>
        </p:nvSpPr>
        <p:spPr>
          <a:xfrm>
            <a:off x="2209046" y="2643612"/>
            <a:ext cx="1204110" cy="6805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Invoice Approved by Department and Processed by</a:t>
            </a:r>
          </a:p>
          <a:p>
            <a:pPr algn="ctr"/>
            <a:r>
              <a:rPr lang="en-US" sz="900" b="1" dirty="0">
                <a:solidFill>
                  <a:schemeClr val="tx1"/>
                </a:solidFill>
              </a:rPr>
              <a:t> Entity AP</a:t>
            </a:r>
          </a:p>
        </p:txBody>
      </p:sp>
      <p:sp>
        <p:nvSpPr>
          <p:cNvPr id="9" name="Rectangle: Rounded Corners 8">
            <a:extLst>
              <a:ext uri="{FF2B5EF4-FFF2-40B4-BE49-F238E27FC236}">
                <a16:creationId xmlns:a16="http://schemas.microsoft.com/office/drawing/2014/main" id="{144DE3E1-B149-49AF-82C5-76AD4328BD3C}"/>
              </a:ext>
            </a:extLst>
          </p:cNvPr>
          <p:cNvSpPr/>
          <p:nvPr/>
        </p:nvSpPr>
        <p:spPr>
          <a:xfrm>
            <a:off x="3891482" y="2643612"/>
            <a:ext cx="1204110" cy="6805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SAO Sends a File to Bank of America Listing Cards To Be Funded  </a:t>
            </a:r>
          </a:p>
        </p:txBody>
      </p:sp>
      <p:sp>
        <p:nvSpPr>
          <p:cNvPr id="11" name="Rectangle: Rounded Corners 10">
            <a:extLst>
              <a:ext uri="{FF2B5EF4-FFF2-40B4-BE49-F238E27FC236}">
                <a16:creationId xmlns:a16="http://schemas.microsoft.com/office/drawing/2014/main" id="{928B6752-31E7-4CBC-866B-531BEA37FED3}"/>
              </a:ext>
            </a:extLst>
          </p:cNvPr>
          <p:cNvSpPr/>
          <p:nvPr/>
        </p:nvSpPr>
        <p:spPr>
          <a:xfrm>
            <a:off x="5573918" y="2676053"/>
            <a:ext cx="950614"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Bank of America Processes A/P File</a:t>
            </a:r>
          </a:p>
        </p:txBody>
      </p:sp>
      <p:sp>
        <p:nvSpPr>
          <p:cNvPr id="12" name="Rectangle: Rounded Corners 11">
            <a:extLst>
              <a:ext uri="{FF2B5EF4-FFF2-40B4-BE49-F238E27FC236}">
                <a16:creationId xmlns:a16="http://schemas.microsoft.com/office/drawing/2014/main" id="{04C2560E-EB50-43C3-AD48-D5D9811D9D89}"/>
              </a:ext>
            </a:extLst>
          </p:cNvPr>
          <p:cNvSpPr/>
          <p:nvPr/>
        </p:nvSpPr>
        <p:spPr>
          <a:xfrm>
            <a:off x="7177890" y="2708495"/>
            <a:ext cx="950614"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Bank of America Funds Card Number</a:t>
            </a:r>
          </a:p>
        </p:txBody>
      </p:sp>
      <p:sp>
        <p:nvSpPr>
          <p:cNvPr id="13" name="Rectangle: Rounded Corners 12">
            <a:extLst>
              <a:ext uri="{FF2B5EF4-FFF2-40B4-BE49-F238E27FC236}">
                <a16:creationId xmlns:a16="http://schemas.microsoft.com/office/drawing/2014/main" id="{BDD9787F-0804-4620-ADEA-DA578D814598}"/>
              </a:ext>
            </a:extLst>
          </p:cNvPr>
          <p:cNvSpPr/>
          <p:nvPr/>
        </p:nvSpPr>
        <p:spPr>
          <a:xfrm>
            <a:off x="7366000" y="4439218"/>
            <a:ext cx="950614"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Remittance Advice Sent To supplier via email</a:t>
            </a:r>
          </a:p>
        </p:txBody>
      </p:sp>
      <p:sp>
        <p:nvSpPr>
          <p:cNvPr id="14" name="TextBox 13">
            <a:extLst>
              <a:ext uri="{FF2B5EF4-FFF2-40B4-BE49-F238E27FC236}">
                <a16:creationId xmlns:a16="http://schemas.microsoft.com/office/drawing/2014/main" id="{B6724ED7-7B8A-41E1-BF27-63019A1ECC58}"/>
              </a:ext>
            </a:extLst>
          </p:cNvPr>
          <p:cNvSpPr txBox="1"/>
          <p:nvPr/>
        </p:nvSpPr>
        <p:spPr>
          <a:xfrm>
            <a:off x="7366000" y="3999353"/>
            <a:ext cx="1098990" cy="2308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900" b="1" dirty="0"/>
              <a:t>Remittance Advice </a:t>
            </a:r>
          </a:p>
        </p:txBody>
      </p:sp>
      <p:sp>
        <p:nvSpPr>
          <p:cNvPr id="15" name="Rectangle: Rounded Corners 14">
            <a:extLst>
              <a:ext uri="{FF2B5EF4-FFF2-40B4-BE49-F238E27FC236}">
                <a16:creationId xmlns:a16="http://schemas.microsoft.com/office/drawing/2014/main" id="{E9BAED31-0C1F-40CF-A989-ADA951199A7C}"/>
              </a:ext>
            </a:extLst>
          </p:cNvPr>
          <p:cNvSpPr/>
          <p:nvPr/>
        </p:nvSpPr>
        <p:spPr>
          <a:xfrm>
            <a:off x="6063307" y="4440728"/>
            <a:ext cx="950614" cy="8736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Supplier Charges the Credit Card for the Exact Amount  Funded</a:t>
            </a:r>
          </a:p>
        </p:txBody>
      </p:sp>
      <p:sp>
        <p:nvSpPr>
          <p:cNvPr id="16" name="Rectangle: Rounded Corners 15">
            <a:extLst>
              <a:ext uri="{FF2B5EF4-FFF2-40B4-BE49-F238E27FC236}">
                <a16:creationId xmlns:a16="http://schemas.microsoft.com/office/drawing/2014/main" id="{9FE2CA9B-2C36-4445-8268-560C851F413B}"/>
              </a:ext>
            </a:extLst>
          </p:cNvPr>
          <p:cNvSpPr/>
          <p:nvPr/>
        </p:nvSpPr>
        <p:spPr>
          <a:xfrm>
            <a:off x="4760614" y="4519221"/>
            <a:ext cx="950614"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Card Processor</a:t>
            </a:r>
          </a:p>
        </p:txBody>
      </p:sp>
      <p:sp>
        <p:nvSpPr>
          <p:cNvPr id="17" name="Rectangle: Rounded Corners 16">
            <a:extLst>
              <a:ext uri="{FF2B5EF4-FFF2-40B4-BE49-F238E27FC236}">
                <a16:creationId xmlns:a16="http://schemas.microsoft.com/office/drawing/2014/main" id="{70F4011C-8535-4ACF-9A24-F5B4AA4A5286}"/>
              </a:ext>
            </a:extLst>
          </p:cNvPr>
          <p:cNvSpPr/>
          <p:nvPr/>
        </p:nvSpPr>
        <p:spPr>
          <a:xfrm>
            <a:off x="2915216" y="3539905"/>
            <a:ext cx="1258432" cy="12041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Credit Card Records and SAO Records Match</a:t>
            </a:r>
          </a:p>
        </p:txBody>
      </p:sp>
      <p:sp>
        <p:nvSpPr>
          <p:cNvPr id="18" name="Rectangle: Rounded Corners 17">
            <a:extLst>
              <a:ext uri="{FF2B5EF4-FFF2-40B4-BE49-F238E27FC236}">
                <a16:creationId xmlns:a16="http://schemas.microsoft.com/office/drawing/2014/main" id="{732CA3E6-843C-4E4C-B01D-1D1A9D1B4D69}"/>
              </a:ext>
            </a:extLst>
          </p:cNvPr>
          <p:cNvSpPr/>
          <p:nvPr/>
        </p:nvSpPr>
        <p:spPr>
          <a:xfrm>
            <a:off x="2062682" y="4843604"/>
            <a:ext cx="950614" cy="470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Exception Handling</a:t>
            </a:r>
          </a:p>
        </p:txBody>
      </p:sp>
      <p:sp>
        <p:nvSpPr>
          <p:cNvPr id="19" name="Rectangle: Rounded Corners 18">
            <a:extLst>
              <a:ext uri="{FF2B5EF4-FFF2-40B4-BE49-F238E27FC236}">
                <a16:creationId xmlns:a16="http://schemas.microsoft.com/office/drawing/2014/main" id="{95EE42FD-4858-4271-A85D-25B87C5B42A9}"/>
              </a:ext>
            </a:extLst>
          </p:cNvPr>
          <p:cNvSpPr/>
          <p:nvPr/>
        </p:nvSpPr>
        <p:spPr>
          <a:xfrm>
            <a:off x="1113576" y="3825092"/>
            <a:ext cx="1113578"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rPr>
              <a:t>Supplier Paid Successfully</a:t>
            </a:r>
          </a:p>
        </p:txBody>
      </p:sp>
      <p:sp>
        <p:nvSpPr>
          <p:cNvPr id="20" name="Rectangle: Rounded Corners 19">
            <a:extLst>
              <a:ext uri="{FF2B5EF4-FFF2-40B4-BE49-F238E27FC236}">
                <a16:creationId xmlns:a16="http://schemas.microsoft.com/office/drawing/2014/main" id="{EDA1F2EB-F5D3-44E5-8CED-36898540D540}"/>
              </a:ext>
            </a:extLst>
          </p:cNvPr>
          <p:cNvSpPr/>
          <p:nvPr/>
        </p:nvSpPr>
        <p:spPr>
          <a:xfrm>
            <a:off x="1751846" y="726481"/>
            <a:ext cx="5614153" cy="6156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How Does Virtual Payables Work?</a:t>
            </a:r>
          </a:p>
        </p:txBody>
      </p:sp>
      <p:sp>
        <p:nvSpPr>
          <p:cNvPr id="21" name="TextBox 20">
            <a:extLst>
              <a:ext uri="{FF2B5EF4-FFF2-40B4-BE49-F238E27FC236}">
                <a16:creationId xmlns:a16="http://schemas.microsoft.com/office/drawing/2014/main" id="{2BC6D66F-002B-48C4-A8F0-7AEA19E10368}"/>
              </a:ext>
            </a:extLst>
          </p:cNvPr>
          <p:cNvSpPr txBox="1"/>
          <p:nvPr/>
        </p:nvSpPr>
        <p:spPr>
          <a:xfrm>
            <a:off x="325924" y="6029608"/>
            <a:ext cx="4434689" cy="707886"/>
          </a:xfrm>
          <a:prstGeom prst="rect">
            <a:avLst/>
          </a:prstGeom>
          <a:noFill/>
        </p:spPr>
        <p:txBody>
          <a:bodyPr wrap="square" rtlCol="0">
            <a:spAutoFit/>
          </a:bodyPr>
          <a:lstStyle/>
          <a:p>
            <a:r>
              <a:rPr lang="en-US" sz="1100" dirty="0"/>
              <a:t>Source: Bank of America Flowchart, as modified by DOAS</a:t>
            </a:r>
          </a:p>
          <a:p>
            <a:r>
              <a:rPr lang="en-US" sz="1100" dirty="0"/>
              <a:t>Note:  SAO denotes State Accounting Office </a:t>
            </a:r>
          </a:p>
          <a:p>
            <a:endParaRPr lang="en-US" dirty="0"/>
          </a:p>
        </p:txBody>
      </p:sp>
    </p:spTree>
    <p:extLst>
      <p:ext uri="{BB962C8B-B14F-4D97-AF65-F5344CB8AC3E}">
        <p14:creationId xmlns:p14="http://schemas.microsoft.com/office/powerpoint/2010/main" val="167813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E7EACD-A346-A34B-BBAF-EF458C812BA9}" type="slidenum">
              <a:rPr lang="en-US" smtClean="0"/>
              <a:pPr/>
              <a:t>6</a:t>
            </a:fld>
            <a:endParaRPr lang="en-US"/>
          </a:p>
        </p:txBody>
      </p:sp>
      <p:sp>
        <p:nvSpPr>
          <p:cNvPr id="8" name="Rectangle 7"/>
          <p:cNvSpPr/>
          <p:nvPr/>
        </p:nvSpPr>
        <p:spPr>
          <a:xfrm>
            <a:off x="348343" y="920595"/>
            <a:ext cx="8338457" cy="3762568"/>
          </a:xfrm>
          <a:prstGeom prst="rect">
            <a:avLst/>
          </a:prstGeom>
        </p:spPr>
        <p:txBody>
          <a:bodyPr wrap="square">
            <a:spAutoFit/>
          </a:bodyPr>
          <a:lstStyle/>
          <a:p>
            <a:r>
              <a:rPr lang="en-US" sz="2000" dirty="0">
                <a:solidFill>
                  <a:schemeClr val="bg1">
                    <a:lumMod val="50000"/>
                  </a:schemeClr>
                </a:solidFill>
                <a:latin typeface="Arial" panose="020B0604020202020204" pitchFamily="34" charset="0"/>
              </a:rPr>
              <a:t>It is highly recommended that the supplier creates a secondary secure email account (backup).  </a:t>
            </a:r>
          </a:p>
          <a:p>
            <a:endParaRPr lang="en-US" sz="1200" dirty="0">
              <a:solidFill>
                <a:schemeClr val="bg1">
                  <a:lumMod val="50000"/>
                </a:schemeClr>
              </a:solidFill>
              <a:latin typeface="Arial" panose="020B0604020202020204" pitchFamily="34" charset="0"/>
            </a:endParaRPr>
          </a:p>
          <a:p>
            <a:r>
              <a:rPr lang="en-US" sz="2000" dirty="0">
                <a:solidFill>
                  <a:schemeClr val="bg1">
                    <a:lumMod val="50000"/>
                  </a:schemeClr>
                </a:solidFill>
                <a:latin typeface="Arial" panose="020B0604020202020204" pitchFamily="34" charset="0"/>
              </a:rPr>
              <a:t>The first time a supplier receives a remittance advice, they will need to register and set up a password.</a:t>
            </a:r>
          </a:p>
          <a:p>
            <a:endParaRPr lang="en-US" sz="1200" dirty="0">
              <a:solidFill>
                <a:schemeClr val="bg1">
                  <a:lumMod val="50000"/>
                </a:schemeClr>
              </a:solidFill>
              <a:latin typeface="Arial" panose="020B0604020202020204" pitchFamily="34" charset="0"/>
            </a:endParaRPr>
          </a:p>
          <a:p>
            <a:r>
              <a:rPr lang="en-US" sz="2000" dirty="0">
                <a:solidFill>
                  <a:schemeClr val="bg1">
                    <a:lumMod val="50000"/>
                  </a:schemeClr>
                </a:solidFill>
                <a:latin typeface="Arial" panose="020B0604020202020204" pitchFamily="34" charset="0"/>
              </a:rPr>
              <a:t>To retrieve a secure message from Bank of America, a supplier must be registered with Proofpoint Encryption. If not already registered, supplier will need to register by opening a secure message sent by Bank of America. </a:t>
            </a:r>
          </a:p>
          <a:p>
            <a:endParaRPr lang="en-US" sz="1050" dirty="0">
              <a:solidFill>
                <a:srgbClr val="000000"/>
              </a:solidFill>
              <a:latin typeface="Arial" panose="020B0604020202020204" pitchFamily="34" charset="0"/>
            </a:endParaRPr>
          </a:p>
          <a:p>
            <a:r>
              <a:rPr lang="en-US" sz="2000" dirty="0">
                <a:solidFill>
                  <a:schemeClr val="bg1">
                    <a:lumMod val="50000"/>
                  </a:schemeClr>
                </a:solidFill>
                <a:latin typeface="Arial" panose="020B0604020202020204" pitchFamily="34" charset="0"/>
              </a:rPr>
              <a:t>Go to </a:t>
            </a:r>
            <a:r>
              <a:rPr lang="en-US" sz="2000" dirty="0">
                <a:solidFill>
                  <a:srgbClr val="006FC0"/>
                </a:solidFill>
                <a:latin typeface="Arial" panose="020B0604020202020204" pitchFamily="34" charset="0"/>
              </a:rPr>
              <a:t>https://secmail.bankofamerica.com/compose </a:t>
            </a:r>
            <a:r>
              <a:rPr lang="en-US" sz="2000" dirty="0">
                <a:solidFill>
                  <a:schemeClr val="bg1">
                    <a:lumMod val="50000"/>
                  </a:schemeClr>
                </a:solidFill>
                <a:latin typeface="Arial" panose="020B0604020202020204" pitchFamily="34" charset="0"/>
              </a:rPr>
              <a:t>(</a:t>
            </a:r>
            <a:r>
              <a:rPr lang="en-US" sz="2000" i="1" dirty="0">
                <a:solidFill>
                  <a:schemeClr val="bg1">
                    <a:lumMod val="50000"/>
                  </a:schemeClr>
                </a:solidFill>
                <a:latin typeface="Arial" panose="020B0604020202020204" pitchFamily="34" charset="0"/>
              </a:rPr>
              <a:t>save to Favorites</a:t>
            </a:r>
            <a:r>
              <a:rPr lang="en-US" sz="2000" dirty="0">
                <a:solidFill>
                  <a:schemeClr val="bg1">
                    <a:lumMod val="50000"/>
                  </a:schemeClr>
                </a:solidFill>
                <a:latin typeface="Arial" panose="020B0604020202020204" pitchFamily="34" charset="0"/>
              </a:rPr>
              <a:t>). Fill in your </a:t>
            </a:r>
            <a:r>
              <a:rPr lang="en-US" sz="2000" b="1" dirty="0">
                <a:solidFill>
                  <a:schemeClr val="bg1">
                    <a:lumMod val="50000"/>
                  </a:schemeClr>
                </a:solidFill>
                <a:latin typeface="Arial" panose="020B0604020202020204" pitchFamily="34" charset="0"/>
              </a:rPr>
              <a:t>Email Address, </a:t>
            </a:r>
            <a:r>
              <a:rPr lang="en-US" sz="2000" dirty="0">
                <a:solidFill>
                  <a:schemeClr val="bg1">
                    <a:lumMod val="50000"/>
                  </a:schemeClr>
                </a:solidFill>
                <a:latin typeface="Arial" panose="020B0604020202020204" pitchFamily="34" charset="0"/>
              </a:rPr>
              <a:t>click </a:t>
            </a:r>
            <a:r>
              <a:rPr lang="en-US" sz="2000" b="1" dirty="0">
                <a:solidFill>
                  <a:schemeClr val="bg1">
                    <a:lumMod val="50000"/>
                  </a:schemeClr>
                </a:solidFill>
                <a:latin typeface="Arial" panose="020B0604020202020204" pitchFamily="34" charset="0"/>
              </a:rPr>
              <a:t>Continue</a:t>
            </a:r>
            <a:r>
              <a:rPr lang="en-US" sz="2000" dirty="0">
                <a:solidFill>
                  <a:schemeClr val="bg1">
                    <a:lumMod val="50000"/>
                  </a:schemeClr>
                </a:solidFill>
                <a:latin typeface="Arial" panose="020B0604020202020204" pitchFamily="34" charset="0"/>
              </a:rPr>
              <a:t>. </a:t>
            </a:r>
            <a:endParaRPr lang="en-US" sz="2000" dirty="0">
              <a:solidFill>
                <a:schemeClr val="bg1">
                  <a:lumMod val="50000"/>
                </a:schemeClr>
              </a:solidFill>
            </a:endParaRPr>
          </a:p>
        </p:txBody>
      </p:sp>
      <p:sp>
        <p:nvSpPr>
          <p:cNvPr id="9" name="Rectangle 8"/>
          <p:cNvSpPr/>
          <p:nvPr/>
        </p:nvSpPr>
        <p:spPr>
          <a:xfrm>
            <a:off x="247292" y="366597"/>
            <a:ext cx="8614912" cy="553998"/>
          </a:xfrm>
          <a:prstGeom prst="rect">
            <a:avLst/>
          </a:prstGeom>
        </p:spPr>
        <p:txBody>
          <a:bodyPr wrap="square">
            <a:spAutoFit/>
          </a:bodyPr>
          <a:lstStyle/>
          <a:p>
            <a:r>
              <a:rPr lang="en-US" sz="3000" dirty="0">
                <a:solidFill>
                  <a:srgbClr val="777777"/>
                </a:solidFill>
                <a:latin typeface="Arial" panose="020B0604020202020204" pitchFamily="34" charset="0"/>
                <a:ea typeface="+mj-ea"/>
                <a:cs typeface="Arial" panose="020B0604020202020204" pitchFamily="34" charset="0"/>
              </a:rPr>
              <a:t>How to Utilize Secure Email</a:t>
            </a:r>
            <a:endParaRPr lang="en-US" dirty="0">
              <a:solidFill>
                <a:srgbClr val="777777"/>
              </a:solidFill>
            </a:endParaRPr>
          </a:p>
        </p:txBody>
      </p:sp>
      <p:pic>
        <p:nvPicPr>
          <p:cNvPr id="7" name="Picture 6"/>
          <p:cNvPicPr>
            <a:picLocks noChangeAspect="1"/>
          </p:cNvPicPr>
          <p:nvPr/>
        </p:nvPicPr>
        <p:blipFill>
          <a:blip r:embed="rId2"/>
          <a:stretch>
            <a:fillRect/>
          </a:stretch>
        </p:blipFill>
        <p:spPr>
          <a:xfrm>
            <a:off x="1711785" y="4608289"/>
            <a:ext cx="5603689" cy="1915446"/>
          </a:xfrm>
          <a:prstGeom prst="rect">
            <a:avLst/>
          </a:prstGeom>
        </p:spPr>
      </p:pic>
    </p:spTree>
    <p:extLst>
      <p:ext uri="{BB962C8B-B14F-4D97-AF65-F5344CB8AC3E}">
        <p14:creationId xmlns:p14="http://schemas.microsoft.com/office/powerpoint/2010/main" val="68171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E7EACD-A346-A34B-BBAF-EF458C812BA9}" type="slidenum">
              <a:rPr lang="en-US" smtClean="0"/>
              <a:pPr/>
              <a:t>7</a:t>
            </a:fld>
            <a:endParaRPr lang="en-US"/>
          </a:p>
        </p:txBody>
      </p:sp>
      <p:sp>
        <p:nvSpPr>
          <p:cNvPr id="6" name="Title 2"/>
          <p:cNvSpPr>
            <a:spLocks noGrp="1"/>
          </p:cNvSpPr>
          <p:nvPr>
            <p:ph type="title"/>
          </p:nvPr>
        </p:nvSpPr>
        <p:spPr>
          <a:xfrm>
            <a:off x="330591" y="353940"/>
            <a:ext cx="8229600" cy="1517064"/>
          </a:xfrm>
        </p:spPr>
        <p:txBody>
          <a:bodyPr>
            <a:noAutofit/>
          </a:bodyPr>
          <a:lstStyle/>
          <a:p>
            <a:r>
              <a:rPr lang="en-US" sz="2000" b="1" dirty="0">
                <a:solidFill>
                  <a:schemeClr val="bg1">
                    <a:lumMod val="50000"/>
                  </a:schemeClr>
                </a:solidFill>
              </a:rPr>
              <a:t>OPENING A SECURE MESSAGE </a:t>
            </a:r>
            <a:br>
              <a:rPr lang="en-US" sz="2000" dirty="0">
                <a:solidFill>
                  <a:srgbClr val="000000"/>
                </a:solidFill>
              </a:rPr>
            </a:br>
            <a:br>
              <a:rPr lang="en-US" sz="2000" dirty="0">
                <a:solidFill>
                  <a:srgbClr val="000000"/>
                </a:solidFill>
              </a:rPr>
            </a:br>
            <a:r>
              <a:rPr lang="en-US" sz="2000" dirty="0">
                <a:solidFill>
                  <a:schemeClr val="bg1">
                    <a:lumMod val="50000"/>
                  </a:schemeClr>
                </a:solidFill>
              </a:rPr>
              <a:t>There </a:t>
            </a:r>
            <a:r>
              <a:rPr lang="en-US" sz="2000" dirty="0">
                <a:solidFill>
                  <a:schemeClr val="bg1">
                    <a:lumMod val="50000"/>
                  </a:schemeClr>
                </a:solidFill>
                <a:latin typeface="Arial Body"/>
              </a:rPr>
              <a:t>are</a:t>
            </a:r>
            <a:r>
              <a:rPr lang="en-US" sz="2000" dirty="0">
                <a:solidFill>
                  <a:schemeClr val="bg1">
                    <a:lumMod val="50000"/>
                  </a:schemeClr>
                </a:solidFill>
              </a:rPr>
              <a:t> two options for opening a Secure Message: </a:t>
            </a:r>
            <a:br>
              <a:rPr lang="en-US" sz="2000" dirty="0">
                <a:solidFill>
                  <a:schemeClr val="bg1">
                    <a:lumMod val="50000"/>
                  </a:schemeClr>
                </a:solidFill>
              </a:rPr>
            </a:br>
            <a:br>
              <a:rPr lang="en-US" sz="2000" dirty="0">
                <a:solidFill>
                  <a:schemeClr val="bg1">
                    <a:lumMod val="50000"/>
                  </a:schemeClr>
                </a:solidFill>
              </a:rPr>
            </a:br>
            <a:r>
              <a:rPr lang="en-US" sz="1600" i="1" dirty="0">
                <a:solidFill>
                  <a:schemeClr val="bg1">
                    <a:lumMod val="50000"/>
                  </a:schemeClr>
                </a:solidFill>
                <a:highlight>
                  <a:srgbClr val="FFFF00"/>
                </a:highlight>
              </a:rPr>
              <a:t> </a:t>
            </a:r>
            <a:endParaRPr lang="en-US" sz="2000" dirty="0">
              <a:solidFill>
                <a:schemeClr val="bg1">
                  <a:lumMod val="50000"/>
                </a:schemeClr>
              </a:solidFill>
              <a:highlight>
                <a:srgbClr val="FFFF00"/>
              </a:highlight>
            </a:endParaRPr>
          </a:p>
        </p:txBody>
      </p:sp>
      <p:sp>
        <p:nvSpPr>
          <p:cNvPr id="7" name="Title 2"/>
          <p:cNvSpPr txBox="1">
            <a:spLocks/>
          </p:cNvSpPr>
          <p:nvPr/>
        </p:nvSpPr>
        <p:spPr>
          <a:xfrm>
            <a:off x="604702" y="1569143"/>
            <a:ext cx="8229600" cy="1706989"/>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3000" b="0" i="0" kern="1200">
                <a:solidFill>
                  <a:srgbClr val="897865"/>
                </a:solidFill>
                <a:latin typeface="Arial" panose="020B0604020202020204" pitchFamily="34" charset="0"/>
                <a:ea typeface="+mj-ea"/>
                <a:cs typeface="Arial" panose="020B0604020202020204" pitchFamily="34" charset="0"/>
              </a:defRPr>
            </a:lvl1pPr>
          </a:lstStyle>
          <a:p>
            <a:r>
              <a:rPr lang="en-US" sz="2200" b="1" dirty="0">
                <a:solidFill>
                  <a:schemeClr val="bg1">
                    <a:lumMod val="50000"/>
                  </a:schemeClr>
                </a:solidFill>
              </a:rPr>
              <a:t>Option #1 (</a:t>
            </a:r>
            <a:r>
              <a:rPr lang="en-US" sz="2200" b="1" i="1" dirty="0">
                <a:solidFill>
                  <a:schemeClr val="bg1">
                    <a:lumMod val="50000"/>
                  </a:schemeClr>
                </a:solidFill>
              </a:rPr>
              <a:t>Recommended</a:t>
            </a:r>
            <a:r>
              <a:rPr lang="en-US" sz="2200" b="1" dirty="0">
                <a:solidFill>
                  <a:schemeClr val="bg1">
                    <a:lumMod val="50000"/>
                  </a:schemeClr>
                </a:solidFill>
              </a:rPr>
              <a:t>): </a:t>
            </a:r>
            <a:br>
              <a:rPr lang="en-US" sz="2200" b="1" dirty="0">
                <a:solidFill>
                  <a:srgbClr val="000000"/>
                </a:solidFill>
              </a:rPr>
            </a:br>
            <a:br>
              <a:rPr lang="en-US" sz="2200" dirty="0">
                <a:solidFill>
                  <a:srgbClr val="000000"/>
                </a:solidFill>
              </a:rPr>
            </a:br>
            <a:r>
              <a:rPr lang="en-US" sz="2200" dirty="0">
                <a:solidFill>
                  <a:schemeClr val="bg1">
                    <a:lumMod val="50000"/>
                  </a:schemeClr>
                </a:solidFill>
              </a:rPr>
              <a:t>Click the link labeled </a:t>
            </a:r>
            <a:r>
              <a:rPr lang="en-US" sz="2200" b="1" dirty="0">
                <a:solidFill>
                  <a:schemeClr val="bg1">
                    <a:lumMod val="50000"/>
                  </a:schemeClr>
                </a:solidFill>
              </a:rPr>
              <a:t>“Click here” </a:t>
            </a:r>
            <a:r>
              <a:rPr lang="en-US" sz="2200" dirty="0">
                <a:solidFill>
                  <a:schemeClr val="bg1">
                    <a:lumMod val="50000"/>
                  </a:schemeClr>
                </a:solidFill>
              </a:rPr>
              <a:t>to open the secure message prior to the date displayed. Depending on your operating device, you may need to double click the link to open the secure message. </a:t>
            </a:r>
            <a:br>
              <a:rPr lang="en-US" sz="2200" dirty="0">
                <a:solidFill>
                  <a:schemeClr val="bg1">
                    <a:lumMod val="50000"/>
                  </a:schemeClr>
                </a:solidFill>
              </a:rPr>
            </a:br>
            <a:endParaRPr lang="en-US" sz="2200" dirty="0"/>
          </a:p>
        </p:txBody>
      </p:sp>
      <p:pic>
        <p:nvPicPr>
          <p:cNvPr id="8" name="Content Placeholder 5"/>
          <p:cNvPicPr>
            <a:picLocks noGrp="1" noChangeAspect="1"/>
          </p:cNvPicPr>
          <p:nvPr>
            <p:ph idx="1"/>
          </p:nvPr>
        </p:nvPicPr>
        <p:blipFill>
          <a:blip r:embed="rId2"/>
          <a:stretch>
            <a:fillRect/>
          </a:stretch>
        </p:blipFill>
        <p:spPr>
          <a:xfrm>
            <a:off x="1684637" y="3240453"/>
            <a:ext cx="5195584" cy="2451250"/>
          </a:xfrm>
          <a:prstGeom prst="rect">
            <a:avLst/>
          </a:prstGeom>
        </p:spPr>
      </p:pic>
    </p:spTree>
    <p:extLst>
      <p:ext uri="{BB962C8B-B14F-4D97-AF65-F5344CB8AC3E}">
        <p14:creationId xmlns:p14="http://schemas.microsoft.com/office/powerpoint/2010/main" val="209263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66507" y="2471500"/>
            <a:ext cx="6820486" cy="2255246"/>
          </a:xfrm>
          <a:prstGeom prst="rect">
            <a:avLst/>
          </a:prstGeom>
        </p:spPr>
      </p:pic>
      <p:sp>
        <p:nvSpPr>
          <p:cNvPr id="3" name="Title 2"/>
          <p:cNvSpPr>
            <a:spLocks noGrp="1"/>
          </p:cNvSpPr>
          <p:nvPr>
            <p:ph type="title"/>
          </p:nvPr>
        </p:nvSpPr>
        <p:spPr>
          <a:xfrm>
            <a:off x="471266" y="401247"/>
            <a:ext cx="8229600" cy="1652636"/>
          </a:xfrm>
        </p:spPr>
        <p:txBody>
          <a:bodyPr>
            <a:normAutofit fontScale="90000"/>
          </a:bodyPr>
          <a:lstStyle/>
          <a:p>
            <a:r>
              <a:rPr lang="en-US" sz="2200" b="1" dirty="0">
                <a:solidFill>
                  <a:schemeClr val="bg1">
                    <a:lumMod val="50000"/>
                  </a:schemeClr>
                </a:solidFill>
              </a:rPr>
              <a:t>Option #2:</a:t>
            </a:r>
            <a:r>
              <a:rPr lang="en-US" sz="2200" b="1" dirty="0">
                <a:solidFill>
                  <a:srgbClr val="000000"/>
                </a:solidFill>
              </a:rPr>
              <a:t> </a:t>
            </a:r>
            <a:br>
              <a:rPr lang="en-US" sz="2200" b="1" dirty="0">
                <a:solidFill>
                  <a:srgbClr val="000000"/>
                </a:solidFill>
              </a:rPr>
            </a:br>
            <a:br>
              <a:rPr lang="en-US" sz="2200" dirty="0">
                <a:solidFill>
                  <a:srgbClr val="000000"/>
                </a:solidFill>
              </a:rPr>
            </a:br>
            <a:r>
              <a:rPr lang="en-US" sz="2200" dirty="0">
                <a:solidFill>
                  <a:schemeClr val="bg1">
                    <a:lumMod val="50000"/>
                  </a:schemeClr>
                </a:solidFill>
              </a:rPr>
              <a:t>Open the SecureMessageATT.html attachment followed by </a:t>
            </a:r>
            <a:r>
              <a:rPr lang="en-US" sz="2200" b="1" dirty="0">
                <a:solidFill>
                  <a:schemeClr val="bg1">
                    <a:lumMod val="50000"/>
                  </a:schemeClr>
                </a:solidFill>
              </a:rPr>
              <a:t>“Click to read message” </a:t>
            </a:r>
            <a:r>
              <a:rPr lang="en-US" sz="2200" dirty="0">
                <a:solidFill>
                  <a:schemeClr val="bg1">
                    <a:lumMod val="50000"/>
                  </a:schemeClr>
                </a:solidFill>
              </a:rPr>
              <a:t>button. Depending on your browser, the location of the SecureMessageATT.html attachment may vary.</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CE7EACD-A346-A34B-BBAF-EF458C812BA9}" type="slidenum">
              <a:rPr lang="en-US" smtClean="0"/>
              <a:pPr/>
              <a:t>8</a:t>
            </a:fld>
            <a:endParaRPr lang="en-US"/>
          </a:p>
        </p:txBody>
      </p:sp>
      <p:sp>
        <p:nvSpPr>
          <p:cNvPr id="7" name="Rectangle 6"/>
          <p:cNvSpPr/>
          <p:nvPr/>
        </p:nvSpPr>
        <p:spPr>
          <a:xfrm>
            <a:off x="471266" y="4963487"/>
            <a:ext cx="8377312" cy="1200329"/>
          </a:xfrm>
          <a:prstGeom prst="rect">
            <a:avLst/>
          </a:prstGeom>
        </p:spPr>
        <p:txBody>
          <a:bodyPr wrap="square">
            <a:spAutoFit/>
          </a:bodyPr>
          <a:lstStyle/>
          <a:p>
            <a:r>
              <a:rPr lang="en-US" b="1" dirty="0">
                <a:solidFill>
                  <a:schemeClr val="bg1">
                    <a:lumMod val="50000"/>
                  </a:schemeClr>
                </a:solidFill>
                <a:latin typeface="Arial" panose="020B0604020202020204" pitchFamily="34" charset="0"/>
              </a:rPr>
              <a:t>Note: </a:t>
            </a:r>
            <a:r>
              <a:rPr lang="en-US" dirty="0">
                <a:solidFill>
                  <a:schemeClr val="bg1">
                    <a:lumMod val="50000"/>
                  </a:schemeClr>
                </a:solidFill>
                <a:latin typeface="Arial" panose="020B0604020202020204" pitchFamily="34" charset="0"/>
              </a:rPr>
              <a:t>Some email and webmail clients, like Mozilla Thunderbird, display the </a:t>
            </a:r>
            <a:r>
              <a:rPr lang="en-US" dirty="0" err="1">
                <a:solidFill>
                  <a:schemeClr val="bg1">
                    <a:lumMod val="50000"/>
                  </a:schemeClr>
                </a:solidFill>
                <a:latin typeface="Arial Body"/>
              </a:rPr>
              <a:t>Proofpoint</a:t>
            </a:r>
            <a:r>
              <a:rPr lang="en-US" dirty="0">
                <a:solidFill>
                  <a:schemeClr val="bg1">
                    <a:lumMod val="50000"/>
                  </a:schemeClr>
                </a:solidFill>
                <a:latin typeface="Arial" panose="020B0604020202020204" pitchFamily="34" charset="0"/>
              </a:rPr>
              <a:t> Encryption secure message attachment inline. When you click the “</a:t>
            </a:r>
            <a:r>
              <a:rPr lang="en-US" b="1" dirty="0">
                <a:solidFill>
                  <a:schemeClr val="bg1">
                    <a:lumMod val="50000"/>
                  </a:schemeClr>
                </a:solidFill>
                <a:latin typeface="Arial" panose="020B0604020202020204" pitchFamily="34" charset="0"/>
              </a:rPr>
              <a:t>Click to read message</a:t>
            </a:r>
            <a:r>
              <a:rPr lang="en-US" dirty="0">
                <a:solidFill>
                  <a:schemeClr val="bg1">
                    <a:lumMod val="50000"/>
                  </a:schemeClr>
                </a:solidFill>
                <a:latin typeface="Arial" panose="020B0604020202020204" pitchFamily="34" charset="0"/>
              </a:rPr>
              <a:t>” link, you will see an error message. The solution is to first save the attachment to disk (not to the desktop) before opening it. </a:t>
            </a:r>
            <a:endParaRPr lang="en-US" dirty="0">
              <a:solidFill>
                <a:schemeClr val="bg1">
                  <a:lumMod val="50000"/>
                </a:schemeClr>
              </a:solidFill>
            </a:endParaRPr>
          </a:p>
        </p:txBody>
      </p:sp>
    </p:spTree>
    <p:extLst>
      <p:ext uri="{BB962C8B-B14F-4D97-AF65-F5344CB8AC3E}">
        <p14:creationId xmlns:p14="http://schemas.microsoft.com/office/powerpoint/2010/main" val="98104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Times New Roman" panose="02020603050405020304" pitchFamily="18" charset="0"/>
            </a:endParaRPr>
          </a:p>
          <a:p>
            <a:pPr marL="160020" indent="0">
              <a:buNone/>
            </a:pPr>
            <a:endParaRPr lang="en-US" dirty="0"/>
          </a:p>
        </p:txBody>
      </p:sp>
      <p:sp>
        <p:nvSpPr>
          <p:cNvPr id="4" name="Slide Number Placeholder 3"/>
          <p:cNvSpPr>
            <a:spLocks noGrp="1"/>
          </p:cNvSpPr>
          <p:nvPr>
            <p:ph type="sldNum" sz="quarter" idx="12"/>
          </p:nvPr>
        </p:nvSpPr>
        <p:spPr/>
        <p:txBody>
          <a:bodyPr/>
          <a:lstStyle/>
          <a:p>
            <a:fld id="{CCE7EACD-A346-A34B-BBAF-EF458C812BA9}" type="slidenum">
              <a:rPr lang="en-US" smtClean="0"/>
              <a:pPr/>
              <a:t>9</a:t>
            </a:fld>
            <a:endParaRPr lang="en-US"/>
          </a:p>
        </p:txBody>
      </p:sp>
      <p:pic>
        <p:nvPicPr>
          <p:cNvPr id="6" name="Picture 5"/>
          <p:cNvPicPr>
            <a:picLocks noChangeAspect="1"/>
          </p:cNvPicPr>
          <p:nvPr/>
        </p:nvPicPr>
        <p:blipFill>
          <a:blip r:embed="rId2"/>
          <a:stretch>
            <a:fillRect/>
          </a:stretch>
        </p:blipFill>
        <p:spPr>
          <a:xfrm>
            <a:off x="810513" y="267286"/>
            <a:ext cx="7587899" cy="4307140"/>
          </a:xfrm>
          <a:prstGeom prst="rect">
            <a:avLst/>
          </a:prstGeom>
        </p:spPr>
      </p:pic>
      <p:sp>
        <p:nvSpPr>
          <p:cNvPr id="7" name="Rectangle 6"/>
          <p:cNvSpPr/>
          <p:nvPr/>
        </p:nvSpPr>
        <p:spPr>
          <a:xfrm>
            <a:off x="810513" y="4804613"/>
            <a:ext cx="7587899" cy="1323439"/>
          </a:xfrm>
          <a:prstGeom prst="rect">
            <a:avLst/>
          </a:prstGeom>
        </p:spPr>
        <p:txBody>
          <a:bodyPr wrap="square">
            <a:spAutoFit/>
          </a:bodyPr>
          <a:lstStyle/>
          <a:p>
            <a:r>
              <a:rPr lang="en-US" sz="1600" dirty="0">
                <a:solidFill>
                  <a:schemeClr val="bg1">
                    <a:lumMod val="50000"/>
                  </a:schemeClr>
                </a:solidFill>
                <a:latin typeface="Arial Body"/>
              </a:rPr>
              <a:t>(</a:t>
            </a:r>
            <a:r>
              <a:rPr lang="en-US" sz="1600" i="1" dirty="0">
                <a:solidFill>
                  <a:schemeClr val="bg1">
                    <a:lumMod val="50000"/>
                  </a:schemeClr>
                </a:solidFill>
                <a:latin typeface="Arial Body"/>
              </a:rPr>
              <a:t>Password Policy requirements display when setting the password</a:t>
            </a:r>
            <a:r>
              <a:rPr lang="en-US" sz="1600" dirty="0">
                <a:solidFill>
                  <a:schemeClr val="bg1">
                    <a:lumMod val="50000"/>
                  </a:schemeClr>
                </a:solidFill>
                <a:latin typeface="Arial Body"/>
              </a:rPr>
              <a:t>), </a:t>
            </a:r>
            <a:r>
              <a:rPr lang="en-US" sz="1600" b="1" dirty="0">
                <a:solidFill>
                  <a:schemeClr val="bg1">
                    <a:lumMod val="50000"/>
                  </a:schemeClr>
                </a:solidFill>
                <a:latin typeface="Arial Body"/>
              </a:rPr>
              <a:t>Confirm Password</a:t>
            </a:r>
            <a:r>
              <a:rPr lang="en-US" sz="1600" dirty="0">
                <a:solidFill>
                  <a:schemeClr val="bg1">
                    <a:lumMod val="50000"/>
                  </a:schemeClr>
                </a:solidFill>
                <a:latin typeface="Arial Body"/>
              </a:rPr>
              <a:t>, select your security </a:t>
            </a:r>
            <a:r>
              <a:rPr lang="en-US" sz="1600" b="1" dirty="0">
                <a:solidFill>
                  <a:schemeClr val="bg1">
                    <a:lumMod val="50000"/>
                  </a:schemeClr>
                </a:solidFill>
                <a:latin typeface="Arial Body"/>
              </a:rPr>
              <a:t>Question, </a:t>
            </a:r>
            <a:r>
              <a:rPr lang="en-US" sz="1600" dirty="0">
                <a:solidFill>
                  <a:schemeClr val="bg1">
                    <a:lumMod val="50000"/>
                  </a:schemeClr>
                </a:solidFill>
                <a:latin typeface="Arial Body"/>
              </a:rPr>
              <a:t>security </a:t>
            </a:r>
            <a:r>
              <a:rPr lang="en-US" sz="1600" b="1" dirty="0">
                <a:solidFill>
                  <a:schemeClr val="bg1">
                    <a:lumMod val="50000"/>
                  </a:schemeClr>
                </a:solidFill>
                <a:latin typeface="Arial Body"/>
              </a:rPr>
              <a:t>Answer </a:t>
            </a:r>
            <a:r>
              <a:rPr lang="en-US" sz="1600" dirty="0">
                <a:solidFill>
                  <a:schemeClr val="bg1">
                    <a:lumMod val="50000"/>
                  </a:schemeClr>
                </a:solidFill>
                <a:latin typeface="Arial Body"/>
              </a:rPr>
              <a:t>and click </a:t>
            </a:r>
            <a:r>
              <a:rPr lang="en-US" sz="1600" b="1" dirty="0">
                <a:solidFill>
                  <a:schemeClr val="bg1">
                    <a:lumMod val="50000"/>
                  </a:schemeClr>
                </a:solidFill>
                <a:latin typeface="Arial Body"/>
              </a:rPr>
              <a:t>Continue. </a:t>
            </a:r>
            <a:r>
              <a:rPr lang="en-US" sz="1600" dirty="0">
                <a:solidFill>
                  <a:schemeClr val="bg1">
                    <a:lumMod val="50000"/>
                  </a:schemeClr>
                </a:solidFill>
                <a:latin typeface="Arial Body"/>
              </a:rPr>
              <a:t>Depending on whether Option #1 or #2 was used to complete registration, the secure message will either open or a message will be displayed confirming your registration has been completed. </a:t>
            </a:r>
          </a:p>
        </p:txBody>
      </p:sp>
    </p:spTree>
    <p:extLst>
      <p:ext uri="{BB962C8B-B14F-4D97-AF65-F5344CB8AC3E}">
        <p14:creationId xmlns:p14="http://schemas.microsoft.com/office/powerpoint/2010/main" val="65303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4303319-78b4-4866-9de0-bde40737f1d8" ContentTypeId="0x010100B2029F26138C4BFDA158A626F91E876A"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64719721-3f2e-4037-a826-7fe00fbc2e3c">
      <Value>11</Value>
    </TaxCatchAll>
    <EffectiveDate xmlns="0726195c-4e5f-403b-b0e6-5bc4fc6a495f">2017-10-30T12:28:00+00:00</EffectiveDate>
    <Division xmlns="64719721-3f2e-4037-a826-7fe00fbc2e3c">State Purchasing</Division>
    <CategoryDoc xmlns="0726195c-4e5f-403b-b0e6-5bc4fc6a495f">Virtual Payables Documents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 Purchasing</TermName>
          <TermId xmlns="http://schemas.microsoft.com/office/infopath/2007/PartnerControls">c42e6466-1f4d-496f-8ab6-8c429e5f88ca</TermId>
        </TermInfo>
      </Terms>
    </b814ba249d91463a8222dc7318a2e120>
    <DocumentDescription xmlns="0726195c-4e5f-403b-b0e6-5bc4fc6a495f">A presentation on Virtual Payables for Suppliers</DocumentDescription>
    <TaxKeywordTaxHTField xmlns="64719721-3f2e-4037-a826-7fe00fbc2e3c">
      <Terms xmlns="http://schemas.microsoft.com/office/infopath/2007/PartnerControls"/>
    </TaxKeywordTaxHTField>
    <DisplayPriority xmlns="0726195c-4e5f-403b-b0e6-5bc4fc6a49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EB8C58BAA8952B47A795DC66D8EE0247" ma:contentTypeVersion="66" ma:contentTypeDescription="This is used to create DOAS Asset Library" ma:contentTypeScope="" ma:versionID="aedacbd457d28eced8c98cbf68c3f34d">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2c0fe071f23992b4f9c98c9d1724a8a9"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Category 1" ma:description="" ma:format="Dropdown" ma:internalName="CategoryDoc">
      <xsd:simpleType>
        <xsd:restriction base="dms:Choice">
          <xsd:enumeration value="Virtual Payables Documents"/>
          <xsd:enumeration value="Category 2"/>
          <xsd:enumeration value="Category 3"/>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format="Dropdown"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DE817A-0A0D-4226-B898-E79101D435B0}"/>
</file>

<file path=customXml/itemProps2.xml><?xml version="1.0" encoding="utf-8"?>
<ds:datastoreItem xmlns:ds="http://schemas.openxmlformats.org/officeDocument/2006/customXml" ds:itemID="{8775BA1A-B336-491D-A40F-B62CE18DE8AB}"/>
</file>

<file path=customXml/itemProps3.xml><?xml version="1.0" encoding="utf-8"?>
<ds:datastoreItem xmlns:ds="http://schemas.openxmlformats.org/officeDocument/2006/customXml" ds:itemID="{4F0DEDF6-3178-4576-A560-1BC318537A90}"/>
</file>

<file path=customXml/itemProps4.xml><?xml version="1.0" encoding="utf-8"?>
<ds:datastoreItem xmlns:ds="http://schemas.openxmlformats.org/officeDocument/2006/customXml" ds:itemID="{38C4750A-CA60-4276-90C1-9E9502376250}"/>
</file>

<file path=docProps/app.xml><?xml version="1.0" encoding="utf-8"?>
<Properties xmlns="http://schemas.openxmlformats.org/officeDocument/2006/extended-properties" xmlns:vt="http://schemas.openxmlformats.org/officeDocument/2006/docPropsVTypes">
  <TotalTime>2945</TotalTime>
  <Words>825</Words>
  <Application>Microsoft Office PowerPoint</Application>
  <PresentationFormat>On-screen Show (4:3)</PresentationFormat>
  <Paragraphs>138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Body</vt:lpstr>
      <vt:lpstr>Calibri</vt:lpstr>
      <vt:lpstr>Helvetica</vt:lpstr>
      <vt:lpstr>Lucida Grande</vt:lpstr>
      <vt:lpstr>Times New Roman</vt:lpstr>
      <vt:lpstr>Wingdings</vt:lpstr>
      <vt:lpstr>Office Theme</vt:lpstr>
      <vt:lpstr>Supplier Payments Using Virtual Payables</vt:lpstr>
      <vt:lpstr>Your Presenter</vt:lpstr>
      <vt:lpstr>AGENDA</vt:lpstr>
      <vt:lpstr>What is Virtual Payables</vt:lpstr>
      <vt:lpstr>PowerPoint Presentation</vt:lpstr>
      <vt:lpstr>PowerPoint Presentation</vt:lpstr>
      <vt:lpstr>OPENING A SECURE MESSAGE   There are two options for opening a Secure Message:    </vt:lpstr>
      <vt:lpstr>Option #2:   Open the SecureMessageATT.html attachment followed by “Click to read message” button. Depending on your browser, the location of the SecureMessageATT.html attachment may vary.</vt:lpstr>
      <vt:lpstr>PowerPoint Presentation</vt:lpstr>
      <vt:lpstr>PowerPoint Presentation</vt:lpstr>
      <vt:lpstr>                    COMMON ERROR MESSAGES   ACCOUNT TEMPORARILY LOCKED OUT   You will receive this message after three (3) failed password attempts. Use the Forgot Password feature to reset the password. </vt:lpstr>
      <vt:lpstr>KEY EXPIRED   The secure message is more than 90 days old and has expired. Contact DOAS for assistance. </vt:lpstr>
      <vt:lpstr>MESSAGE NOT FOUND   An attempt to view the secure message after the “Click here” displayed date will return the following message. To access the secure message, open the SecureMessageATT.html attachment. </vt:lpstr>
      <vt:lpstr>What to Expect</vt:lpstr>
      <vt:lpstr>What to expect (Cont’d)</vt:lpstr>
      <vt:lpstr>Who to Contact and When      </vt:lpstr>
      <vt:lpstr>Contact</vt:lpstr>
      <vt:lpstr>PowerPoint Presentation</vt:lpstr>
    </vt:vector>
  </TitlesOfParts>
  <Company>What's Up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Payables Presentation for Suppliers</dc:title>
  <dc:creator>Preston Kent</dc:creator>
  <cp:keywords/>
  <cp:lastModifiedBy>Krystopa, Rebecca</cp:lastModifiedBy>
  <cp:revision>120</cp:revision>
  <cp:lastPrinted>2017-10-25T13:30:51Z</cp:lastPrinted>
  <dcterms:created xsi:type="dcterms:W3CDTF">2014-06-10T19:47:12Z</dcterms:created>
  <dcterms:modified xsi:type="dcterms:W3CDTF">2017-10-30T12:27:28Z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1;#Communications|97ebfdc7-6f1d-4949-a3c0-18eb74a9d260</vt:lpwstr>
  </property>
  <property fmtid="{D5CDD505-2E9C-101B-9397-08002B2CF9AE}" pid="3" name="ContentTypeId">
    <vt:lpwstr>0x010100B2029F26138C4BFDA158A626F91E876A00EB8C58BAA8952B47A795DC66D8EE0247</vt:lpwstr>
  </property>
  <property fmtid="{D5CDD505-2E9C-101B-9397-08002B2CF9AE}" pid="4" name="Document Type">
    <vt:lpwstr>2;#Template|5ef48e78-c55d-4660-8a7d-5419fc0bd52d</vt:lpwstr>
  </property>
  <property fmtid="{D5CDD505-2E9C-101B-9397-08002B2CF9AE}" pid="5" name="TaxKeyword">
    <vt:lpwstr/>
  </property>
  <property fmtid="{D5CDD505-2E9C-101B-9397-08002B2CF9AE}" pid="6" name="BusinessServices">
    <vt:lpwstr>11;#State Purchasing|c42e6466-1f4d-496f-8ab6-8c429e5f88ca</vt:lpwstr>
  </property>
</Properties>
</file>