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2"/>
  </p:notesMasterIdLst>
  <p:sldIdLst>
    <p:sldId id="293" r:id="rId3"/>
    <p:sldId id="296" r:id="rId4"/>
    <p:sldId id="281" r:id="rId5"/>
    <p:sldId id="294" r:id="rId6"/>
    <p:sldId id="297" r:id="rId7"/>
    <p:sldId id="256" r:id="rId8"/>
    <p:sldId id="298" r:id="rId9"/>
    <p:sldId id="299" r:id="rId10"/>
    <p:sldId id="295" r:id="rId11"/>
    <p:sldId id="300" r:id="rId12"/>
    <p:sldId id="289" r:id="rId13"/>
    <p:sldId id="290" r:id="rId14"/>
    <p:sldId id="304" r:id="rId15"/>
    <p:sldId id="305" r:id="rId16"/>
    <p:sldId id="267" r:id="rId17"/>
    <p:sldId id="284" r:id="rId18"/>
    <p:sldId id="288" r:id="rId19"/>
    <p:sldId id="301" r:id="rId20"/>
    <p:sldId id="3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customXml" Target="../customXml/item1.xml"/><Relationship Id="rId30"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D055E-30E3-4DE6-B2B9-24B523DAC395}" type="datetimeFigureOut">
              <a:rPr lang="en-US" smtClean="0"/>
              <a:t>4/5/2023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AEDCD-287D-4BFB-95D0-9ACACCCF21B9}" type="slidenum">
              <a:rPr lang="en-US" smtClean="0"/>
              <a:t>‹#›</a:t>
            </a:fld>
            <a:endParaRPr lang="en-US"/>
          </a:p>
        </p:txBody>
      </p:sp>
    </p:spTree>
    <p:extLst>
      <p:ext uri="{BB962C8B-B14F-4D97-AF65-F5344CB8AC3E}">
        <p14:creationId xmlns:p14="http://schemas.microsoft.com/office/powerpoint/2010/main" val="254391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and Welcome!  UPDATE</a:t>
            </a:r>
          </a:p>
        </p:txBody>
      </p:sp>
      <p:sp>
        <p:nvSpPr>
          <p:cNvPr id="4" name="Slide Number Placeholder 3"/>
          <p:cNvSpPr>
            <a:spLocks noGrp="1"/>
          </p:cNvSpPr>
          <p:nvPr>
            <p:ph type="sldNum" sz="quarter" idx="5"/>
          </p:nvPr>
        </p:nvSpPr>
        <p:spPr/>
        <p:txBody>
          <a:bodyPr/>
          <a:lstStyle/>
          <a:p>
            <a:fld id="{04B6B2E7-35F2-46EC-8570-E77C0E150FE2}" type="slidenum">
              <a:rPr lang="en-US" smtClean="0"/>
              <a:t>3</a:t>
            </a:fld>
            <a:endParaRPr lang="en-US"/>
          </a:p>
        </p:txBody>
      </p:sp>
    </p:spTree>
    <p:extLst>
      <p:ext uri="{BB962C8B-B14F-4D97-AF65-F5344CB8AC3E}">
        <p14:creationId xmlns:p14="http://schemas.microsoft.com/office/powerpoint/2010/main" val="3507452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6B2E7-35F2-46EC-8570-E77C0E150FE2}" type="slidenum">
              <a:rPr lang="en-US" smtClean="0"/>
              <a:t>11</a:t>
            </a:fld>
            <a:endParaRPr lang="en-US"/>
          </a:p>
        </p:txBody>
      </p:sp>
    </p:spTree>
    <p:extLst>
      <p:ext uri="{BB962C8B-B14F-4D97-AF65-F5344CB8AC3E}">
        <p14:creationId xmlns:p14="http://schemas.microsoft.com/office/powerpoint/2010/main" val="2251251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fld id="{04B6B2E7-35F2-46EC-8570-E77C0E150FE2}" type="slidenum">
              <a:rPr lang="en-US" smtClean="0"/>
              <a:t>15</a:t>
            </a:fld>
            <a:endParaRPr lang="en-US"/>
          </a:p>
        </p:txBody>
      </p:sp>
    </p:spTree>
    <p:extLst>
      <p:ext uri="{BB962C8B-B14F-4D97-AF65-F5344CB8AC3E}">
        <p14:creationId xmlns:p14="http://schemas.microsoft.com/office/powerpoint/2010/main" val="2271171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72A01-2E22-8DC9-C3E6-0D0EB3C84C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634C15-E778-8F9C-0887-E8231344C4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B05CE6-6777-BCEA-517A-DB327DFDE9FD}"/>
              </a:ext>
            </a:extLst>
          </p:cNvPr>
          <p:cNvSpPr>
            <a:spLocks noGrp="1"/>
          </p:cNvSpPr>
          <p:nvPr>
            <p:ph type="dt" sz="half" idx="10"/>
          </p:nvPr>
        </p:nvSpPr>
        <p:spPr/>
        <p:txBody>
          <a:bodyPr/>
          <a:lstStyle/>
          <a:p>
            <a:fld id="{FA1A5406-94D6-46E3-9912-AD607F030DFD}" type="datetimeFigureOut">
              <a:rPr lang="en-US" smtClean="0"/>
              <a:t>4/5/2023</a:t>
            </a:fld>
            <a:endParaRPr lang="en-US"/>
          </a:p>
        </p:txBody>
      </p:sp>
      <p:sp>
        <p:nvSpPr>
          <p:cNvPr id="5" name="Footer Placeholder 4">
            <a:extLst>
              <a:ext uri="{FF2B5EF4-FFF2-40B4-BE49-F238E27FC236}">
                <a16:creationId xmlns:a16="http://schemas.microsoft.com/office/drawing/2014/main" id="{BB96E4CA-EA33-1EF2-16FA-00AC228DD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D7C67-9BE7-6E9F-4353-B4CF4BE83897}"/>
              </a:ext>
            </a:extLst>
          </p:cNvPr>
          <p:cNvSpPr>
            <a:spLocks noGrp="1"/>
          </p:cNvSpPr>
          <p:nvPr>
            <p:ph type="sldNum" sz="quarter" idx="12"/>
          </p:nvPr>
        </p:nvSpPr>
        <p:spPr/>
        <p:txBody>
          <a:bodyPr/>
          <a:lstStyle/>
          <a:p>
            <a:fld id="{4FE7C360-AEE8-4243-B2F1-CDAA051A9513}" type="slidenum">
              <a:rPr lang="en-US" smtClean="0"/>
              <a:t>‹#›</a:t>
            </a:fld>
            <a:endParaRPr lang="en-US"/>
          </a:p>
        </p:txBody>
      </p:sp>
    </p:spTree>
    <p:extLst>
      <p:ext uri="{BB962C8B-B14F-4D97-AF65-F5344CB8AC3E}">
        <p14:creationId xmlns:p14="http://schemas.microsoft.com/office/powerpoint/2010/main" val="3819188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0A609-C96A-2F74-ECD0-DAF3593FE6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97A2F9-A800-ED47-1868-D8A21F53AF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B619E7-FCD5-68C3-F59A-E7430412D05A}"/>
              </a:ext>
            </a:extLst>
          </p:cNvPr>
          <p:cNvSpPr>
            <a:spLocks noGrp="1"/>
          </p:cNvSpPr>
          <p:nvPr>
            <p:ph type="dt" sz="half" idx="10"/>
          </p:nvPr>
        </p:nvSpPr>
        <p:spPr/>
        <p:txBody>
          <a:bodyPr/>
          <a:lstStyle/>
          <a:p>
            <a:fld id="{FA1A5406-94D6-46E3-9912-AD607F030DFD}" type="datetimeFigureOut">
              <a:rPr lang="en-US" smtClean="0"/>
              <a:t>4/5/2023</a:t>
            </a:fld>
            <a:endParaRPr lang="en-US"/>
          </a:p>
        </p:txBody>
      </p:sp>
      <p:sp>
        <p:nvSpPr>
          <p:cNvPr id="5" name="Footer Placeholder 4">
            <a:extLst>
              <a:ext uri="{FF2B5EF4-FFF2-40B4-BE49-F238E27FC236}">
                <a16:creationId xmlns:a16="http://schemas.microsoft.com/office/drawing/2014/main" id="{57361435-2673-93BD-A0C4-5DFA71D1F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308DC-5BFD-95BD-0B68-F0C9202152A5}"/>
              </a:ext>
            </a:extLst>
          </p:cNvPr>
          <p:cNvSpPr>
            <a:spLocks noGrp="1"/>
          </p:cNvSpPr>
          <p:nvPr>
            <p:ph type="sldNum" sz="quarter" idx="12"/>
          </p:nvPr>
        </p:nvSpPr>
        <p:spPr/>
        <p:txBody>
          <a:bodyPr/>
          <a:lstStyle/>
          <a:p>
            <a:fld id="{4FE7C360-AEE8-4243-B2F1-CDAA051A9513}" type="slidenum">
              <a:rPr lang="en-US" smtClean="0"/>
              <a:t>‹#›</a:t>
            </a:fld>
            <a:endParaRPr lang="en-US"/>
          </a:p>
        </p:txBody>
      </p:sp>
    </p:spTree>
    <p:extLst>
      <p:ext uri="{BB962C8B-B14F-4D97-AF65-F5344CB8AC3E}">
        <p14:creationId xmlns:p14="http://schemas.microsoft.com/office/powerpoint/2010/main" val="2675839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2405FC-3FB7-858A-CED4-63C0F50310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DE1FA5-B90A-5DF5-B082-9F0C78BD79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D1AA0-58E7-9DD7-E1C6-5134E4BC84B0}"/>
              </a:ext>
            </a:extLst>
          </p:cNvPr>
          <p:cNvSpPr>
            <a:spLocks noGrp="1"/>
          </p:cNvSpPr>
          <p:nvPr>
            <p:ph type="dt" sz="half" idx="10"/>
          </p:nvPr>
        </p:nvSpPr>
        <p:spPr/>
        <p:txBody>
          <a:bodyPr/>
          <a:lstStyle/>
          <a:p>
            <a:fld id="{FA1A5406-94D6-46E3-9912-AD607F030DFD}" type="datetimeFigureOut">
              <a:rPr lang="en-US" smtClean="0"/>
              <a:t>4/5/2023</a:t>
            </a:fld>
            <a:endParaRPr lang="en-US"/>
          </a:p>
        </p:txBody>
      </p:sp>
      <p:sp>
        <p:nvSpPr>
          <p:cNvPr id="5" name="Footer Placeholder 4">
            <a:extLst>
              <a:ext uri="{FF2B5EF4-FFF2-40B4-BE49-F238E27FC236}">
                <a16:creationId xmlns:a16="http://schemas.microsoft.com/office/drawing/2014/main" id="{E40200C7-BE01-2F88-3D53-E343D68A9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3A64F-5499-0B32-7D23-42ACBB186AEC}"/>
              </a:ext>
            </a:extLst>
          </p:cNvPr>
          <p:cNvSpPr>
            <a:spLocks noGrp="1"/>
          </p:cNvSpPr>
          <p:nvPr>
            <p:ph type="sldNum" sz="quarter" idx="12"/>
          </p:nvPr>
        </p:nvSpPr>
        <p:spPr/>
        <p:txBody>
          <a:bodyPr/>
          <a:lstStyle/>
          <a:p>
            <a:fld id="{4FE7C360-AEE8-4243-B2F1-CDAA051A9513}" type="slidenum">
              <a:rPr lang="en-US" smtClean="0"/>
              <a:t>‹#›</a:t>
            </a:fld>
            <a:endParaRPr lang="en-US"/>
          </a:p>
        </p:txBody>
      </p:sp>
    </p:spTree>
    <p:extLst>
      <p:ext uri="{BB962C8B-B14F-4D97-AF65-F5344CB8AC3E}">
        <p14:creationId xmlns:p14="http://schemas.microsoft.com/office/powerpoint/2010/main" val="1531851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reak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p:cNvSpPr>
            <a:spLocks noGrp="1"/>
          </p:cNvSpPr>
          <p:nvPr>
            <p:ph type="title" hasCustomPrompt="1"/>
          </p:nvPr>
        </p:nvSpPr>
        <p:spPr>
          <a:xfrm>
            <a:off x="609600" y="2768600"/>
            <a:ext cx="10972800" cy="8001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Title of Break Page</a:t>
            </a:r>
          </a:p>
        </p:txBody>
      </p:sp>
      <p:sp>
        <p:nvSpPr>
          <p:cNvPr id="9" name="Text Placeholder 8"/>
          <p:cNvSpPr>
            <a:spLocks noGrp="1"/>
          </p:cNvSpPr>
          <p:nvPr>
            <p:ph type="body" sz="quarter" idx="11" hasCustomPrompt="1"/>
          </p:nvPr>
        </p:nvSpPr>
        <p:spPr>
          <a:xfrm>
            <a:off x="609600" y="3568700"/>
            <a:ext cx="10972800" cy="431800"/>
          </a:xfrm>
        </p:spPr>
        <p:txBody>
          <a:bodyPr>
            <a:noAutofit/>
          </a:bodyPr>
          <a:lstStyle>
            <a:lvl1pPr algn="ctr">
              <a:buNone/>
              <a:defRPr sz="1800" baseline="0">
                <a:solidFill>
                  <a:srgbClr val="FFFFFF"/>
                </a:solidFill>
                <a:latin typeface="Arial" panose="020B0604020202020204" pitchFamily="34" charset="0"/>
                <a:cs typeface="Arial" panose="020B0604020202020204"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Sub-title / Information</a:t>
            </a:r>
          </a:p>
        </p:txBody>
      </p:sp>
    </p:spTree>
    <p:extLst>
      <p:ext uri="{BB962C8B-B14F-4D97-AF65-F5344CB8AC3E}">
        <p14:creationId xmlns:p14="http://schemas.microsoft.com/office/powerpoint/2010/main" val="2122325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8" name="Picture 7" descr="division-bar-title.jpg"/>
          <p:cNvPicPr>
            <a:picLocks noChangeAspect="1"/>
          </p:cNvPicPr>
          <p:nvPr userDrawn="1"/>
        </p:nvPicPr>
        <p:blipFill>
          <a:blip r:embed="rId3"/>
          <a:stretch>
            <a:fillRect/>
          </a:stretch>
        </p:blipFill>
        <p:spPr>
          <a:xfrm>
            <a:off x="7112000" y="2493315"/>
            <a:ext cx="5080000" cy="76200"/>
          </a:xfrm>
          <a:prstGeom prst="rect">
            <a:avLst/>
          </a:prstGeom>
        </p:spPr>
      </p:pic>
      <p:sp>
        <p:nvSpPr>
          <p:cNvPr id="18" name="Text Placeholder 17"/>
          <p:cNvSpPr>
            <a:spLocks noGrp="1"/>
          </p:cNvSpPr>
          <p:nvPr>
            <p:ph type="body" sz="quarter" idx="10" hasCustomPrompt="1"/>
          </p:nvPr>
        </p:nvSpPr>
        <p:spPr>
          <a:xfrm>
            <a:off x="5888567" y="3162300"/>
            <a:ext cx="5327651" cy="406400"/>
          </a:xfrm>
        </p:spPr>
        <p:txBody>
          <a:bodyPr anchor="t"/>
          <a:lstStyle>
            <a:lvl1pPr algn="r">
              <a:buNone/>
              <a:defRPr sz="1400"/>
            </a:lvl1pPr>
          </a:lstStyle>
          <a:p>
            <a:pPr lvl="0"/>
            <a:r>
              <a:rPr lang="en-US" sz="1800" dirty="0">
                <a:solidFill>
                  <a:srgbClr val="897865"/>
                </a:solidFill>
                <a:latin typeface="Helvetica"/>
                <a:cs typeface="Helvetica"/>
              </a:rPr>
              <a:t>May 18, 2039</a:t>
            </a:r>
            <a:endParaRPr lang="en-US" dirty="0"/>
          </a:p>
        </p:txBody>
      </p:sp>
      <p:sp>
        <p:nvSpPr>
          <p:cNvPr id="19" name="Title 18"/>
          <p:cNvSpPr>
            <a:spLocks noGrp="1"/>
          </p:cNvSpPr>
          <p:nvPr>
            <p:ph type="title" hasCustomPrompt="1"/>
          </p:nvPr>
        </p:nvSpPr>
        <p:spPr>
          <a:xfrm>
            <a:off x="609601" y="2593976"/>
            <a:ext cx="10606617" cy="542925"/>
          </a:xfrm>
        </p:spPr>
        <p:txBody>
          <a:bodyPr anchor="t"/>
          <a:lstStyle>
            <a:lvl1pPr algn="r">
              <a:defRPr/>
            </a:lvl1pPr>
          </a:lstStyle>
          <a:p>
            <a:r>
              <a:rPr lang="en-US" sz="3000" dirty="0">
                <a:solidFill>
                  <a:srgbClr val="897865"/>
                </a:solidFill>
                <a:latin typeface="Helvetica"/>
                <a:cs typeface="Helvetica"/>
              </a:rPr>
              <a:t>Title of Presentation</a:t>
            </a:r>
            <a:br>
              <a:rPr lang="en-US" sz="1800" dirty="0">
                <a:solidFill>
                  <a:srgbClr val="897865"/>
                </a:solidFill>
                <a:latin typeface="Helvetica"/>
                <a:cs typeface="Helvetica"/>
              </a:rPr>
            </a:br>
            <a:endParaRPr lang="en-US" dirty="0"/>
          </a:p>
        </p:txBody>
      </p:sp>
      <p:sp>
        <p:nvSpPr>
          <p:cNvPr id="11" name="Text Placeholder 17"/>
          <p:cNvSpPr>
            <a:spLocks noGrp="1"/>
          </p:cNvSpPr>
          <p:nvPr>
            <p:ph type="body" sz="quarter" idx="11" hasCustomPrompt="1"/>
          </p:nvPr>
        </p:nvSpPr>
        <p:spPr>
          <a:xfrm>
            <a:off x="5865291" y="2070101"/>
            <a:ext cx="5327651" cy="371474"/>
          </a:xfrm>
        </p:spPr>
        <p:txBody>
          <a:bodyPr anchor="t">
            <a:normAutofit/>
          </a:bodyPr>
          <a:lstStyle>
            <a:lvl1pPr algn="r">
              <a:buNone/>
              <a:defRPr sz="1400" baseline="0">
                <a:solidFill>
                  <a:schemeClr val="tx1">
                    <a:lumMod val="50000"/>
                    <a:lumOff val="50000"/>
                  </a:schemeClr>
                </a:solidFill>
              </a:defRPr>
            </a:lvl1pPr>
          </a:lstStyle>
          <a:p>
            <a:pPr algn="r"/>
            <a:r>
              <a:rPr lang="en-US" sz="1400" dirty="0">
                <a:solidFill>
                  <a:srgbClr val="5A5B5C"/>
                </a:solidFill>
                <a:latin typeface="Helvetica"/>
                <a:cs typeface="Helvetica"/>
              </a:rPr>
              <a:t>State Purchasing</a:t>
            </a:r>
          </a:p>
        </p:txBody>
      </p:sp>
    </p:spTree>
    <p:extLst>
      <p:ext uri="{BB962C8B-B14F-4D97-AF65-F5344CB8AC3E}">
        <p14:creationId xmlns:p14="http://schemas.microsoft.com/office/powerpoint/2010/main" val="2611596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reak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254E8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p:cNvSpPr>
            <a:spLocks noGrp="1"/>
          </p:cNvSpPr>
          <p:nvPr>
            <p:ph type="title" hasCustomPrompt="1"/>
          </p:nvPr>
        </p:nvSpPr>
        <p:spPr>
          <a:xfrm>
            <a:off x="609600" y="438280"/>
            <a:ext cx="10972800" cy="8001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Title of Break Page</a:t>
            </a:r>
          </a:p>
        </p:txBody>
      </p:sp>
      <p:sp>
        <p:nvSpPr>
          <p:cNvPr id="9" name="Text Placeholder 8"/>
          <p:cNvSpPr>
            <a:spLocks noGrp="1"/>
          </p:cNvSpPr>
          <p:nvPr>
            <p:ph type="body" sz="quarter" idx="11" hasCustomPrompt="1"/>
          </p:nvPr>
        </p:nvSpPr>
        <p:spPr>
          <a:xfrm>
            <a:off x="609600" y="1548882"/>
            <a:ext cx="10972800" cy="5001208"/>
          </a:xfrm>
        </p:spPr>
        <p:txBody>
          <a:bodyPr>
            <a:noAutofit/>
          </a:bodyPr>
          <a:lstStyle>
            <a:lvl1pPr algn="ctr">
              <a:buNone/>
              <a:defRPr sz="1800" baseline="0">
                <a:solidFill>
                  <a:srgbClr val="FFFFFF"/>
                </a:solidFill>
                <a:latin typeface="Arial" panose="020B0604020202020204" pitchFamily="34" charset="0"/>
                <a:cs typeface="Arial" panose="020B0604020202020204"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Sub-title / Information</a:t>
            </a:r>
          </a:p>
        </p:txBody>
      </p:sp>
    </p:spTree>
    <p:extLst>
      <p:ext uri="{BB962C8B-B14F-4D97-AF65-F5344CB8AC3E}">
        <p14:creationId xmlns:p14="http://schemas.microsoft.com/office/powerpoint/2010/main" val="2276154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reak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p:cNvSpPr>
            <a:spLocks noGrp="1"/>
          </p:cNvSpPr>
          <p:nvPr>
            <p:ph type="title" hasCustomPrompt="1"/>
          </p:nvPr>
        </p:nvSpPr>
        <p:spPr>
          <a:xfrm>
            <a:off x="609600" y="2768600"/>
            <a:ext cx="10972800" cy="8001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Title of Break Page</a:t>
            </a:r>
          </a:p>
        </p:txBody>
      </p:sp>
      <p:sp>
        <p:nvSpPr>
          <p:cNvPr id="9" name="Text Placeholder 8"/>
          <p:cNvSpPr>
            <a:spLocks noGrp="1"/>
          </p:cNvSpPr>
          <p:nvPr>
            <p:ph type="body" sz="quarter" idx="11" hasCustomPrompt="1"/>
          </p:nvPr>
        </p:nvSpPr>
        <p:spPr>
          <a:xfrm>
            <a:off x="609600" y="3568700"/>
            <a:ext cx="10972800" cy="431800"/>
          </a:xfrm>
        </p:spPr>
        <p:txBody>
          <a:bodyPr>
            <a:noAutofit/>
          </a:bodyPr>
          <a:lstStyle>
            <a:lvl1pPr algn="ctr">
              <a:buNone/>
              <a:defRPr sz="1800" baseline="0">
                <a:solidFill>
                  <a:srgbClr val="FFFFFF"/>
                </a:solidFill>
                <a:latin typeface="Arial" panose="020B0604020202020204" pitchFamily="34" charset="0"/>
                <a:cs typeface="Arial" panose="020B0604020202020204"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Sub-title / Information</a:t>
            </a:r>
          </a:p>
        </p:txBody>
      </p:sp>
    </p:spTree>
    <p:extLst>
      <p:ext uri="{BB962C8B-B14F-4D97-AF65-F5344CB8AC3E}">
        <p14:creationId xmlns:p14="http://schemas.microsoft.com/office/powerpoint/2010/main" val="3488808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reak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254E8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p:cNvSpPr>
            <a:spLocks noGrp="1"/>
          </p:cNvSpPr>
          <p:nvPr>
            <p:ph type="title" hasCustomPrompt="1"/>
          </p:nvPr>
        </p:nvSpPr>
        <p:spPr>
          <a:xfrm>
            <a:off x="609600" y="438280"/>
            <a:ext cx="10972800" cy="8001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Title of Break Page</a:t>
            </a:r>
          </a:p>
        </p:txBody>
      </p:sp>
      <p:sp>
        <p:nvSpPr>
          <p:cNvPr id="9" name="Text Placeholder 8"/>
          <p:cNvSpPr>
            <a:spLocks noGrp="1"/>
          </p:cNvSpPr>
          <p:nvPr>
            <p:ph type="body" sz="quarter" idx="11" hasCustomPrompt="1"/>
          </p:nvPr>
        </p:nvSpPr>
        <p:spPr>
          <a:xfrm>
            <a:off x="609600" y="1548882"/>
            <a:ext cx="10972800" cy="5001208"/>
          </a:xfrm>
        </p:spPr>
        <p:txBody>
          <a:bodyPr>
            <a:noAutofit/>
          </a:bodyPr>
          <a:lstStyle>
            <a:lvl1pPr algn="ctr">
              <a:buNone/>
              <a:defRPr sz="1800" baseline="0">
                <a:solidFill>
                  <a:srgbClr val="FFFFFF"/>
                </a:solidFill>
                <a:latin typeface="Arial" panose="020B0604020202020204" pitchFamily="34" charset="0"/>
                <a:cs typeface="Arial" panose="020B0604020202020204"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Sub-title / Information</a:t>
            </a:r>
          </a:p>
        </p:txBody>
      </p:sp>
    </p:spTree>
    <p:extLst>
      <p:ext uri="{BB962C8B-B14F-4D97-AF65-F5344CB8AC3E}">
        <p14:creationId xmlns:p14="http://schemas.microsoft.com/office/powerpoint/2010/main" val="309918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DBD16-5BFB-4D9F-9646-C75D1B53BBB6}"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4010505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0658E-DF31-4086-9263-272797D107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0E29C2-1728-4257-BA4B-8157FE493742}"/>
              </a:ext>
            </a:extLst>
          </p:cNvPr>
          <p:cNvSpPr>
            <a:spLocks noGrp="1"/>
          </p:cNvSpPr>
          <p:nvPr>
            <p:ph type="dt" sz="half" idx="10"/>
          </p:nvPr>
        </p:nvSpPr>
        <p:spPr/>
        <p:txBody>
          <a:bodyPr/>
          <a:lstStyle/>
          <a:p>
            <a:pPr defTabSz="457200"/>
            <a:fld id="{4938DDAE-9BD0-964D-AD24-69C6AD29FD93}" type="datetime1">
              <a:rPr lang="en-US" smtClean="0">
                <a:solidFill>
                  <a:prstClr val="black">
                    <a:tint val="75000"/>
                  </a:prstClr>
                </a:solidFill>
              </a:rPr>
              <a:pPr defTabSz="457200"/>
              <a:t>4/5/2023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B915D2E-F3F2-4488-9EB3-276CCE81F926}"/>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03BAEFD-47A5-44D5-AA0B-CD654C2DE600}"/>
              </a:ext>
            </a:extLst>
          </p:cNvPr>
          <p:cNvSpPr>
            <a:spLocks noGrp="1"/>
          </p:cNvSpPr>
          <p:nvPr>
            <p:ph type="sldNum" sz="quarter" idx="12"/>
          </p:nvPr>
        </p:nvSpPr>
        <p:spPr/>
        <p:txBody>
          <a:bodyPr/>
          <a:lstStyle/>
          <a:p>
            <a:pPr defTabSz="457200"/>
            <a:fld id="{CCE7EACD-A346-A34B-BBAF-EF458C812BA9}" type="slidenum">
              <a:rPr lang="en-US" smtClean="0"/>
              <a:pPr defTabSz="457200"/>
              <a:t>‹#›</a:t>
            </a:fld>
            <a:endParaRPr lang="en-US" dirty="0"/>
          </a:p>
        </p:txBody>
      </p:sp>
    </p:spTree>
    <p:extLst>
      <p:ext uri="{BB962C8B-B14F-4D97-AF65-F5344CB8AC3E}">
        <p14:creationId xmlns:p14="http://schemas.microsoft.com/office/powerpoint/2010/main" val="1111560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descr="division-bar-title.jpg"/>
          <p:cNvPicPr>
            <a:picLocks noChangeAspect="1"/>
          </p:cNvPicPr>
          <p:nvPr userDrawn="1"/>
        </p:nvPicPr>
        <p:blipFill>
          <a:blip r:embed="rId3"/>
          <a:stretch>
            <a:fillRect/>
          </a:stretch>
        </p:blipFill>
        <p:spPr>
          <a:xfrm>
            <a:off x="7112000" y="2493315"/>
            <a:ext cx="5080000" cy="76200"/>
          </a:xfrm>
          <a:prstGeom prst="rect">
            <a:avLst/>
          </a:prstGeom>
        </p:spPr>
      </p:pic>
      <p:sp>
        <p:nvSpPr>
          <p:cNvPr id="18" name="Text Placeholder 17"/>
          <p:cNvSpPr>
            <a:spLocks noGrp="1"/>
          </p:cNvSpPr>
          <p:nvPr>
            <p:ph type="body" sz="quarter" idx="10" hasCustomPrompt="1"/>
          </p:nvPr>
        </p:nvSpPr>
        <p:spPr>
          <a:xfrm>
            <a:off x="5888567" y="3162300"/>
            <a:ext cx="5327651" cy="406400"/>
          </a:xfrm>
        </p:spPr>
        <p:txBody>
          <a:bodyPr anchor="t"/>
          <a:lstStyle>
            <a:lvl1pPr algn="r">
              <a:buNone/>
              <a:defRPr sz="1400"/>
            </a:lvl1pPr>
          </a:lstStyle>
          <a:p>
            <a:pPr lvl="0"/>
            <a:r>
              <a:rPr lang="en-US" sz="1800" dirty="0">
                <a:solidFill>
                  <a:srgbClr val="897865"/>
                </a:solidFill>
                <a:latin typeface="Helvetica"/>
                <a:cs typeface="Helvetica"/>
              </a:rPr>
              <a:t>May 18, 2039</a:t>
            </a:r>
            <a:endParaRPr lang="en-US" dirty="0"/>
          </a:p>
        </p:txBody>
      </p:sp>
      <p:sp>
        <p:nvSpPr>
          <p:cNvPr id="19" name="Title 18"/>
          <p:cNvSpPr>
            <a:spLocks noGrp="1"/>
          </p:cNvSpPr>
          <p:nvPr>
            <p:ph type="title" hasCustomPrompt="1"/>
          </p:nvPr>
        </p:nvSpPr>
        <p:spPr>
          <a:xfrm>
            <a:off x="609601" y="2593976"/>
            <a:ext cx="10606617" cy="542925"/>
          </a:xfrm>
        </p:spPr>
        <p:txBody>
          <a:bodyPr anchor="t"/>
          <a:lstStyle>
            <a:lvl1pPr algn="r">
              <a:defRPr/>
            </a:lvl1pPr>
          </a:lstStyle>
          <a:p>
            <a:r>
              <a:rPr lang="en-US" sz="3000" dirty="0">
                <a:solidFill>
                  <a:srgbClr val="897865"/>
                </a:solidFill>
                <a:latin typeface="Helvetica"/>
                <a:cs typeface="Helvetica"/>
              </a:rPr>
              <a:t>Title of Presentation</a:t>
            </a:r>
            <a:br>
              <a:rPr lang="en-US" sz="1800" dirty="0">
                <a:solidFill>
                  <a:srgbClr val="897865"/>
                </a:solidFill>
                <a:latin typeface="Helvetica"/>
                <a:cs typeface="Helvetica"/>
              </a:rPr>
            </a:br>
            <a:endParaRPr lang="en-US" dirty="0"/>
          </a:p>
        </p:txBody>
      </p:sp>
      <p:sp>
        <p:nvSpPr>
          <p:cNvPr id="11" name="Text Placeholder 17"/>
          <p:cNvSpPr>
            <a:spLocks noGrp="1"/>
          </p:cNvSpPr>
          <p:nvPr>
            <p:ph type="body" sz="quarter" idx="11" hasCustomPrompt="1"/>
          </p:nvPr>
        </p:nvSpPr>
        <p:spPr>
          <a:xfrm>
            <a:off x="5865291" y="2070101"/>
            <a:ext cx="5327651" cy="371474"/>
          </a:xfrm>
        </p:spPr>
        <p:txBody>
          <a:bodyPr anchor="t">
            <a:normAutofit/>
          </a:bodyPr>
          <a:lstStyle>
            <a:lvl1pPr algn="r">
              <a:buNone/>
              <a:defRPr sz="1400" baseline="0">
                <a:solidFill>
                  <a:schemeClr val="tx1">
                    <a:lumMod val="50000"/>
                    <a:lumOff val="50000"/>
                  </a:schemeClr>
                </a:solidFill>
              </a:defRPr>
            </a:lvl1pPr>
          </a:lstStyle>
          <a:p>
            <a:pPr algn="r"/>
            <a:r>
              <a:rPr lang="en-US" sz="1400" dirty="0">
                <a:solidFill>
                  <a:srgbClr val="5A5B5C"/>
                </a:solidFill>
                <a:latin typeface="Helvetica"/>
                <a:cs typeface="Helvetica"/>
              </a:rPr>
              <a:t>State Purchasing</a:t>
            </a:r>
          </a:p>
        </p:txBody>
      </p:sp>
    </p:spTree>
    <p:extLst>
      <p:ext uri="{BB962C8B-B14F-4D97-AF65-F5344CB8AC3E}">
        <p14:creationId xmlns:p14="http://schemas.microsoft.com/office/powerpoint/2010/main" val="4127704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AE13F-B149-6213-DCA2-2C18FE0AF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08D97A-9BD2-21F8-D8D5-69376C4162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A5A0A-4A1D-438D-AA06-9BB76E3889D9}"/>
              </a:ext>
            </a:extLst>
          </p:cNvPr>
          <p:cNvSpPr>
            <a:spLocks noGrp="1"/>
          </p:cNvSpPr>
          <p:nvPr>
            <p:ph type="dt" sz="half" idx="10"/>
          </p:nvPr>
        </p:nvSpPr>
        <p:spPr/>
        <p:txBody>
          <a:bodyPr/>
          <a:lstStyle/>
          <a:p>
            <a:fld id="{FA1A5406-94D6-46E3-9912-AD607F030DFD}" type="datetimeFigureOut">
              <a:rPr lang="en-US" smtClean="0"/>
              <a:t>4/5/2023</a:t>
            </a:fld>
            <a:endParaRPr lang="en-US"/>
          </a:p>
        </p:txBody>
      </p:sp>
      <p:sp>
        <p:nvSpPr>
          <p:cNvPr id="5" name="Footer Placeholder 4">
            <a:extLst>
              <a:ext uri="{FF2B5EF4-FFF2-40B4-BE49-F238E27FC236}">
                <a16:creationId xmlns:a16="http://schemas.microsoft.com/office/drawing/2014/main" id="{48A93549-0394-8C4F-B07F-0283AB628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E8883-BE69-8E45-6B32-7AEDD088A2F2}"/>
              </a:ext>
            </a:extLst>
          </p:cNvPr>
          <p:cNvSpPr>
            <a:spLocks noGrp="1"/>
          </p:cNvSpPr>
          <p:nvPr>
            <p:ph type="sldNum" sz="quarter" idx="12"/>
          </p:nvPr>
        </p:nvSpPr>
        <p:spPr/>
        <p:txBody>
          <a:bodyPr/>
          <a:lstStyle/>
          <a:p>
            <a:fld id="{4FE7C360-AEE8-4243-B2F1-CDAA051A9513}" type="slidenum">
              <a:rPr lang="en-US" smtClean="0"/>
              <a:t>‹#›</a:t>
            </a:fld>
            <a:endParaRPr lang="en-US"/>
          </a:p>
        </p:txBody>
      </p:sp>
    </p:spTree>
    <p:extLst>
      <p:ext uri="{BB962C8B-B14F-4D97-AF65-F5344CB8AC3E}">
        <p14:creationId xmlns:p14="http://schemas.microsoft.com/office/powerpoint/2010/main" val="2580007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reak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p:cNvSpPr>
            <a:spLocks noGrp="1"/>
          </p:cNvSpPr>
          <p:nvPr>
            <p:ph type="title" hasCustomPrompt="1"/>
          </p:nvPr>
        </p:nvSpPr>
        <p:spPr>
          <a:xfrm>
            <a:off x="609600" y="2768600"/>
            <a:ext cx="10972800" cy="8001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Title of Break Page</a:t>
            </a:r>
          </a:p>
        </p:txBody>
      </p:sp>
      <p:sp>
        <p:nvSpPr>
          <p:cNvPr id="9" name="Text Placeholder 8"/>
          <p:cNvSpPr>
            <a:spLocks noGrp="1"/>
          </p:cNvSpPr>
          <p:nvPr>
            <p:ph type="body" sz="quarter" idx="11" hasCustomPrompt="1"/>
          </p:nvPr>
        </p:nvSpPr>
        <p:spPr>
          <a:xfrm>
            <a:off x="609600" y="3568700"/>
            <a:ext cx="10972800" cy="431800"/>
          </a:xfrm>
        </p:spPr>
        <p:txBody>
          <a:bodyPr>
            <a:noAutofit/>
          </a:bodyPr>
          <a:lstStyle>
            <a:lvl1pPr algn="ctr">
              <a:buNone/>
              <a:defRPr sz="1800" baseline="0">
                <a:solidFill>
                  <a:srgbClr val="FFFFFF"/>
                </a:solidFill>
                <a:latin typeface="Arial" panose="020B0604020202020204" pitchFamily="34" charset="0"/>
                <a:cs typeface="Arial" panose="020B0604020202020204"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Sub-title / Information</a:t>
            </a:r>
          </a:p>
        </p:txBody>
      </p:sp>
    </p:spTree>
    <p:extLst>
      <p:ext uri="{BB962C8B-B14F-4D97-AF65-F5344CB8AC3E}">
        <p14:creationId xmlns:p14="http://schemas.microsoft.com/office/powerpoint/2010/main" val="746082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Break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254E8E"/>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p:cNvSpPr>
            <a:spLocks noGrp="1"/>
          </p:cNvSpPr>
          <p:nvPr>
            <p:ph type="title" hasCustomPrompt="1"/>
          </p:nvPr>
        </p:nvSpPr>
        <p:spPr>
          <a:xfrm>
            <a:off x="609600" y="438280"/>
            <a:ext cx="10972800" cy="8001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Title of Break Page</a:t>
            </a:r>
          </a:p>
        </p:txBody>
      </p:sp>
      <p:sp>
        <p:nvSpPr>
          <p:cNvPr id="9" name="Text Placeholder 8"/>
          <p:cNvSpPr>
            <a:spLocks noGrp="1"/>
          </p:cNvSpPr>
          <p:nvPr>
            <p:ph type="body" sz="quarter" idx="11" hasCustomPrompt="1"/>
          </p:nvPr>
        </p:nvSpPr>
        <p:spPr>
          <a:xfrm>
            <a:off x="609600" y="1548882"/>
            <a:ext cx="10972800" cy="5001208"/>
          </a:xfrm>
        </p:spPr>
        <p:txBody>
          <a:bodyPr>
            <a:noAutofit/>
          </a:bodyPr>
          <a:lstStyle>
            <a:lvl1pPr algn="ctr">
              <a:buNone/>
              <a:defRPr sz="1800" baseline="0">
                <a:solidFill>
                  <a:srgbClr val="FFFFFF"/>
                </a:solidFill>
                <a:latin typeface="Arial" panose="020B0604020202020204" pitchFamily="34" charset="0"/>
                <a:cs typeface="Arial" panose="020B0604020202020204"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Sub-title / Information</a:t>
            </a:r>
          </a:p>
        </p:txBody>
      </p:sp>
    </p:spTree>
    <p:extLst>
      <p:ext uri="{BB962C8B-B14F-4D97-AF65-F5344CB8AC3E}">
        <p14:creationId xmlns:p14="http://schemas.microsoft.com/office/powerpoint/2010/main" val="3907785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0658E-DF31-4086-9263-272797D107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0E29C2-1728-4257-BA4B-8157FE493742}"/>
              </a:ext>
            </a:extLst>
          </p:cNvPr>
          <p:cNvSpPr>
            <a:spLocks noGrp="1"/>
          </p:cNvSpPr>
          <p:nvPr>
            <p:ph type="dt" sz="half" idx="10"/>
          </p:nvPr>
        </p:nvSpPr>
        <p:spPr/>
        <p:txBody>
          <a:bodyPr/>
          <a:lstStyle/>
          <a:p>
            <a:pPr defTabSz="457200"/>
            <a:fld id="{4938DDAE-9BD0-964D-AD24-69C6AD29FD93}" type="datetime1">
              <a:rPr lang="en-US" smtClean="0">
                <a:solidFill>
                  <a:prstClr val="black">
                    <a:tint val="75000"/>
                  </a:prstClr>
                </a:solidFill>
              </a:rPr>
              <a:pPr defTabSz="457200"/>
              <a:t>4/5/2023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B915D2E-F3F2-4488-9EB3-276CCE81F926}"/>
              </a:ext>
            </a:extLst>
          </p:cNvPr>
          <p:cNvSpPr>
            <a:spLocks noGrp="1"/>
          </p:cNvSpPr>
          <p:nvPr>
            <p:ph type="ftr" sz="quarter" idx="11"/>
          </p:nvPr>
        </p:nvSpPr>
        <p:spPr/>
        <p:txBody>
          <a:bodyPr/>
          <a:lstStyle/>
          <a:p>
            <a:pPr defTabSz="4572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03BAEFD-47A5-44D5-AA0B-CD654C2DE600}"/>
              </a:ext>
            </a:extLst>
          </p:cNvPr>
          <p:cNvSpPr>
            <a:spLocks noGrp="1"/>
          </p:cNvSpPr>
          <p:nvPr>
            <p:ph type="sldNum" sz="quarter" idx="12"/>
          </p:nvPr>
        </p:nvSpPr>
        <p:spPr/>
        <p:txBody>
          <a:bodyPr/>
          <a:lstStyle/>
          <a:p>
            <a:pPr defTabSz="457200"/>
            <a:fld id="{CCE7EACD-A346-A34B-BBAF-EF458C812BA9}" type="slidenum">
              <a:rPr lang="en-US" smtClean="0"/>
              <a:pPr defTabSz="457200"/>
              <a:t>‹#›</a:t>
            </a:fld>
            <a:endParaRPr lang="en-US" dirty="0"/>
          </a:p>
        </p:txBody>
      </p:sp>
    </p:spTree>
    <p:extLst>
      <p:ext uri="{BB962C8B-B14F-4D97-AF65-F5344CB8AC3E}">
        <p14:creationId xmlns:p14="http://schemas.microsoft.com/office/powerpoint/2010/main" val="1103455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E3B85D-9B9F-4E3E-A993-44F2994451DF}"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07E800-31ED-4CDD-9DE0-A34A9E771A91}" type="slidenum">
              <a:rPr lang="en-US" smtClean="0"/>
              <a:t>‹#›</a:t>
            </a:fld>
            <a:endParaRPr lang="en-US"/>
          </a:p>
        </p:txBody>
      </p:sp>
    </p:spTree>
    <p:extLst>
      <p:ext uri="{BB962C8B-B14F-4D97-AF65-F5344CB8AC3E}">
        <p14:creationId xmlns:p14="http://schemas.microsoft.com/office/powerpoint/2010/main" val="141672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7AC6-E264-8A70-2647-DDF71D31EC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E6CDAD-AB22-41D8-7E14-9A855231DE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09FA6C-369A-1DF2-F134-1A8018CD4176}"/>
              </a:ext>
            </a:extLst>
          </p:cNvPr>
          <p:cNvSpPr>
            <a:spLocks noGrp="1"/>
          </p:cNvSpPr>
          <p:nvPr>
            <p:ph type="dt" sz="half" idx="10"/>
          </p:nvPr>
        </p:nvSpPr>
        <p:spPr/>
        <p:txBody>
          <a:bodyPr/>
          <a:lstStyle/>
          <a:p>
            <a:fld id="{FA1A5406-94D6-46E3-9912-AD607F030DFD}" type="datetimeFigureOut">
              <a:rPr lang="en-US" smtClean="0"/>
              <a:t>4/5/2023</a:t>
            </a:fld>
            <a:endParaRPr lang="en-US"/>
          </a:p>
        </p:txBody>
      </p:sp>
      <p:sp>
        <p:nvSpPr>
          <p:cNvPr id="5" name="Footer Placeholder 4">
            <a:extLst>
              <a:ext uri="{FF2B5EF4-FFF2-40B4-BE49-F238E27FC236}">
                <a16:creationId xmlns:a16="http://schemas.microsoft.com/office/drawing/2014/main" id="{414215D9-6733-8AEE-345C-0EB9D69D9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E113D0-59FC-2C1C-E1AD-A0D7C7A3CF7D}"/>
              </a:ext>
            </a:extLst>
          </p:cNvPr>
          <p:cNvSpPr>
            <a:spLocks noGrp="1"/>
          </p:cNvSpPr>
          <p:nvPr>
            <p:ph type="sldNum" sz="quarter" idx="12"/>
          </p:nvPr>
        </p:nvSpPr>
        <p:spPr/>
        <p:txBody>
          <a:bodyPr/>
          <a:lstStyle/>
          <a:p>
            <a:fld id="{4FE7C360-AEE8-4243-B2F1-CDAA051A9513}" type="slidenum">
              <a:rPr lang="en-US" smtClean="0"/>
              <a:t>‹#›</a:t>
            </a:fld>
            <a:endParaRPr lang="en-US"/>
          </a:p>
        </p:txBody>
      </p:sp>
    </p:spTree>
    <p:extLst>
      <p:ext uri="{BB962C8B-B14F-4D97-AF65-F5344CB8AC3E}">
        <p14:creationId xmlns:p14="http://schemas.microsoft.com/office/powerpoint/2010/main" val="3896553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87D94-D799-1D77-AD57-A6E4C04927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7C9DC7-8CB6-62A6-F9CA-AAAC7FFCFD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884BF0-95B0-FE0D-3945-CDE58B018E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27D914-F301-0444-A67E-60434A88745F}"/>
              </a:ext>
            </a:extLst>
          </p:cNvPr>
          <p:cNvSpPr>
            <a:spLocks noGrp="1"/>
          </p:cNvSpPr>
          <p:nvPr>
            <p:ph type="dt" sz="half" idx="10"/>
          </p:nvPr>
        </p:nvSpPr>
        <p:spPr/>
        <p:txBody>
          <a:bodyPr/>
          <a:lstStyle/>
          <a:p>
            <a:fld id="{FA1A5406-94D6-46E3-9912-AD607F030DFD}" type="datetimeFigureOut">
              <a:rPr lang="en-US" smtClean="0"/>
              <a:t>4/5/2023</a:t>
            </a:fld>
            <a:endParaRPr lang="en-US"/>
          </a:p>
        </p:txBody>
      </p:sp>
      <p:sp>
        <p:nvSpPr>
          <p:cNvPr id="6" name="Footer Placeholder 5">
            <a:extLst>
              <a:ext uri="{FF2B5EF4-FFF2-40B4-BE49-F238E27FC236}">
                <a16:creationId xmlns:a16="http://schemas.microsoft.com/office/drawing/2014/main" id="{E9DC5E5A-420B-25FB-6432-3EB6CDDDA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BDA0B8-B942-884A-AC35-25D18F30ABD3}"/>
              </a:ext>
            </a:extLst>
          </p:cNvPr>
          <p:cNvSpPr>
            <a:spLocks noGrp="1"/>
          </p:cNvSpPr>
          <p:nvPr>
            <p:ph type="sldNum" sz="quarter" idx="12"/>
          </p:nvPr>
        </p:nvSpPr>
        <p:spPr/>
        <p:txBody>
          <a:bodyPr/>
          <a:lstStyle/>
          <a:p>
            <a:fld id="{4FE7C360-AEE8-4243-B2F1-CDAA051A9513}" type="slidenum">
              <a:rPr lang="en-US" smtClean="0"/>
              <a:t>‹#›</a:t>
            </a:fld>
            <a:endParaRPr lang="en-US"/>
          </a:p>
        </p:txBody>
      </p:sp>
    </p:spTree>
    <p:extLst>
      <p:ext uri="{BB962C8B-B14F-4D97-AF65-F5344CB8AC3E}">
        <p14:creationId xmlns:p14="http://schemas.microsoft.com/office/powerpoint/2010/main" val="2289725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FF245-9B00-D5AE-7850-4647A46BC3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CD32E1-E9DA-06A0-27E4-7693A0C121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40E009-6EF0-91FB-1733-7D0DE97977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DD6A2-E103-CD33-ACF9-A3ACD874C0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57B1C6-2048-04B7-8DAC-AEE66613CB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840FD0-552E-7BF3-8507-4D3E651299D2}"/>
              </a:ext>
            </a:extLst>
          </p:cNvPr>
          <p:cNvSpPr>
            <a:spLocks noGrp="1"/>
          </p:cNvSpPr>
          <p:nvPr>
            <p:ph type="dt" sz="half" idx="10"/>
          </p:nvPr>
        </p:nvSpPr>
        <p:spPr/>
        <p:txBody>
          <a:bodyPr/>
          <a:lstStyle/>
          <a:p>
            <a:fld id="{FA1A5406-94D6-46E3-9912-AD607F030DFD}" type="datetimeFigureOut">
              <a:rPr lang="en-US" smtClean="0"/>
              <a:t>4/5/2023</a:t>
            </a:fld>
            <a:endParaRPr lang="en-US"/>
          </a:p>
        </p:txBody>
      </p:sp>
      <p:sp>
        <p:nvSpPr>
          <p:cNvPr id="8" name="Footer Placeholder 7">
            <a:extLst>
              <a:ext uri="{FF2B5EF4-FFF2-40B4-BE49-F238E27FC236}">
                <a16:creationId xmlns:a16="http://schemas.microsoft.com/office/drawing/2014/main" id="{92F72659-BCCF-6914-B98B-344F1FE5DB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BC6E7A-B1C2-8870-2CDD-936673BAB70B}"/>
              </a:ext>
            </a:extLst>
          </p:cNvPr>
          <p:cNvSpPr>
            <a:spLocks noGrp="1"/>
          </p:cNvSpPr>
          <p:nvPr>
            <p:ph type="sldNum" sz="quarter" idx="12"/>
          </p:nvPr>
        </p:nvSpPr>
        <p:spPr/>
        <p:txBody>
          <a:bodyPr/>
          <a:lstStyle/>
          <a:p>
            <a:fld id="{4FE7C360-AEE8-4243-B2F1-CDAA051A9513}" type="slidenum">
              <a:rPr lang="en-US" smtClean="0"/>
              <a:t>‹#›</a:t>
            </a:fld>
            <a:endParaRPr lang="en-US"/>
          </a:p>
        </p:txBody>
      </p:sp>
    </p:spTree>
    <p:extLst>
      <p:ext uri="{BB962C8B-B14F-4D97-AF65-F5344CB8AC3E}">
        <p14:creationId xmlns:p14="http://schemas.microsoft.com/office/powerpoint/2010/main" val="1115707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C804D-C3EA-C1BF-E4E2-52586DD8AF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B370E2-6B13-ACFF-4A0E-BFF463641D0C}"/>
              </a:ext>
            </a:extLst>
          </p:cNvPr>
          <p:cNvSpPr>
            <a:spLocks noGrp="1"/>
          </p:cNvSpPr>
          <p:nvPr>
            <p:ph type="dt" sz="half" idx="10"/>
          </p:nvPr>
        </p:nvSpPr>
        <p:spPr/>
        <p:txBody>
          <a:bodyPr/>
          <a:lstStyle/>
          <a:p>
            <a:fld id="{FA1A5406-94D6-46E3-9912-AD607F030DFD}" type="datetimeFigureOut">
              <a:rPr lang="en-US" smtClean="0"/>
              <a:t>4/5/2023</a:t>
            </a:fld>
            <a:endParaRPr lang="en-US"/>
          </a:p>
        </p:txBody>
      </p:sp>
      <p:sp>
        <p:nvSpPr>
          <p:cNvPr id="4" name="Footer Placeholder 3">
            <a:extLst>
              <a:ext uri="{FF2B5EF4-FFF2-40B4-BE49-F238E27FC236}">
                <a16:creationId xmlns:a16="http://schemas.microsoft.com/office/drawing/2014/main" id="{F7D97C3C-5483-C36F-19C6-754A84C8B4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4A6038-F4A2-0435-A76A-4A1314E3866D}"/>
              </a:ext>
            </a:extLst>
          </p:cNvPr>
          <p:cNvSpPr>
            <a:spLocks noGrp="1"/>
          </p:cNvSpPr>
          <p:nvPr>
            <p:ph type="sldNum" sz="quarter" idx="12"/>
          </p:nvPr>
        </p:nvSpPr>
        <p:spPr/>
        <p:txBody>
          <a:bodyPr/>
          <a:lstStyle/>
          <a:p>
            <a:fld id="{4FE7C360-AEE8-4243-B2F1-CDAA051A9513}" type="slidenum">
              <a:rPr lang="en-US" smtClean="0"/>
              <a:t>‹#›</a:t>
            </a:fld>
            <a:endParaRPr lang="en-US"/>
          </a:p>
        </p:txBody>
      </p:sp>
    </p:spTree>
    <p:extLst>
      <p:ext uri="{BB962C8B-B14F-4D97-AF65-F5344CB8AC3E}">
        <p14:creationId xmlns:p14="http://schemas.microsoft.com/office/powerpoint/2010/main" val="3428509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11BDF9-6310-B0CF-2BDE-6BFE3A73A924}"/>
              </a:ext>
            </a:extLst>
          </p:cNvPr>
          <p:cNvSpPr>
            <a:spLocks noGrp="1"/>
          </p:cNvSpPr>
          <p:nvPr>
            <p:ph type="dt" sz="half" idx="10"/>
          </p:nvPr>
        </p:nvSpPr>
        <p:spPr/>
        <p:txBody>
          <a:bodyPr/>
          <a:lstStyle/>
          <a:p>
            <a:fld id="{FA1A5406-94D6-46E3-9912-AD607F030DFD}" type="datetimeFigureOut">
              <a:rPr lang="en-US" smtClean="0"/>
              <a:t>4/5/2023</a:t>
            </a:fld>
            <a:endParaRPr lang="en-US"/>
          </a:p>
        </p:txBody>
      </p:sp>
      <p:sp>
        <p:nvSpPr>
          <p:cNvPr id="3" name="Footer Placeholder 2">
            <a:extLst>
              <a:ext uri="{FF2B5EF4-FFF2-40B4-BE49-F238E27FC236}">
                <a16:creationId xmlns:a16="http://schemas.microsoft.com/office/drawing/2014/main" id="{8B357F8B-5AF9-DD6F-6D10-35D975ADE7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81BCCA-A0B2-3FEC-3592-F17515BB0B39}"/>
              </a:ext>
            </a:extLst>
          </p:cNvPr>
          <p:cNvSpPr>
            <a:spLocks noGrp="1"/>
          </p:cNvSpPr>
          <p:nvPr>
            <p:ph type="sldNum" sz="quarter" idx="12"/>
          </p:nvPr>
        </p:nvSpPr>
        <p:spPr/>
        <p:txBody>
          <a:bodyPr/>
          <a:lstStyle/>
          <a:p>
            <a:fld id="{4FE7C360-AEE8-4243-B2F1-CDAA051A9513}" type="slidenum">
              <a:rPr lang="en-US" smtClean="0"/>
              <a:t>‹#›</a:t>
            </a:fld>
            <a:endParaRPr lang="en-US"/>
          </a:p>
        </p:txBody>
      </p:sp>
    </p:spTree>
    <p:extLst>
      <p:ext uri="{BB962C8B-B14F-4D97-AF65-F5344CB8AC3E}">
        <p14:creationId xmlns:p14="http://schemas.microsoft.com/office/powerpoint/2010/main" val="4020245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E993-6FE7-8252-C16D-C6EEE2E2B9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69E89E-187B-6A7D-2531-2F078C3A11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15551F-DC66-6E46-EC76-821AB571F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5615D0-13EE-EBA9-382B-33DB87B236B2}"/>
              </a:ext>
            </a:extLst>
          </p:cNvPr>
          <p:cNvSpPr>
            <a:spLocks noGrp="1"/>
          </p:cNvSpPr>
          <p:nvPr>
            <p:ph type="dt" sz="half" idx="10"/>
          </p:nvPr>
        </p:nvSpPr>
        <p:spPr/>
        <p:txBody>
          <a:bodyPr/>
          <a:lstStyle/>
          <a:p>
            <a:fld id="{FA1A5406-94D6-46E3-9912-AD607F030DFD}" type="datetimeFigureOut">
              <a:rPr lang="en-US" smtClean="0"/>
              <a:t>4/5/2023</a:t>
            </a:fld>
            <a:endParaRPr lang="en-US"/>
          </a:p>
        </p:txBody>
      </p:sp>
      <p:sp>
        <p:nvSpPr>
          <p:cNvPr id="6" name="Footer Placeholder 5">
            <a:extLst>
              <a:ext uri="{FF2B5EF4-FFF2-40B4-BE49-F238E27FC236}">
                <a16:creationId xmlns:a16="http://schemas.microsoft.com/office/drawing/2014/main" id="{9F0EC9C0-22D1-EB6C-413B-8113A73CC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19DC5-CAAE-3504-7B2C-EE34C10CBC63}"/>
              </a:ext>
            </a:extLst>
          </p:cNvPr>
          <p:cNvSpPr>
            <a:spLocks noGrp="1"/>
          </p:cNvSpPr>
          <p:nvPr>
            <p:ph type="sldNum" sz="quarter" idx="12"/>
          </p:nvPr>
        </p:nvSpPr>
        <p:spPr/>
        <p:txBody>
          <a:bodyPr/>
          <a:lstStyle/>
          <a:p>
            <a:fld id="{4FE7C360-AEE8-4243-B2F1-CDAA051A9513}" type="slidenum">
              <a:rPr lang="en-US" smtClean="0"/>
              <a:t>‹#›</a:t>
            </a:fld>
            <a:endParaRPr lang="en-US"/>
          </a:p>
        </p:txBody>
      </p:sp>
    </p:spTree>
    <p:extLst>
      <p:ext uri="{BB962C8B-B14F-4D97-AF65-F5344CB8AC3E}">
        <p14:creationId xmlns:p14="http://schemas.microsoft.com/office/powerpoint/2010/main" val="4022352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B6963-DAE4-77D7-C56B-768D5BB034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37F79-7715-E651-9B89-9BD31A80B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48D299-4900-A737-379A-AC08FF118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42C3D-AA3D-0FC8-002D-EDFE8D339845}"/>
              </a:ext>
            </a:extLst>
          </p:cNvPr>
          <p:cNvSpPr>
            <a:spLocks noGrp="1"/>
          </p:cNvSpPr>
          <p:nvPr>
            <p:ph type="dt" sz="half" idx="10"/>
          </p:nvPr>
        </p:nvSpPr>
        <p:spPr/>
        <p:txBody>
          <a:bodyPr/>
          <a:lstStyle/>
          <a:p>
            <a:fld id="{FA1A5406-94D6-46E3-9912-AD607F030DFD}" type="datetimeFigureOut">
              <a:rPr lang="en-US" smtClean="0"/>
              <a:t>4/5/2023</a:t>
            </a:fld>
            <a:endParaRPr lang="en-US"/>
          </a:p>
        </p:txBody>
      </p:sp>
      <p:sp>
        <p:nvSpPr>
          <p:cNvPr id="6" name="Footer Placeholder 5">
            <a:extLst>
              <a:ext uri="{FF2B5EF4-FFF2-40B4-BE49-F238E27FC236}">
                <a16:creationId xmlns:a16="http://schemas.microsoft.com/office/drawing/2014/main" id="{D2673217-8852-C2B1-8B16-A4D97C30D3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E435E0-7B25-1916-E99A-0E6AF8FFB0B9}"/>
              </a:ext>
            </a:extLst>
          </p:cNvPr>
          <p:cNvSpPr>
            <a:spLocks noGrp="1"/>
          </p:cNvSpPr>
          <p:nvPr>
            <p:ph type="sldNum" sz="quarter" idx="12"/>
          </p:nvPr>
        </p:nvSpPr>
        <p:spPr/>
        <p:txBody>
          <a:bodyPr/>
          <a:lstStyle/>
          <a:p>
            <a:fld id="{4FE7C360-AEE8-4243-B2F1-CDAA051A9513}" type="slidenum">
              <a:rPr lang="en-US" smtClean="0"/>
              <a:t>‹#›</a:t>
            </a:fld>
            <a:endParaRPr lang="en-US"/>
          </a:p>
        </p:txBody>
      </p:sp>
    </p:spTree>
    <p:extLst>
      <p:ext uri="{BB962C8B-B14F-4D97-AF65-F5344CB8AC3E}">
        <p14:creationId xmlns:p14="http://schemas.microsoft.com/office/powerpoint/2010/main" val="441294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45E51D-5BC9-EECB-5BFE-AB58B1394C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6019FE-4675-E47D-24DB-1541C714B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CEB96-F3C0-9102-4D86-86FF41270A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A5406-94D6-46E3-9912-AD607F030DFD}" type="datetimeFigureOut">
              <a:rPr lang="en-US" smtClean="0"/>
              <a:t>4/5/2023</a:t>
            </a:fld>
            <a:endParaRPr lang="en-US"/>
          </a:p>
        </p:txBody>
      </p:sp>
      <p:sp>
        <p:nvSpPr>
          <p:cNvPr id="5" name="Footer Placeholder 4">
            <a:extLst>
              <a:ext uri="{FF2B5EF4-FFF2-40B4-BE49-F238E27FC236}">
                <a16:creationId xmlns:a16="http://schemas.microsoft.com/office/drawing/2014/main" id="{D1E35A90-45EA-C0A6-B5B3-55C8969DEA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7856C9-D3DC-37E4-74F8-DA934C68A8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7C360-AEE8-4243-B2F1-CDAA051A9513}" type="slidenum">
              <a:rPr lang="en-US" smtClean="0"/>
              <a:t>‹#›</a:t>
            </a:fld>
            <a:endParaRPr lang="en-US"/>
          </a:p>
        </p:txBody>
      </p:sp>
    </p:spTree>
    <p:extLst>
      <p:ext uri="{BB962C8B-B14F-4D97-AF65-F5344CB8AC3E}">
        <p14:creationId xmlns:p14="http://schemas.microsoft.com/office/powerpoint/2010/main" val="948642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938DDAE-9BD0-964D-AD24-69C6AD29FD9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6"/>
          <p:cNvSpPr>
            <a:spLocks noGrp="1"/>
          </p:cNvSpPr>
          <p:nvPr>
            <p:ph type="sldNum" sz="quarter" idx="4"/>
          </p:nvPr>
        </p:nvSpPr>
        <p:spPr>
          <a:xfrm>
            <a:off x="9821333" y="6356351"/>
            <a:ext cx="1761067" cy="365125"/>
          </a:xfrm>
          <a:prstGeom prst="rect">
            <a:avLst/>
          </a:prstGeom>
        </p:spPr>
        <p:txBody>
          <a:bodyPr/>
          <a:lstStyle>
            <a:lvl1pPr algn="ctr">
              <a:defRPr sz="1400" b="0" i="0">
                <a:solidFill>
                  <a:srgbClr val="897865"/>
                </a:solidFill>
                <a:latin typeface="Helvetica"/>
                <a:cs typeface="Helvetica"/>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CCE7EACD-A346-A34B-BBAF-EF458C812BA9}" type="slidenum">
              <a:rPr kumimoji="0" lang="en-US" sz="1400" b="0" i="0" u="none" strike="noStrike" kern="1200" cap="none" spc="0" normalizeH="0" baseline="0" noProof="0" smtClean="0">
                <a:ln>
                  <a:noFill/>
                </a:ln>
                <a:solidFill>
                  <a:srgbClr val="897865"/>
                </a:solidFill>
                <a:effectLst/>
                <a:uLnTx/>
                <a:uFillTx/>
                <a:latin typeface="Helvetica"/>
                <a:ea typeface="+mn-ea"/>
                <a:cs typeface="Helvetica"/>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897865"/>
              </a:solidFill>
              <a:effectLst/>
              <a:uLnTx/>
              <a:uFillTx/>
              <a:latin typeface="Helvetica"/>
              <a:ea typeface="+mn-ea"/>
              <a:cs typeface="Helvetica"/>
            </a:endParaRPr>
          </a:p>
        </p:txBody>
      </p:sp>
    </p:spTree>
    <p:extLst>
      <p:ext uri="{BB962C8B-B14F-4D97-AF65-F5344CB8AC3E}">
        <p14:creationId xmlns:p14="http://schemas.microsoft.com/office/powerpoint/2010/main" val="311785442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hf hdr="0" ftr="0" dt="0"/>
  <p:txStyles>
    <p:titleStyle>
      <a:lvl1pPr algn="ctr" defTabSz="457200" rtl="0" eaLnBrk="1" latinLnBrk="0" hangingPunct="1">
        <a:spcBef>
          <a:spcPct val="0"/>
        </a:spcBef>
        <a:buNone/>
        <a:defRPr sz="3000" b="0" i="0" kern="1200">
          <a:solidFill>
            <a:srgbClr val="897865"/>
          </a:solidFill>
          <a:latin typeface="Helvetica"/>
          <a:ea typeface="+mj-ea"/>
          <a:cs typeface="Helvetica"/>
        </a:defRPr>
      </a:lvl1pPr>
    </p:titleStyle>
    <p:bodyStyle>
      <a:lvl1pPr marL="342900" indent="-182880" algn="l" defTabSz="457200" rtl="0" eaLnBrk="1" latinLnBrk="0" hangingPunct="1">
        <a:spcBef>
          <a:spcPts val="600"/>
        </a:spcBef>
        <a:spcAft>
          <a:spcPts val="0"/>
        </a:spcAft>
        <a:buClr>
          <a:srgbClr val="254E8E"/>
        </a:buClr>
        <a:buSzPct val="115000"/>
        <a:buFont typeface="Wingdings" charset="2"/>
        <a:buChar char="§"/>
        <a:defRPr sz="1400" b="0" i="0" kern="1200">
          <a:solidFill>
            <a:srgbClr val="897865"/>
          </a:solidFill>
          <a:latin typeface="Helvetica"/>
          <a:ea typeface="+mn-ea"/>
          <a:cs typeface="Helvetica"/>
        </a:defRPr>
      </a:lvl1pPr>
      <a:lvl2pPr marL="74295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2pPr>
      <a:lvl3pPr marL="114300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3pPr>
      <a:lvl4pPr marL="160020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4pPr>
      <a:lvl5pPr marL="205740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 Id="rId5" Type="http://schemas.openxmlformats.org/officeDocument/2006/relationships/image" Target="../media/image20.jpeg"/><Relationship Id="rId4" Type="http://schemas.openxmlformats.org/officeDocument/2006/relationships/hyperlink" Target="https://www.engineerica.com/conferencelead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hyperlink" Target="http://www.pngall.com/welcome-word-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a:spLocks noGrp="1"/>
          </p:cNvSpPr>
          <p:nvPr>
            <p:ph type="title"/>
          </p:nvPr>
        </p:nvSpPr>
        <p:spPr>
          <a:xfrm>
            <a:off x="6440844" y="319451"/>
            <a:ext cx="5598756" cy="2061799"/>
          </a:xfrm>
        </p:spPr>
        <p:txBody>
          <a:bodyPr anchor="b">
            <a:normAutofit fontScale="90000"/>
          </a:bodyPr>
          <a:lstStyle/>
          <a:p>
            <a:r>
              <a:rPr lang="en-US" dirty="0">
                <a:solidFill>
                  <a:schemeClr val="bg1"/>
                </a:solidFill>
                <a:latin typeface="Arial" panose="020B0604020202020204" pitchFamily="34" charset="0"/>
                <a:cs typeface="Arial" panose="020B0604020202020204" pitchFamily="34" charset="0"/>
              </a:rPr>
              <a:t>GPC 2023</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Planning Procurement’s Future</a:t>
            </a:r>
            <a:br>
              <a:rPr lang="en-US" dirty="0">
                <a:solidFill>
                  <a:schemeClr val="bg1"/>
                </a:solidFill>
                <a:latin typeface="Arial" panose="020B0604020202020204" pitchFamily="34" charset="0"/>
                <a:cs typeface="Arial" panose="020B0604020202020204" pitchFamily="34" charset="0"/>
              </a:rPr>
            </a:br>
            <a:br>
              <a:rPr lang="en-US"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Exhibitor Logistics and Communications Webinar</a:t>
            </a:r>
            <a:endParaRPr lang="en-US" dirty="0">
              <a:solidFill>
                <a:schemeClr val="bg1"/>
              </a:solidFill>
              <a:latin typeface="Arial" panose="020B0604020202020204" pitchFamily="34" charset="0"/>
              <a:cs typeface="Arial" panose="020B0604020202020204" pitchFamily="34" charset="0"/>
            </a:endParaRPr>
          </a:p>
        </p:txBody>
      </p:sp>
      <p:sp>
        <p:nvSpPr>
          <p:cNvPr id="4" name="Text Placeholder 7"/>
          <p:cNvSpPr>
            <a:spLocks noGrp="1"/>
          </p:cNvSpPr>
          <p:nvPr>
            <p:ph type="body" sz="quarter" idx="11"/>
          </p:nvPr>
        </p:nvSpPr>
        <p:spPr>
          <a:xfrm>
            <a:off x="6858002" y="2633609"/>
            <a:ext cx="5181598" cy="641417"/>
          </a:xfrm>
        </p:spPr>
        <p:txBody>
          <a:bodyPr>
            <a:normAutofit/>
          </a:bodyPr>
          <a:lstStyle/>
          <a:p>
            <a:r>
              <a:rPr lang="en-US" dirty="0">
                <a:solidFill>
                  <a:srgbClr val="FFFFFF"/>
                </a:solidFill>
                <a:latin typeface="Arial"/>
                <a:cs typeface="Arial"/>
              </a:rPr>
              <a:t>GPC EXPO Team </a:t>
            </a:r>
          </a:p>
          <a:p>
            <a:r>
              <a:rPr lang="en-US" dirty="0">
                <a:solidFill>
                  <a:schemeClr val="bg1"/>
                </a:solidFill>
              </a:rPr>
              <a:t>April 5, 2023</a:t>
            </a:r>
          </a:p>
          <a:p>
            <a:endParaRPr lang="en-US" dirty="0">
              <a:solidFill>
                <a:srgbClr val="FFFFFF"/>
              </a:solidFill>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5743-2ABF-28BF-AFBF-B745BB9BF8AD}"/>
              </a:ext>
            </a:extLst>
          </p:cNvPr>
          <p:cNvSpPr>
            <a:spLocks noGrp="1"/>
          </p:cNvSpPr>
          <p:nvPr>
            <p:ph type="title"/>
          </p:nvPr>
        </p:nvSpPr>
        <p:spPr/>
        <p:txBody>
          <a:bodyPr/>
          <a:lstStyle/>
          <a:p>
            <a:r>
              <a:rPr lang="en-US" dirty="0">
                <a:latin typeface="Arial Black" panose="020B0A04020102020204" pitchFamily="34" charset="0"/>
              </a:rPr>
              <a:t>Supplier Check-in for Training and Registration</a:t>
            </a:r>
          </a:p>
        </p:txBody>
      </p:sp>
      <p:sp>
        <p:nvSpPr>
          <p:cNvPr id="3" name="Text Placeholder 2">
            <a:extLst>
              <a:ext uri="{FF2B5EF4-FFF2-40B4-BE49-F238E27FC236}">
                <a16:creationId xmlns:a16="http://schemas.microsoft.com/office/drawing/2014/main" id="{49FD6FCF-4E99-36F1-33C1-9623B4C849C6}"/>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Ben Porter Oceanside Salon (Training)</a:t>
            </a:r>
          </a:p>
        </p:txBody>
      </p:sp>
      <p:pic>
        <p:nvPicPr>
          <p:cNvPr id="8" name="Content Placeholder 7">
            <a:extLst>
              <a:ext uri="{FF2B5EF4-FFF2-40B4-BE49-F238E27FC236}">
                <a16:creationId xmlns:a16="http://schemas.microsoft.com/office/drawing/2014/main" id="{17D30625-E32F-9AAD-3BA6-FA2DE21EBD3F}"/>
              </a:ext>
            </a:extLst>
          </p:cNvPr>
          <p:cNvPicPr>
            <a:picLocks noGrp="1" noChangeAspect="1"/>
          </p:cNvPicPr>
          <p:nvPr>
            <p:ph sz="half" idx="2"/>
          </p:nvPr>
        </p:nvPicPr>
        <p:blipFill>
          <a:blip r:embed="rId2"/>
          <a:stretch>
            <a:fillRect/>
          </a:stretch>
        </p:blipFill>
        <p:spPr>
          <a:xfrm>
            <a:off x="905522" y="2505075"/>
            <a:ext cx="4500979" cy="3684588"/>
          </a:xfrm>
          <a:prstGeom prst="rect">
            <a:avLst/>
          </a:prstGeom>
        </p:spPr>
      </p:pic>
      <p:sp>
        <p:nvSpPr>
          <p:cNvPr id="5" name="Text Placeholder 4">
            <a:extLst>
              <a:ext uri="{FF2B5EF4-FFF2-40B4-BE49-F238E27FC236}">
                <a16:creationId xmlns:a16="http://schemas.microsoft.com/office/drawing/2014/main" id="{C5F0BEEB-1521-CE6C-BDB1-47E0BF3DBD7A}"/>
              </a:ext>
            </a:extLst>
          </p:cNvPr>
          <p:cNvSpPr>
            <a:spLocks noGrp="1"/>
          </p:cNvSpPr>
          <p:nvPr>
            <p:ph type="body" sz="quarter" idx="3"/>
          </p:nvPr>
        </p:nvSpPr>
        <p:spPr/>
        <p:txBody>
          <a:bodyPr/>
          <a:lstStyle/>
          <a:p>
            <a:r>
              <a:rPr lang="en-US" dirty="0">
                <a:latin typeface="Arial" panose="020B0604020202020204" pitchFamily="34" charset="0"/>
                <a:cs typeface="Arial" panose="020B0604020202020204" pitchFamily="34" charset="0"/>
              </a:rPr>
              <a:t>Main Expo Hall – Enter Atlantic Hall</a:t>
            </a:r>
          </a:p>
        </p:txBody>
      </p:sp>
      <p:pic>
        <p:nvPicPr>
          <p:cNvPr id="7" name="Content Placeholder 6">
            <a:extLst>
              <a:ext uri="{FF2B5EF4-FFF2-40B4-BE49-F238E27FC236}">
                <a16:creationId xmlns:a16="http://schemas.microsoft.com/office/drawing/2014/main" id="{2D5B1C12-CDCE-660C-18F1-5C47721A61BC}"/>
              </a:ext>
            </a:extLst>
          </p:cNvPr>
          <p:cNvPicPr>
            <a:picLocks noGrp="1" noChangeAspect="1"/>
          </p:cNvPicPr>
          <p:nvPr>
            <p:ph sz="quarter" idx="4"/>
          </p:nvPr>
        </p:nvPicPr>
        <p:blipFill>
          <a:blip r:embed="rId3"/>
          <a:stretch>
            <a:fillRect/>
          </a:stretch>
        </p:blipFill>
        <p:spPr>
          <a:xfrm>
            <a:off x="6267635" y="2505075"/>
            <a:ext cx="4687410" cy="3684588"/>
          </a:xfrm>
          <a:prstGeom prst="rect">
            <a:avLst/>
          </a:prstGeom>
        </p:spPr>
      </p:pic>
    </p:spTree>
    <p:extLst>
      <p:ext uri="{BB962C8B-B14F-4D97-AF65-F5344CB8AC3E}">
        <p14:creationId xmlns:p14="http://schemas.microsoft.com/office/powerpoint/2010/main" val="3679305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525F-354B-4919-A266-D04D692086FC}"/>
              </a:ext>
            </a:extLst>
          </p:cNvPr>
          <p:cNvSpPr>
            <a:spLocks noGrp="1"/>
          </p:cNvSpPr>
          <p:nvPr>
            <p:ph type="title"/>
          </p:nvPr>
        </p:nvSpPr>
        <p:spPr>
          <a:xfrm>
            <a:off x="538666" y="-1"/>
            <a:ext cx="6686077" cy="1300899"/>
          </a:xfrm>
        </p:spPr>
        <p:txBody>
          <a:bodyPr>
            <a:normAutofit/>
          </a:bodyPr>
          <a:lstStyle/>
          <a:p>
            <a:r>
              <a:rPr lang="en-US" dirty="0" err="1">
                <a:latin typeface="Arial Black" panose="020B0A04020102020204" pitchFamily="34" charset="0"/>
                <a:cs typeface="Helvetica" panose="020B0604020202020204" pitchFamily="34" charset="0"/>
              </a:rPr>
              <a:t>Engineerica</a:t>
            </a:r>
            <a:endParaRPr lang="en-US" dirty="0">
              <a:latin typeface="Arial Black" panose="020B0A040201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2FAACDFD-74DB-407A-9E0A-93D7194D84C5}"/>
              </a:ext>
            </a:extLst>
          </p:cNvPr>
          <p:cNvSpPr>
            <a:spLocks noGrp="1"/>
          </p:cNvSpPr>
          <p:nvPr>
            <p:ph type="body" sz="quarter" idx="11"/>
          </p:nvPr>
        </p:nvSpPr>
        <p:spPr>
          <a:xfrm>
            <a:off x="144855" y="593889"/>
            <a:ext cx="8036397" cy="5986020"/>
          </a:xfrm>
        </p:spPr>
        <p:txBody>
          <a:bodyPr>
            <a:normAutofit lnSpcReduction="10000"/>
          </a:bodyPr>
          <a:lstStyle/>
          <a:p>
            <a:pPr lvl="1" fontAlgn="base">
              <a:buClr>
                <a:schemeClr val="bg1"/>
              </a:buClr>
              <a:buFont typeface="Wingdings" panose="05000000000000000000" pitchFamily="2" charset="2"/>
              <a:buChar char="§"/>
            </a:pPr>
            <a:endParaRPr lang="en-US" sz="2200" dirty="0">
              <a:solidFill>
                <a:schemeClr val="bg1"/>
              </a:solidFill>
              <a:latin typeface="HelveticaLT"/>
            </a:endParaRPr>
          </a:p>
          <a:p>
            <a:pPr marL="160020" indent="0" fontAlgn="base">
              <a:buClr>
                <a:schemeClr val="bg1"/>
              </a:buClr>
            </a:pPr>
            <a:endParaRPr lang="en-US" sz="2200" b="0" i="0" dirty="0">
              <a:solidFill>
                <a:schemeClr val="bg1"/>
              </a:solidFill>
              <a:effectLst/>
              <a:latin typeface="HelveticaLT"/>
            </a:endParaRPr>
          </a:p>
          <a:p>
            <a:pPr marL="160020" indent="0" algn="l">
              <a:buClr>
                <a:schemeClr val="bg1"/>
              </a:buClr>
            </a:pPr>
            <a:endParaRPr lang="en-US" dirty="0"/>
          </a:p>
          <a:p>
            <a:pPr marL="445770" indent="-285750" algn="l">
              <a:buClr>
                <a:schemeClr val="bg1"/>
              </a:buClr>
              <a:buFont typeface="Wingdings" panose="05000000000000000000" pitchFamily="2" charset="2"/>
              <a:buChar char="Ø"/>
            </a:pPr>
            <a:r>
              <a:rPr lang="en-US" sz="2500" dirty="0"/>
              <a:t>Conference Leads:</a:t>
            </a:r>
          </a:p>
          <a:p>
            <a:pPr lvl="1">
              <a:buClr>
                <a:schemeClr val="bg1"/>
              </a:buClr>
              <a:buFont typeface="Wingdings" panose="05000000000000000000" pitchFamily="2" charset="2"/>
              <a:buChar char="§"/>
            </a:pPr>
            <a:r>
              <a:rPr lang="en-US" sz="2400" dirty="0">
                <a:latin typeface="Arial" panose="020B0604020202020204" pitchFamily="34" charset="0"/>
                <a:cs typeface="Arial" panose="020B0604020202020204" pitchFamily="34" charset="0"/>
              </a:rPr>
              <a:t>Each Booth includes one (1) </a:t>
            </a:r>
            <a:r>
              <a:rPr lang="en-US" sz="2400" dirty="0" err="1">
                <a:latin typeface="Arial" panose="020B0604020202020204" pitchFamily="34" charset="0"/>
                <a:cs typeface="Arial" panose="020B0604020202020204" pitchFamily="34" charset="0"/>
              </a:rPr>
              <a:t>Engineerica</a:t>
            </a:r>
            <a:r>
              <a:rPr lang="en-US" sz="2400" dirty="0">
                <a:latin typeface="Arial" panose="020B0604020202020204" pitchFamily="34" charset="0"/>
                <a:cs typeface="Arial" panose="020B0604020202020204" pitchFamily="34" charset="0"/>
              </a:rPr>
              <a:t> Conference Leads License. </a:t>
            </a:r>
          </a:p>
          <a:p>
            <a:pPr lvl="1">
              <a:buClr>
                <a:schemeClr val="bg1"/>
              </a:buClr>
              <a:buFont typeface="Wingdings" panose="05000000000000000000" pitchFamily="2" charset="2"/>
              <a:buChar char="§"/>
            </a:pPr>
            <a:r>
              <a:rPr lang="en-US" sz="2400" dirty="0">
                <a:latin typeface="Arial" panose="020B0604020202020204" pitchFamily="34" charset="0"/>
                <a:cs typeface="Arial" panose="020B0604020202020204" pitchFamily="34" charset="0"/>
              </a:rPr>
              <a:t>This license will allow you to scan the attendee’s badge barcode to your phone as they visit your booth and receive key data during and for 60 days following the conference. </a:t>
            </a:r>
          </a:p>
          <a:p>
            <a:pPr lvl="1">
              <a:buClr>
                <a:schemeClr val="bg1"/>
              </a:buClr>
              <a:buFont typeface="Wingdings" panose="05000000000000000000" pitchFamily="2" charset="2"/>
              <a:buChar char="§"/>
            </a:pPr>
            <a:r>
              <a:rPr lang="en-US" sz="2400" dirty="0">
                <a:latin typeface="Arial" panose="020B0604020202020204" pitchFamily="34" charset="0"/>
                <a:cs typeface="Arial" panose="020B0604020202020204" pitchFamily="34" charset="0"/>
              </a:rPr>
              <a:t>Suppliers may purchase additional Conference Leads licenses through </a:t>
            </a:r>
            <a:r>
              <a:rPr lang="en-US" sz="2400" dirty="0" err="1">
                <a:latin typeface="Arial" panose="020B0604020202020204" pitchFamily="34" charset="0"/>
                <a:cs typeface="Arial" panose="020B0604020202020204" pitchFamily="34" charset="0"/>
              </a:rPr>
              <a:t>Engineerica</a:t>
            </a:r>
            <a:r>
              <a:rPr lang="en-US" sz="2400" dirty="0">
                <a:latin typeface="Arial" panose="020B0604020202020204" pitchFamily="34" charset="0"/>
                <a:cs typeface="Arial" panose="020B0604020202020204" pitchFamily="34" charset="0"/>
              </a:rPr>
              <a:t> directly. </a:t>
            </a:r>
          </a:p>
          <a:p>
            <a:pPr lvl="1">
              <a:buClr>
                <a:schemeClr val="bg1"/>
              </a:buClr>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lvl="1">
              <a:buClr>
                <a:schemeClr val="bg1"/>
              </a:buClr>
              <a:buFont typeface="Wingdings" panose="05000000000000000000" pitchFamily="2" charset="2"/>
              <a:buChar char="§"/>
            </a:pPr>
            <a:r>
              <a:rPr lang="en-US" sz="2400" dirty="0">
                <a:latin typeface="Arial" panose="020B0604020202020204" pitchFamily="34" charset="0"/>
                <a:cs typeface="Arial" panose="020B0604020202020204" pitchFamily="34" charset="0"/>
              </a:rPr>
              <a:t>Additional information is available at </a:t>
            </a:r>
            <a:r>
              <a:rPr lang="en-US" sz="24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https://www.engineerica.com/conferenceleads</a:t>
            </a:r>
            <a:r>
              <a:rPr lang="en-US" sz="2400" dirty="0">
                <a:latin typeface="Arial" panose="020B0604020202020204" pitchFamily="34" charset="0"/>
                <a:cs typeface="Arial" panose="020B0604020202020204" pitchFamily="34" charset="0"/>
              </a:rPr>
              <a:t> </a:t>
            </a:r>
          </a:p>
          <a:p>
            <a:pPr lvl="2">
              <a:buClr>
                <a:srgbClr val="254E8E"/>
              </a:buClr>
              <a:buNone/>
              <a:defRPr/>
            </a:pPr>
            <a:r>
              <a:rPr lang="en-US" sz="2400" dirty="0">
                <a:latin typeface="Arial" panose="020B0604020202020204" pitchFamily="34" charset="0"/>
                <a:cs typeface="Arial" panose="020B0604020202020204" pitchFamily="34" charset="0"/>
              </a:rPr>
              <a:t> </a:t>
            </a:r>
            <a:r>
              <a:rPr kumimoji="0" lang="en-US" altLang="en-US" sz="17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Email: conftrac@engineerica.com </a:t>
            </a:r>
          </a:p>
          <a:p>
            <a:pPr lvl="2">
              <a:buClr>
                <a:srgbClr val="254E8E"/>
              </a:buClr>
              <a:buNone/>
              <a:defRPr/>
            </a:pPr>
            <a:r>
              <a:rPr kumimoji="0" lang="en-US" altLang="en-US" sz="17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Phone: (407) 542-4982</a:t>
            </a:r>
          </a:p>
          <a:p>
            <a:pPr marL="1417320" lvl="3" indent="0" eaLnBrk="0" fontAlgn="ctr" hangingPunct="0">
              <a:spcBef>
                <a:spcPct val="0"/>
              </a:spcBef>
              <a:spcAft>
                <a:spcPct val="0"/>
              </a:spcAft>
              <a:buNone/>
              <a:defRPr/>
            </a:pPr>
            <a:r>
              <a:rPr kumimoji="0" lang="en-US" altLang="en-US" sz="17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(888) 249-7227</a:t>
            </a:r>
          </a:p>
          <a:p>
            <a:pPr lvl="1">
              <a:buClr>
                <a:schemeClr val="bg1"/>
              </a:buClr>
              <a:buFont typeface="Wingdings" panose="05000000000000000000" pitchFamily="2" charset="2"/>
              <a:buChar char="§"/>
            </a:pPr>
            <a:endParaRPr lang="en-US" sz="2400" dirty="0"/>
          </a:p>
          <a:p>
            <a:pPr algn="l"/>
            <a:endParaRPr lang="en-US" sz="2900" dirty="0"/>
          </a:p>
          <a:p>
            <a:pPr algn="l"/>
            <a:endParaRPr lang="en-US" dirty="0"/>
          </a:p>
        </p:txBody>
      </p:sp>
      <p:pic>
        <p:nvPicPr>
          <p:cNvPr id="6" name="Picture 5" descr="A group of people at a convention&#10;&#10;Description automatically generated with low confidence">
            <a:extLst>
              <a:ext uri="{FF2B5EF4-FFF2-40B4-BE49-F238E27FC236}">
                <a16:creationId xmlns:a16="http://schemas.microsoft.com/office/drawing/2014/main" id="{D787E129-45C4-48D8-9E57-0755D4395B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20050" y="278091"/>
            <a:ext cx="3633284" cy="3665259"/>
          </a:xfrm>
          <a:prstGeom prst="rect">
            <a:avLst/>
          </a:prstGeom>
          <a:ln w="57150">
            <a:solidFill>
              <a:schemeClr val="tx1"/>
            </a:solidFill>
          </a:ln>
        </p:spPr>
      </p:pic>
    </p:spTree>
    <p:custDataLst>
      <p:tags r:id="rId1"/>
    </p:custDataLst>
    <p:extLst>
      <p:ext uri="{BB962C8B-B14F-4D97-AF65-F5344CB8AC3E}">
        <p14:creationId xmlns:p14="http://schemas.microsoft.com/office/powerpoint/2010/main" val="2854321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8E54F9-849C-4865-8C5E-FD967B81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91AE6B3-1D2D-4C67-A4DB-888635B52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929B503-0C9D-4DBF-6C58-78BA5CC3009F}"/>
              </a:ext>
            </a:extLst>
          </p:cNvPr>
          <p:cNvSpPr>
            <a:spLocks noGrp="1"/>
          </p:cNvSpPr>
          <p:nvPr>
            <p:ph type="title"/>
          </p:nvPr>
        </p:nvSpPr>
        <p:spPr>
          <a:xfrm>
            <a:off x="1522476" y="440109"/>
            <a:ext cx="9144000" cy="905349"/>
          </a:xfrm>
        </p:spPr>
        <p:txBody>
          <a:bodyPr vert="horz" lIns="91440" tIns="45720" rIns="91440" bIns="45720" rtlCol="0" anchor="b">
            <a:normAutofit fontScale="90000"/>
          </a:bodyPr>
          <a:lstStyle/>
          <a:p>
            <a:pPr algn="ctr"/>
            <a:r>
              <a:rPr lang="en-US" sz="4800" dirty="0" err="1">
                <a:solidFill>
                  <a:srgbClr val="FFFFFF"/>
                </a:solidFill>
                <a:latin typeface="Arial Black" panose="020B0A04020102020204" pitchFamily="34" charset="0"/>
                <a:cs typeface="+mj-cs"/>
              </a:rPr>
              <a:t>Engineerica</a:t>
            </a:r>
            <a:r>
              <a:rPr lang="en-US" sz="4800" dirty="0">
                <a:solidFill>
                  <a:srgbClr val="FFFFFF"/>
                </a:solidFill>
                <a:latin typeface="Arial Black" panose="020B0A04020102020204" pitchFamily="34" charset="0"/>
                <a:cs typeface="+mj-cs"/>
              </a:rPr>
              <a:t> and Leads App</a:t>
            </a:r>
          </a:p>
        </p:txBody>
      </p:sp>
      <p:sp>
        <p:nvSpPr>
          <p:cNvPr id="12" name="sketch line">
            <a:extLst>
              <a:ext uri="{FF2B5EF4-FFF2-40B4-BE49-F238E27FC236}">
                <a16:creationId xmlns:a16="http://schemas.microsoft.com/office/drawing/2014/main" id="{6D080EC2-42B5-4E04-BBF7-F0BC5CB7C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C3DF97F-692D-01F4-0142-00F2CF21E34C}"/>
              </a:ext>
            </a:extLst>
          </p:cNvPr>
          <p:cNvSpPr>
            <a:spLocks noGrp="1"/>
          </p:cNvSpPr>
          <p:nvPr>
            <p:ph type="body" sz="quarter" idx="11"/>
          </p:nvPr>
        </p:nvSpPr>
        <p:spPr>
          <a:xfrm>
            <a:off x="157018" y="1412396"/>
            <a:ext cx="10972800" cy="431800"/>
          </a:xfrm>
        </p:spPr>
        <p:txBody>
          <a:bodyPr/>
          <a:lstStyle/>
          <a:p>
            <a:r>
              <a:rPr lang="en-US" dirty="0"/>
              <a:t>Top Features and Benefits</a:t>
            </a:r>
          </a:p>
          <a:p>
            <a:endParaRPr lang="en-US" dirty="0"/>
          </a:p>
        </p:txBody>
      </p:sp>
      <p:sp>
        <p:nvSpPr>
          <p:cNvPr id="11" name="TextBox 10">
            <a:extLst>
              <a:ext uri="{FF2B5EF4-FFF2-40B4-BE49-F238E27FC236}">
                <a16:creationId xmlns:a16="http://schemas.microsoft.com/office/drawing/2014/main" id="{D84A96CE-0DF1-CA39-B5F9-F69AA045B364}"/>
              </a:ext>
            </a:extLst>
          </p:cNvPr>
          <p:cNvSpPr txBox="1"/>
          <p:nvPr/>
        </p:nvSpPr>
        <p:spPr>
          <a:xfrm>
            <a:off x="1403927" y="1878931"/>
            <a:ext cx="8993909" cy="1200329"/>
          </a:xfrm>
          <a:prstGeom prst="rect">
            <a:avLst/>
          </a:prstGeom>
          <a:noFill/>
        </p:spPr>
        <p:txBody>
          <a:bodyPr wrap="square">
            <a:spAutoFit/>
          </a:bodyPr>
          <a:lstStyle/>
          <a:p>
            <a:pPr marL="285750" indent="-285750" algn="l">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Spend less time collecting contact information, and more time on the conversation</a:t>
            </a:r>
          </a:p>
          <a:p>
            <a:pPr marL="285750" indent="-285750" algn="l">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Add notes to each lead to remember significant details later on</a:t>
            </a:r>
          </a:p>
          <a:p>
            <a:pPr marL="285750" indent="-285750" algn="l">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Retrieve your leads from the cloud at any point</a:t>
            </a:r>
          </a:p>
          <a:p>
            <a:pPr marL="285750" indent="-285750" algn="l">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Scan leads without an internet connection and upload contacts later</a:t>
            </a:r>
          </a:p>
        </p:txBody>
      </p:sp>
      <p:sp>
        <p:nvSpPr>
          <p:cNvPr id="14" name="TextBox 13">
            <a:extLst>
              <a:ext uri="{FF2B5EF4-FFF2-40B4-BE49-F238E27FC236}">
                <a16:creationId xmlns:a16="http://schemas.microsoft.com/office/drawing/2014/main" id="{C3E588E2-2F91-B3E8-67E2-FF9D422A63E1}"/>
              </a:ext>
            </a:extLst>
          </p:cNvPr>
          <p:cNvSpPr txBox="1"/>
          <p:nvPr/>
        </p:nvSpPr>
        <p:spPr>
          <a:xfrm>
            <a:off x="655783" y="3640241"/>
            <a:ext cx="4987636" cy="1477328"/>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Quick capture through badge scanning</a:t>
            </a:r>
          </a:p>
          <a:p>
            <a:pPr marL="285750" indent="-28575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Push ads can be sent to the attendee app</a:t>
            </a:r>
          </a:p>
          <a:p>
            <a:pPr marL="285750" indent="-28575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Random name drawing ability for giveaways</a:t>
            </a:r>
          </a:p>
          <a:p>
            <a:pPr marL="285750" indent="-28575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Email list of collected leads</a:t>
            </a:r>
          </a:p>
          <a:p>
            <a:pPr marL="285750" indent="-28575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Customizable qualifying questions</a:t>
            </a:r>
          </a:p>
        </p:txBody>
      </p:sp>
      <p:sp>
        <p:nvSpPr>
          <p:cNvPr id="16" name="TextBox 15">
            <a:extLst>
              <a:ext uri="{FF2B5EF4-FFF2-40B4-BE49-F238E27FC236}">
                <a16:creationId xmlns:a16="http://schemas.microsoft.com/office/drawing/2014/main" id="{3E38EEF3-AA98-DBCB-DAC9-164CBCC2C4A2}"/>
              </a:ext>
            </a:extLst>
          </p:cNvPr>
          <p:cNvSpPr txBox="1"/>
          <p:nvPr/>
        </p:nvSpPr>
        <p:spPr>
          <a:xfrm>
            <a:off x="6428509" y="3768010"/>
            <a:ext cx="5665772" cy="1200329"/>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Exporting capabilities</a:t>
            </a:r>
          </a:p>
          <a:p>
            <a:pPr marL="285750" indent="-28575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Notes section per lead</a:t>
            </a:r>
          </a:p>
          <a:p>
            <a:pPr marL="285750" indent="-28575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Cloud-based storage</a:t>
            </a:r>
          </a:p>
          <a:p>
            <a:pPr marL="285750" indent="-285750">
              <a:buFont typeface="Arial" panose="020B0604020202020204" pitchFamily="34" charset="0"/>
              <a:buChar char="•"/>
            </a:pPr>
            <a:r>
              <a:rPr lang="en-US" dirty="0">
                <a:solidFill>
                  <a:srgbClr val="FFFFFF"/>
                </a:solidFill>
                <a:latin typeface="Arial" panose="020B0604020202020204" pitchFamily="34" charset="0"/>
                <a:cs typeface="Arial" panose="020B0604020202020204" pitchFamily="34" charset="0"/>
              </a:rPr>
              <a:t>Data analyzing reps and individual lead generation</a:t>
            </a:r>
          </a:p>
        </p:txBody>
      </p:sp>
    </p:spTree>
    <p:extLst>
      <p:ext uri="{BB962C8B-B14F-4D97-AF65-F5344CB8AC3E}">
        <p14:creationId xmlns:p14="http://schemas.microsoft.com/office/powerpoint/2010/main" val="91326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8E54F9-849C-4865-8C5E-FD967B81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91AE6B3-1D2D-4C67-A4DB-888635B52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929B503-0C9D-4DBF-6C58-78BA5CC3009F}"/>
              </a:ext>
            </a:extLst>
          </p:cNvPr>
          <p:cNvSpPr>
            <a:spLocks noGrp="1"/>
          </p:cNvSpPr>
          <p:nvPr>
            <p:ph type="title"/>
          </p:nvPr>
        </p:nvSpPr>
        <p:spPr>
          <a:xfrm>
            <a:off x="1524000" y="929452"/>
            <a:ext cx="9144000" cy="2526738"/>
          </a:xfrm>
        </p:spPr>
        <p:txBody>
          <a:bodyPr vert="horz" lIns="91440" tIns="45720" rIns="91440" bIns="45720" rtlCol="0" anchor="b">
            <a:normAutofit/>
          </a:bodyPr>
          <a:lstStyle/>
          <a:p>
            <a:pPr algn="ctr"/>
            <a:r>
              <a:rPr lang="en-US" sz="5400" kern="1200" dirty="0">
                <a:solidFill>
                  <a:srgbClr val="FFFFFF"/>
                </a:solidFill>
                <a:latin typeface="Arial Black" panose="020B0A04020102020204" pitchFamily="34" charset="0"/>
                <a:cs typeface="+mj-cs"/>
              </a:rPr>
              <a:t>How Do I Update My Company Page?</a:t>
            </a:r>
          </a:p>
        </p:txBody>
      </p:sp>
      <p:sp>
        <p:nvSpPr>
          <p:cNvPr id="3" name="Text Placeholder 2">
            <a:extLst>
              <a:ext uri="{FF2B5EF4-FFF2-40B4-BE49-F238E27FC236}">
                <a16:creationId xmlns:a16="http://schemas.microsoft.com/office/drawing/2014/main" id="{7054CE9A-D74B-5A2F-0C87-12BABF76FEF1}"/>
              </a:ext>
            </a:extLst>
          </p:cNvPr>
          <p:cNvSpPr>
            <a:spLocks noGrp="1"/>
          </p:cNvSpPr>
          <p:nvPr>
            <p:ph type="body" sz="quarter" idx="11"/>
          </p:nvPr>
        </p:nvSpPr>
        <p:spPr>
          <a:xfrm>
            <a:off x="1524000" y="3695230"/>
            <a:ext cx="9144000" cy="1626541"/>
          </a:xfrm>
        </p:spPr>
        <p:txBody>
          <a:bodyPr vert="horz" lIns="91440" tIns="45720" rIns="91440" bIns="45720" rtlCol="0">
            <a:normAutofit/>
          </a:bodyPr>
          <a:lstStyle/>
          <a:p>
            <a:pPr marL="0" indent="0"/>
            <a:r>
              <a:rPr lang="en-US" sz="2400" kern="1200" dirty="0"/>
              <a:t>Live demonstration</a:t>
            </a:r>
          </a:p>
        </p:txBody>
      </p:sp>
      <p:sp>
        <p:nvSpPr>
          <p:cNvPr id="12" name="sketch line">
            <a:extLst>
              <a:ext uri="{FF2B5EF4-FFF2-40B4-BE49-F238E27FC236}">
                <a16:creationId xmlns:a16="http://schemas.microsoft.com/office/drawing/2014/main" id="{6D080EC2-42B5-4E04-BBF7-F0BC5CB7C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962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D462A1-BB82-1375-7231-BEBD0E25A16C}"/>
              </a:ext>
            </a:extLst>
          </p:cNvPr>
          <p:cNvSpPr>
            <a:spLocks noGrp="1"/>
          </p:cNvSpPr>
          <p:nvPr>
            <p:ph type="title"/>
          </p:nvPr>
        </p:nvSpPr>
        <p:spPr>
          <a:xfrm>
            <a:off x="838200" y="459863"/>
            <a:ext cx="10515600" cy="1004594"/>
          </a:xfrm>
        </p:spPr>
        <p:txBody>
          <a:bodyPr>
            <a:normAutofit/>
          </a:bodyPr>
          <a:lstStyle/>
          <a:p>
            <a:pPr algn="ctr"/>
            <a:r>
              <a:rPr lang="en-US" dirty="0">
                <a:solidFill>
                  <a:srgbClr val="FFFFFF"/>
                </a:solidFill>
                <a:latin typeface="Arial Black" panose="020B0A04020102020204" pitchFamily="34" charset="0"/>
              </a:rPr>
              <a:t>SUPPLIER TRAINING SESSIONS</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CE5799D6-8E17-8E23-6C8B-25543D1BF276}"/>
              </a:ext>
            </a:extLst>
          </p:cNvPr>
          <p:cNvGraphicFramePr>
            <a:graphicFrameLocks noGrp="1"/>
          </p:cNvGraphicFramePr>
          <p:nvPr>
            <p:ph idx="1"/>
            <p:extLst>
              <p:ext uri="{D42A27DB-BD31-4B8C-83A1-F6EECF244321}">
                <p14:modId xmlns:p14="http://schemas.microsoft.com/office/powerpoint/2010/main" val="2785313634"/>
              </p:ext>
            </p:extLst>
          </p:nvPr>
        </p:nvGraphicFramePr>
        <p:xfrm>
          <a:off x="1052002" y="1800911"/>
          <a:ext cx="10087997" cy="4351344"/>
        </p:xfrm>
        <a:graphic>
          <a:graphicData uri="http://schemas.openxmlformats.org/drawingml/2006/table">
            <a:tbl>
              <a:tblPr firstRow="1" firstCol="1" bandRow="1"/>
              <a:tblGrid>
                <a:gridCol w="2163799">
                  <a:extLst>
                    <a:ext uri="{9D8B030D-6E8A-4147-A177-3AD203B41FA5}">
                      <a16:colId xmlns:a16="http://schemas.microsoft.com/office/drawing/2014/main" val="3043539818"/>
                    </a:ext>
                  </a:extLst>
                </a:gridCol>
                <a:gridCol w="6431671">
                  <a:extLst>
                    <a:ext uri="{9D8B030D-6E8A-4147-A177-3AD203B41FA5}">
                      <a16:colId xmlns:a16="http://schemas.microsoft.com/office/drawing/2014/main" val="3741404275"/>
                    </a:ext>
                  </a:extLst>
                </a:gridCol>
                <a:gridCol w="1492527">
                  <a:extLst>
                    <a:ext uri="{9D8B030D-6E8A-4147-A177-3AD203B41FA5}">
                      <a16:colId xmlns:a16="http://schemas.microsoft.com/office/drawing/2014/main" val="2485796463"/>
                    </a:ext>
                  </a:extLst>
                </a:gridCol>
              </a:tblGrid>
              <a:tr h="248505">
                <a:tc>
                  <a:txBody>
                    <a:bodyPr/>
                    <a:lstStyle/>
                    <a:p>
                      <a:pPr algn="ctr" fontAlgn="ctr"/>
                      <a:r>
                        <a:rPr lang="en-US" sz="1400" b="1" i="0" u="none" strike="noStrike">
                          <a:solidFill>
                            <a:srgbClr val="000000"/>
                          </a:solidFill>
                          <a:effectLst/>
                          <a:latin typeface="Arial" panose="020B0604020202020204" pitchFamily="34" charset="0"/>
                        </a:rPr>
                        <a:t>DATE</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Arial" panose="020B0604020202020204" pitchFamily="34" charset="0"/>
                        </a:rPr>
                        <a:t>SUPPLIER TRAINING SESSION</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Arial" panose="020B0604020202020204" pitchFamily="34" charset="0"/>
                        </a:rPr>
                        <a:t>TIME</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2820046"/>
                  </a:ext>
                </a:extLst>
              </a:tr>
              <a:tr h="649821">
                <a:tc>
                  <a:txBody>
                    <a:bodyPr/>
                    <a:lstStyle/>
                    <a:p>
                      <a:pPr algn="ctr" fontAlgn="ctr"/>
                      <a:r>
                        <a:rPr lang="en-US" sz="1000" b="1" i="0" u="none" strike="noStrike">
                          <a:solidFill>
                            <a:srgbClr val="000000"/>
                          </a:solidFill>
                          <a:effectLst/>
                          <a:latin typeface="Arial" panose="020B0604020202020204" pitchFamily="34" charset="0"/>
                        </a:rPr>
                        <a:t>Monday, April 24, 2023</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ctr"/>
                      <a:r>
                        <a:rPr lang="en-US" sz="1100" b="1" i="0" u="none" strike="noStrike" dirty="0">
                          <a:solidFill>
                            <a:srgbClr val="000000"/>
                          </a:solidFill>
                          <a:effectLst/>
                          <a:latin typeface="Arial" panose="020B0604020202020204" pitchFamily="34" charset="0"/>
                        </a:rPr>
                        <a:t>Georgia's New Small Business and Supplier Diversity Initiative.</a:t>
                      </a:r>
                      <a:r>
                        <a:rPr lang="en-US" sz="1100" b="0" i="0" u="none" strike="noStrike" dirty="0">
                          <a:solidFill>
                            <a:srgbClr val="000000"/>
                          </a:solidFill>
                          <a:effectLst/>
                          <a:latin typeface="Arial" panose="020B0604020202020204" pitchFamily="34" charset="0"/>
                        </a:rPr>
                        <a:t> </a:t>
                      </a:r>
                      <a:r>
                        <a:rPr lang="en-US" sz="1000" b="0" i="0" u="none" strike="noStrike" dirty="0">
                          <a:solidFill>
                            <a:srgbClr val="000000"/>
                          </a:solidFill>
                          <a:effectLst/>
                          <a:latin typeface="Arial" panose="020B0604020202020204" pitchFamily="34" charset="0"/>
                        </a:rPr>
                        <a:t>Join this session to learn more about the State's new initiative for small and diverse businesses, including recommendations to make the State's procurement process easier to access.</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Small and Diverse Businesses; All Suppliers</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000" b="1" i="0" u="none" strike="noStrike">
                          <a:solidFill>
                            <a:srgbClr val="000000"/>
                          </a:solidFill>
                          <a:effectLst/>
                          <a:latin typeface="Arial" panose="020B0604020202020204" pitchFamily="34" charset="0"/>
                        </a:rPr>
                        <a:t>2:00 - 2:50 pm</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23854336"/>
                  </a:ext>
                </a:extLst>
              </a:tr>
              <a:tr h="649821">
                <a:tc>
                  <a:txBody>
                    <a:bodyPr/>
                    <a:lstStyle/>
                    <a:p>
                      <a:pPr algn="ctr" fontAlgn="ctr"/>
                      <a:r>
                        <a:rPr lang="en-US" sz="1000" b="1" i="0" u="none" strike="noStrike">
                          <a:solidFill>
                            <a:srgbClr val="000000"/>
                          </a:solidFill>
                          <a:effectLst/>
                          <a:latin typeface="Arial" panose="020B0604020202020204" pitchFamily="34" charset="0"/>
                        </a:rPr>
                        <a:t>Monday, April 24, 2023</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Arial" panose="020B0604020202020204" pitchFamily="34" charset="0"/>
                        </a:rPr>
                        <a:t>Catch the Wave and Get on Board! </a:t>
                      </a:r>
                      <a:r>
                        <a:rPr lang="en-US" sz="1000" b="0" i="0" u="none" strike="noStrike" dirty="0">
                          <a:solidFill>
                            <a:srgbClr val="000000"/>
                          </a:solidFill>
                          <a:effectLst/>
                          <a:latin typeface="Arial" panose="020B0604020202020204" pitchFamily="34" charset="0"/>
                        </a:rPr>
                        <a:t>This session is specifically designed for incumbent suppliers holding Statewide Contracts with SPD.  We realize that improved onboarding of our Statewide Contract suppliers is critical to building a successful relationship with the State.</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All Suppliers</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Arial" panose="020B0604020202020204" pitchFamily="34" charset="0"/>
                        </a:rPr>
                        <a:t>2:00 - 2:50 pm</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397999"/>
                  </a:ext>
                </a:extLst>
              </a:tr>
              <a:tr h="501185">
                <a:tc>
                  <a:txBody>
                    <a:bodyPr/>
                    <a:lstStyle/>
                    <a:p>
                      <a:pPr algn="ctr" fontAlgn="ctr"/>
                      <a:r>
                        <a:rPr lang="en-US" sz="1000" b="1" i="0" u="none" strike="noStrike">
                          <a:solidFill>
                            <a:srgbClr val="000000"/>
                          </a:solidFill>
                          <a:effectLst/>
                          <a:latin typeface="Arial" panose="020B0604020202020204" pitchFamily="34" charset="0"/>
                        </a:rPr>
                        <a:t>Monday, April 24, 2023</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a:solidFill>
                            <a:srgbClr val="000000"/>
                          </a:solidFill>
                          <a:effectLst/>
                          <a:latin typeface="Arial" panose="020B0604020202020204" pitchFamily="34" charset="0"/>
                        </a:rPr>
                        <a:t>Hidden Gems.</a:t>
                      </a:r>
                      <a:r>
                        <a:rPr lang="en-US" sz="1100" b="0" i="0" u="none" strike="noStrike" dirty="0">
                          <a:solidFill>
                            <a:srgbClr val="000000"/>
                          </a:solidFill>
                          <a:effectLst/>
                          <a:latin typeface="Arial" panose="020B0604020202020204" pitchFamily="34" charset="0"/>
                        </a:rPr>
                        <a:t> </a:t>
                      </a:r>
                      <a:r>
                        <a:rPr lang="en-US" sz="1000" b="0" i="0" u="none" strike="noStrike" dirty="0">
                          <a:solidFill>
                            <a:srgbClr val="000000"/>
                          </a:solidFill>
                          <a:effectLst/>
                          <a:latin typeface="Arial" panose="020B0604020202020204" pitchFamily="34" charset="0"/>
                        </a:rPr>
                        <a:t>Join this session for tips and tricks from the subject matter experts (SMEs) for the State's procurement process.</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All Suppliers</a:t>
                      </a:r>
                    </a:p>
                  </a:txBody>
                  <a:tcPr marL="4742" marR="4742" marT="47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000" b="1" i="0" u="none" strike="noStrike">
                          <a:solidFill>
                            <a:srgbClr val="000000"/>
                          </a:solidFill>
                          <a:effectLst/>
                          <a:latin typeface="Arial" panose="020B0604020202020204" pitchFamily="34" charset="0"/>
                        </a:rPr>
                        <a:t>3:00 - 3:50 pm</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32342646"/>
                  </a:ext>
                </a:extLst>
              </a:tr>
              <a:tr h="501185">
                <a:tc>
                  <a:txBody>
                    <a:bodyPr/>
                    <a:lstStyle/>
                    <a:p>
                      <a:pPr algn="ctr" fontAlgn="ctr"/>
                      <a:r>
                        <a:rPr lang="en-US" sz="1000" b="1" i="0" u="none" strike="noStrike">
                          <a:solidFill>
                            <a:srgbClr val="000000"/>
                          </a:solidFill>
                          <a:effectLst/>
                          <a:latin typeface="Arial" panose="020B0604020202020204" pitchFamily="34" charset="0"/>
                        </a:rPr>
                        <a:t>Monday, April 24, 2023</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Arial" panose="020B0604020202020204" pitchFamily="34" charset="0"/>
                        </a:rPr>
                        <a:t>Financing Alternatives for Small Business.</a:t>
                      </a:r>
                      <a:r>
                        <a:rPr lang="en-US" sz="1100" b="0" i="0" u="none" strike="noStrike" dirty="0">
                          <a:solidFill>
                            <a:srgbClr val="000000"/>
                          </a:solidFill>
                          <a:effectLst/>
                          <a:latin typeface="Arial" panose="020B0604020202020204" pitchFamily="34" charset="0"/>
                        </a:rPr>
                        <a:t> </a:t>
                      </a:r>
                      <a:r>
                        <a:rPr lang="en-US" sz="1000" b="0" i="0" u="none" strike="noStrike" dirty="0">
                          <a:solidFill>
                            <a:srgbClr val="000000"/>
                          </a:solidFill>
                          <a:effectLst/>
                          <a:latin typeface="Arial" panose="020B0604020202020204" pitchFamily="34" charset="0"/>
                        </a:rPr>
                        <a:t>This session discusses traditional and non-traditional options on how to finance a start-up or growing business.</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Small and Diverse Businesses</a:t>
                      </a:r>
                    </a:p>
                  </a:txBody>
                  <a:tcPr marL="4742" marR="4742" marT="47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Arial" panose="020B0604020202020204" pitchFamily="34" charset="0"/>
                        </a:rPr>
                        <a:t>3:00 - 3:50 pm</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199137"/>
                  </a:ext>
                </a:extLst>
              </a:tr>
              <a:tr h="649821">
                <a:tc>
                  <a:txBody>
                    <a:bodyPr/>
                    <a:lstStyle/>
                    <a:p>
                      <a:pPr algn="ctr" fontAlgn="ctr"/>
                      <a:r>
                        <a:rPr lang="en-US" sz="1000" b="1" i="0" u="none" strike="noStrike">
                          <a:solidFill>
                            <a:srgbClr val="000000"/>
                          </a:solidFill>
                          <a:effectLst/>
                          <a:latin typeface="Arial" panose="020B0604020202020204" pitchFamily="34" charset="0"/>
                        </a:rPr>
                        <a:t>Monday, April 24, 2023</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a:solidFill>
                            <a:srgbClr val="000000"/>
                          </a:solidFill>
                          <a:effectLst/>
                          <a:latin typeface="Arial" panose="020B0604020202020204" pitchFamily="34" charset="0"/>
                        </a:rPr>
                        <a:t>Getting Information on Doing Business with the State of Georgia.</a:t>
                      </a:r>
                      <a:r>
                        <a:rPr lang="en-US" sz="1100" b="0" i="0" u="none" strike="noStrike" dirty="0">
                          <a:solidFill>
                            <a:srgbClr val="000000"/>
                          </a:solidFill>
                          <a:effectLst/>
                          <a:latin typeface="Arial" panose="020B0604020202020204" pitchFamily="34" charset="0"/>
                        </a:rPr>
                        <a:t> </a:t>
                      </a:r>
                      <a:r>
                        <a:rPr lang="en-US" sz="1000" b="0" i="0" u="none" strike="noStrike" dirty="0">
                          <a:solidFill>
                            <a:srgbClr val="000000"/>
                          </a:solidFill>
                          <a:effectLst/>
                          <a:latin typeface="Arial" panose="020B0604020202020204" pitchFamily="34" charset="0"/>
                        </a:rPr>
                        <a:t>Georgia is ranked the #1 State for Business! Join this session for informational resources for all small businesses from the Georgia Department of Economic Development.</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Small &amp; Diverse Businesses; All Suppliers</a:t>
                      </a:r>
                    </a:p>
                  </a:txBody>
                  <a:tcPr marL="4742" marR="4742" marT="47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000" b="1" i="0" u="none" strike="noStrike">
                          <a:solidFill>
                            <a:srgbClr val="000000"/>
                          </a:solidFill>
                          <a:effectLst/>
                          <a:latin typeface="Arial" panose="020B0604020202020204" pitchFamily="34" charset="0"/>
                        </a:rPr>
                        <a:t>4:00 - 4:50 pm</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2667183"/>
                  </a:ext>
                </a:extLst>
              </a:tr>
              <a:tr h="649821">
                <a:tc>
                  <a:txBody>
                    <a:bodyPr/>
                    <a:lstStyle/>
                    <a:p>
                      <a:pPr algn="ctr" fontAlgn="ctr"/>
                      <a:r>
                        <a:rPr lang="en-US" sz="1000" b="1" i="0" u="none" strike="noStrike">
                          <a:solidFill>
                            <a:srgbClr val="000000"/>
                          </a:solidFill>
                          <a:effectLst/>
                          <a:latin typeface="Arial" panose="020B0604020202020204" pitchFamily="34" charset="0"/>
                        </a:rPr>
                        <a:t>Monday, April 24, 2023</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a:solidFill>
                            <a:srgbClr val="000000"/>
                          </a:solidFill>
                          <a:effectLst/>
                          <a:latin typeface="Arial" panose="020B0604020202020204" pitchFamily="34" charset="0"/>
                        </a:rPr>
                        <a:t>Don't Sink, Swim! Using Useful Data for Leads Generation.  Who, what, when, where?</a:t>
                      </a:r>
                      <a:r>
                        <a:rPr lang="en-US" sz="1100" b="0" i="0" u="none" strike="noStrike" dirty="0">
                          <a:solidFill>
                            <a:srgbClr val="000000"/>
                          </a:solidFill>
                          <a:effectLst/>
                          <a:latin typeface="Arial" panose="020B0604020202020204" pitchFamily="34" charset="0"/>
                        </a:rPr>
                        <a:t> </a:t>
                      </a:r>
                      <a:r>
                        <a:rPr lang="en-US" sz="1000" b="0" i="0" u="none" strike="noStrike" dirty="0">
                          <a:solidFill>
                            <a:srgbClr val="000000"/>
                          </a:solidFill>
                          <a:effectLst/>
                          <a:latin typeface="Arial" panose="020B0604020202020204" pitchFamily="34" charset="0"/>
                        </a:rPr>
                        <a:t>This presentation will equip you with useful resources to develop sales leads to do business with various levels of government in the State of Georgia.</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All Suppliers</a:t>
                      </a:r>
                    </a:p>
                  </a:txBody>
                  <a:tcPr marL="4742" marR="4742" marT="47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effectLst/>
                          <a:latin typeface="Arial" panose="020B0604020202020204" pitchFamily="34" charset="0"/>
                        </a:rPr>
                        <a:t>4:00 - 4:50 pm</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9252573"/>
                  </a:ext>
                </a:extLst>
              </a:tr>
              <a:tr h="501185">
                <a:tc>
                  <a:txBody>
                    <a:bodyPr/>
                    <a:lstStyle/>
                    <a:p>
                      <a:pPr algn="ctr" fontAlgn="ctr"/>
                      <a:r>
                        <a:rPr lang="en-US" sz="1000" b="1" i="0" u="none" strike="noStrike">
                          <a:solidFill>
                            <a:srgbClr val="000000"/>
                          </a:solidFill>
                          <a:effectLst/>
                          <a:latin typeface="Arial" panose="020B0604020202020204" pitchFamily="34" charset="0"/>
                        </a:rPr>
                        <a:t>Tuesday, April 25, 2023</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1" i="0" u="none" strike="noStrike" dirty="0">
                          <a:solidFill>
                            <a:srgbClr val="000000"/>
                          </a:solidFill>
                          <a:effectLst/>
                          <a:latin typeface="Arial" panose="020B0604020202020204" pitchFamily="34" charset="0"/>
                        </a:rPr>
                        <a:t>Statewide Contract Pipeline and Future Opportunities.</a:t>
                      </a:r>
                      <a:r>
                        <a:rPr lang="en-US" sz="1000" b="0" i="0" u="none" strike="noStrike" dirty="0">
                          <a:solidFill>
                            <a:srgbClr val="000000"/>
                          </a:solidFill>
                          <a:effectLst/>
                          <a:latin typeface="Arial" panose="020B0604020202020204" pitchFamily="34" charset="0"/>
                        </a:rPr>
                        <a:t> This supplier focused session reviews upcoming statewide contract solicitations.</a:t>
                      </a: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All Suppliers</a:t>
                      </a:r>
                    </a:p>
                  </a:txBody>
                  <a:tcPr marL="4742" marR="4742" marT="47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000" b="1" i="0" u="none" strike="noStrike">
                          <a:solidFill>
                            <a:srgbClr val="000000"/>
                          </a:solidFill>
                          <a:effectLst/>
                          <a:latin typeface="Arial" panose="020B0604020202020204" pitchFamily="34" charset="0"/>
                        </a:rPr>
                        <a:t>5:45 - 6:45 pm</a:t>
                      </a:r>
                    </a:p>
                  </a:txBody>
                  <a:tcPr marL="4742" marR="4742" marT="47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125112426"/>
                  </a:ext>
                </a:extLst>
              </a:tr>
            </a:tbl>
          </a:graphicData>
        </a:graphic>
      </p:graphicFrame>
    </p:spTree>
    <p:extLst>
      <p:ext uri="{BB962C8B-B14F-4D97-AF65-F5344CB8AC3E}">
        <p14:creationId xmlns:p14="http://schemas.microsoft.com/office/powerpoint/2010/main" val="3617275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5B77EB6-C81F-4B4B-9EE4-79D2C1F132BF}"/>
              </a:ext>
            </a:extLst>
          </p:cNvPr>
          <p:cNvSpPr>
            <a:spLocks noGrp="1"/>
          </p:cNvSpPr>
          <p:nvPr>
            <p:ph type="title"/>
          </p:nvPr>
        </p:nvSpPr>
        <p:spPr>
          <a:xfrm>
            <a:off x="630936" y="630936"/>
            <a:ext cx="3611879" cy="1463040"/>
          </a:xfrm>
        </p:spPr>
        <p:txBody>
          <a:bodyPr vert="horz" lIns="91440" tIns="45720" rIns="91440" bIns="45720" rtlCol="0" anchor="ctr">
            <a:normAutofit fontScale="90000"/>
          </a:bodyPr>
          <a:lstStyle/>
          <a:p>
            <a:r>
              <a:rPr lang="en-US" sz="3400" kern="1200" dirty="0">
                <a:solidFill>
                  <a:srgbClr val="FFFFFF"/>
                </a:solidFill>
                <a:latin typeface="Arial Black" panose="020B0A04020102020204" pitchFamily="34" charset="0"/>
                <a:cs typeface="+mj-cs"/>
              </a:rPr>
              <a:t>Housekeeping and Handy Reminders</a:t>
            </a:r>
          </a:p>
        </p:txBody>
      </p:sp>
      <p:sp>
        <p:nvSpPr>
          <p:cNvPr id="14"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67029C-E84A-4475-BDD7-5B6A4BFAF009}"/>
              </a:ext>
            </a:extLst>
          </p:cNvPr>
          <p:cNvSpPr>
            <a:spLocks noGrp="1"/>
          </p:cNvSpPr>
          <p:nvPr>
            <p:ph type="body" sz="quarter" idx="11"/>
          </p:nvPr>
        </p:nvSpPr>
        <p:spPr>
          <a:xfrm>
            <a:off x="4474462" y="630936"/>
            <a:ext cx="7074409" cy="1463040"/>
          </a:xfrm>
        </p:spPr>
        <p:txBody>
          <a:bodyPr vert="horz" lIns="91440" tIns="45720" rIns="91440" bIns="45720" rtlCol="0" anchor="ctr">
            <a:normAutofit/>
          </a:bodyPr>
          <a:lstStyle/>
          <a:p>
            <a:pPr marL="160020" algn="l">
              <a:buClr>
                <a:schemeClr val="bg1"/>
              </a:buClr>
              <a:buFont typeface="Arial" panose="020B0604020202020204" pitchFamily="34" charset="0"/>
              <a:buChar char="•"/>
            </a:pPr>
            <a:endParaRPr lang="en-US" sz="2200" b="1" dirty="0">
              <a:latin typeface="+mn-lt"/>
              <a:cs typeface="+mn-cs"/>
            </a:endParaRPr>
          </a:p>
          <a:p>
            <a:pPr marR="0" algn="l" fontAlgn="base">
              <a:buFont typeface="Arial" panose="020B0604020202020204" pitchFamily="34" charset="0"/>
              <a:buChar char="•"/>
            </a:pPr>
            <a:endParaRPr lang="en-US" sz="2200" dirty="0">
              <a:effectLst/>
              <a:latin typeface="+mn-lt"/>
              <a:cs typeface="+mn-cs"/>
            </a:endParaRPr>
          </a:p>
          <a:p>
            <a:pPr marL="445770" algn="l">
              <a:buFont typeface="Arial" panose="020B0604020202020204" pitchFamily="34" charset="0"/>
              <a:buChar char="•"/>
            </a:pPr>
            <a:endParaRPr lang="en-US" sz="2200" dirty="0">
              <a:latin typeface="+mn-lt"/>
              <a:cs typeface="+mn-cs"/>
            </a:endParaRPr>
          </a:p>
        </p:txBody>
      </p:sp>
      <p:sp>
        <p:nvSpPr>
          <p:cNvPr id="4" name="TextBox 3">
            <a:extLst>
              <a:ext uri="{FF2B5EF4-FFF2-40B4-BE49-F238E27FC236}">
                <a16:creationId xmlns:a16="http://schemas.microsoft.com/office/drawing/2014/main" id="{7F00AD9E-D0EA-718A-58DC-23AC76B69975}"/>
              </a:ext>
            </a:extLst>
          </p:cNvPr>
          <p:cNvSpPr txBox="1"/>
          <p:nvPr/>
        </p:nvSpPr>
        <p:spPr>
          <a:xfrm>
            <a:off x="9172575" y="4448175"/>
            <a:ext cx="184731" cy="215444"/>
          </a:xfrm>
          <a:prstGeom prst="rect">
            <a:avLst/>
          </a:prstGeom>
          <a:noFill/>
        </p:spPr>
        <p:txBody>
          <a:bodyPr wrap="none" rtlCol="0">
            <a:spAutoFit/>
          </a:bodyPr>
          <a:lstStyle/>
          <a:p>
            <a:endParaRPr lang="en-US" sz="800" dirty="0"/>
          </a:p>
        </p:txBody>
      </p:sp>
      <p:graphicFrame>
        <p:nvGraphicFramePr>
          <p:cNvPr id="5" name="Table 4">
            <a:extLst>
              <a:ext uri="{FF2B5EF4-FFF2-40B4-BE49-F238E27FC236}">
                <a16:creationId xmlns:a16="http://schemas.microsoft.com/office/drawing/2014/main" id="{081BD6CD-82B2-5F5D-013A-316FD9E6EBE5}"/>
              </a:ext>
            </a:extLst>
          </p:cNvPr>
          <p:cNvGraphicFramePr>
            <a:graphicFrameLocks noGrp="1"/>
          </p:cNvGraphicFramePr>
          <p:nvPr>
            <p:extLst>
              <p:ext uri="{D42A27DB-BD31-4B8C-83A1-F6EECF244321}">
                <p14:modId xmlns:p14="http://schemas.microsoft.com/office/powerpoint/2010/main" val="960874955"/>
              </p:ext>
            </p:extLst>
          </p:nvPr>
        </p:nvGraphicFramePr>
        <p:xfrm>
          <a:off x="683839" y="2552700"/>
          <a:ext cx="10812131" cy="4000505"/>
        </p:xfrm>
        <a:graphic>
          <a:graphicData uri="http://schemas.openxmlformats.org/drawingml/2006/table">
            <a:tbl>
              <a:tblPr firstRow="1" firstCol="1" bandRow="1">
                <a:tableStyleId>{5C22544A-7EE6-4342-B048-85BDC9FD1C3A}</a:tableStyleId>
              </a:tblPr>
              <a:tblGrid>
                <a:gridCol w="2800786">
                  <a:extLst>
                    <a:ext uri="{9D8B030D-6E8A-4147-A177-3AD203B41FA5}">
                      <a16:colId xmlns:a16="http://schemas.microsoft.com/office/drawing/2014/main" val="2410589513"/>
                    </a:ext>
                  </a:extLst>
                </a:gridCol>
                <a:gridCol w="5616853">
                  <a:extLst>
                    <a:ext uri="{9D8B030D-6E8A-4147-A177-3AD203B41FA5}">
                      <a16:colId xmlns:a16="http://schemas.microsoft.com/office/drawing/2014/main" val="1381104521"/>
                    </a:ext>
                  </a:extLst>
                </a:gridCol>
                <a:gridCol w="2394492">
                  <a:extLst>
                    <a:ext uri="{9D8B030D-6E8A-4147-A177-3AD203B41FA5}">
                      <a16:colId xmlns:a16="http://schemas.microsoft.com/office/drawing/2014/main" val="1315189361"/>
                    </a:ext>
                  </a:extLst>
                </a:gridCol>
              </a:tblGrid>
              <a:tr h="350902">
                <a:tc>
                  <a:txBody>
                    <a:bodyPr/>
                    <a:lstStyle/>
                    <a:p>
                      <a:pPr marL="0" marR="0" algn="ctr">
                        <a:lnSpc>
                          <a:spcPct val="107000"/>
                        </a:lnSpc>
                        <a:spcBef>
                          <a:spcPts val="0"/>
                        </a:spcBef>
                        <a:spcAft>
                          <a:spcPts val="0"/>
                        </a:spcAft>
                      </a:pPr>
                      <a:r>
                        <a:rPr lang="en-US" sz="1700" kern="100" dirty="0">
                          <a:effectLst/>
                          <a:latin typeface="Arial" panose="020B0604020202020204" pitchFamily="34" charset="0"/>
                          <a:cs typeface="Arial" panose="020B0604020202020204" pitchFamily="34" charset="0"/>
                        </a:rPr>
                        <a:t>DATE</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solidFill>
                      <a:schemeClr val="tx2"/>
                    </a:solidFill>
                  </a:tcPr>
                </a:tc>
                <a:tc>
                  <a:txBody>
                    <a:bodyPr/>
                    <a:lstStyle/>
                    <a:p>
                      <a:pPr marL="0" marR="0" algn="ctr">
                        <a:lnSpc>
                          <a:spcPct val="107000"/>
                        </a:lnSpc>
                        <a:spcBef>
                          <a:spcPts val="0"/>
                        </a:spcBef>
                        <a:spcAft>
                          <a:spcPts val="0"/>
                        </a:spcAft>
                      </a:pPr>
                      <a:r>
                        <a:rPr lang="en-US" sz="1700" kern="100">
                          <a:effectLst/>
                          <a:latin typeface="Arial" panose="020B0604020202020204" pitchFamily="34" charset="0"/>
                          <a:ea typeface="Calibri" panose="020F0502020204030204" pitchFamily="34" charset="0"/>
                          <a:cs typeface="Arial" panose="020B0604020202020204" pitchFamily="34" charset="0"/>
                        </a:rPr>
                        <a:t>EVENTS</a:t>
                      </a:r>
                      <a:endParaRPr lang="en-US" sz="1200" kern="10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solidFill>
                      <a:schemeClr val="tx2"/>
                    </a:solidFill>
                  </a:tcPr>
                </a:tc>
                <a:tc>
                  <a:txBody>
                    <a:bodyPr/>
                    <a:lstStyle/>
                    <a:p>
                      <a:pPr marL="0" marR="0" algn="ctr">
                        <a:lnSpc>
                          <a:spcPct val="107000"/>
                        </a:lnSpc>
                        <a:spcBef>
                          <a:spcPts val="0"/>
                        </a:spcBef>
                        <a:spcAft>
                          <a:spcPts val="0"/>
                        </a:spcAft>
                      </a:pPr>
                      <a:r>
                        <a:rPr lang="en-US" sz="1700" kern="100">
                          <a:effectLst/>
                          <a:latin typeface="Arial" panose="020B0604020202020204" pitchFamily="34" charset="0"/>
                          <a:cs typeface="Arial" panose="020B0604020202020204" pitchFamily="34" charset="0"/>
                        </a:rPr>
                        <a:t>TIME</a:t>
                      </a:r>
                      <a:endParaRPr lang="en-US" sz="1200" kern="10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solidFill>
                      <a:schemeClr val="tx2"/>
                    </a:solidFill>
                  </a:tcPr>
                </a:tc>
                <a:extLst>
                  <a:ext uri="{0D108BD9-81ED-4DB2-BD59-A6C34878D82A}">
                    <a16:rowId xmlns:a16="http://schemas.microsoft.com/office/drawing/2014/main" val="3745961340"/>
                  </a:ext>
                </a:extLst>
              </a:tr>
              <a:tr h="312821">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Monday, April 24, 2023</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solidFill>
                      <a:schemeClr val="tx2"/>
                    </a:solidFill>
                  </a:tcPr>
                </a:tc>
                <a:tc>
                  <a:txBody>
                    <a:bodyPr/>
                    <a:lstStyle/>
                    <a:p>
                      <a:pPr marL="0" marR="0" algn="ctr">
                        <a:lnSpc>
                          <a:spcPct val="107000"/>
                        </a:lnSpc>
                        <a:spcBef>
                          <a:spcPts val="0"/>
                        </a:spcBef>
                        <a:spcAft>
                          <a:spcPts val="0"/>
                        </a:spcAft>
                      </a:pPr>
                      <a:r>
                        <a:rPr lang="en-US" sz="1200" kern="100" dirty="0">
                          <a:effectLst/>
                          <a:latin typeface="Arial" panose="020B0604020202020204" pitchFamily="34" charset="0"/>
                          <a:cs typeface="Arial" panose="020B0604020202020204" pitchFamily="34" charset="0"/>
                        </a:rPr>
                        <a:t>SUPPLIER REGISTRATION</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tc>
                  <a:txBody>
                    <a:bodyPr/>
                    <a:lstStyle/>
                    <a:p>
                      <a:pPr marL="0" marR="0" algn="ctr">
                        <a:lnSpc>
                          <a:spcPct val="107000"/>
                        </a:lnSpc>
                        <a:spcBef>
                          <a:spcPts val="0"/>
                        </a:spcBef>
                        <a:spcAft>
                          <a:spcPts val="0"/>
                        </a:spcAft>
                      </a:pPr>
                      <a:r>
                        <a:rPr lang="en-US" sz="1400" kern="100">
                          <a:effectLst/>
                          <a:latin typeface="Arial" panose="020B0604020202020204" pitchFamily="34" charset="0"/>
                          <a:cs typeface="Arial" panose="020B0604020202020204" pitchFamily="34" charset="0"/>
                        </a:rPr>
                        <a:t>1:00 p.m. - 2:00 p.m.</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extLst>
                  <a:ext uri="{0D108BD9-81ED-4DB2-BD59-A6C34878D82A}">
                    <a16:rowId xmlns:a16="http://schemas.microsoft.com/office/drawing/2014/main" val="837809751"/>
                  </a:ext>
                </a:extLst>
              </a:tr>
              <a:tr h="312821">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Monday, April 24, 2023</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solidFill>
                      <a:schemeClr val="tx2"/>
                    </a:solidFill>
                  </a:tcPr>
                </a:tc>
                <a:tc>
                  <a:txBody>
                    <a:bodyPr/>
                    <a:lstStyle/>
                    <a:p>
                      <a:pPr marL="0" marR="0" algn="ctr">
                        <a:lnSpc>
                          <a:spcPct val="107000"/>
                        </a:lnSpc>
                        <a:spcBef>
                          <a:spcPts val="0"/>
                        </a:spcBef>
                        <a:spcAft>
                          <a:spcPts val="0"/>
                        </a:spcAft>
                      </a:pPr>
                      <a:r>
                        <a:rPr lang="en-US" sz="1200" kern="100" dirty="0">
                          <a:effectLst/>
                          <a:latin typeface="Arial" panose="020B0604020202020204" pitchFamily="34" charset="0"/>
                          <a:cs typeface="Arial" panose="020B0604020202020204" pitchFamily="34" charset="0"/>
                        </a:rPr>
                        <a:t>TRAINING SESSIONS</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tc>
                  <a:txBody>
                    <a:bodyPr/>
                    <a:lstStyle/>
                    <a:p>
                      <a:pPr marL="0" marR="0" algn="ctr">
                        <a:lnSpc>
                          <a:spcPct val="107000"/>
                        </a:lnSpc>
                        <a:spcBef>
                          <a:spcPts val="0"/>
                        </a:spcBef>
                        <a:spcAft>
                          <a:spcPts val="0"/>
                        </a:spcAft>
                      </a:pPr>
                      <a:r>
                        <a:rPr lang="en-US" sz="1400" kern="100">
                          <a:effectLst/>
                          <a:latin typeface="Arial" panose="020B0604020202020204" pitchFamily="34" charset="0"/>
                          <a:cs typeface="Arial" panose="020B0604020202020204" pitchFamily="34" charset="0"/>
                        </a:rPr>
                        <a:t>2:00 p.m. – 5:15 p.m.</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extLst>
                  <a:ext uri="{0D108BD9-81ED-4DB2-BD59-A6C34878D82A}">
                    <a16:rowId xmlns:a16="http://schemas.microsoft.com/office/drawing/2014/main" val="2132604382"/>
                  </a:ext>
                </a:extLst>
              </a:tr>
              <a:tr h="312821">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Monday, April 24, 2023</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solidFill>
                      <a:schemeClr val="tx2"/>
                    </a:solidFill>
                  </a:tcPr>
                </a:tc>
                <a:tc>
                  <a:txBody>
                    <a:bodyPr/>
                    <a:lstStyle/>
                    <a:p>
                      <a:pPr marL="0" marR="0" algn="ctr">
                        <a:lnSpc>
                          <a:spcPct val="107000"/>
                        </a:lnSpc>
                        <a:spcBef>
                          <a:spcPts val="0"/>
                        </a:spcBef>
                        <a:spcAft>
                          <a:spcPts val="0"/>
                        </a:spcAft>
                      </a:pPr>
                      <a:r>
                        <a:rPr lang="en-US" sz="1200" kern="100" dirty="0">
                          <a:effectLst/>
                          <a:latin typeface="Arial" panose="020B0604020202020204" pitchFamily="34" charset="0"/>
                          <a:cs typeface="Arial" panose="020B0604020202020204" pitchFamily="34" charset="0"/>
                        </a:rPr>
                        <a:t>EXHIBITOR BOOTH SET UP</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tc>
                  <a:txBody>
                    <a:bodyPr/>
                    <a:lstStyle/>
                    <a:p>
                      <a:pPr marL="0" marR="0" algn="ctr">
                        <a:lnSpc>
                          <a:spcPct val="107000"/>
                        </a:lnSpc>
                        <a:spcBef>
                          <a:spcPts val="0"/>
                        </a:spcBef>
                        <a:spcAft>
                          <a:spcPts val="0"/>
                        </a:spcAft>
                      </a:pPr>
                      <a:r>
                        <a:rPr lang="en-US" sz="1400" kern="100">
                          <a:effectLst/>
                          <a:latin typeface="Arial" panose="020B0604020202020204" pitchFamily="34" charset="0"/>
                          <a:cs typeface="Arial" panose="020B0604020202020204" pitchFamily="34" charset="0"/>
                        </a:rPr>
                        <a:t>4:00 p.m. - 6:00 p.m.</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extLst>
                  <a:ext uri="{0D108BD9-81ED-4DB2-BD59-A6C34878D82A}">
                    <a16:rowId xmlns:a16="http://schemas.microsoft.com/office/drawing/2014/main" val="2842052121"/>
                  </a:ext>
                </a:extLst>
              </a:tr>
              <a:tr h="312821">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Tuesday, April 25, 2023</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solidFill>
                      <a:schemeClr val="tx2"/>
                    </a:solidFill>
                  </a:tcPr>
                </a:tc>
                <a:tc>
                  <a:txBody>
                    <a:bodyPr/>
                    <a:lstStyle/>
                    <a:p>
                      <a:pPr marL="0" marR="0" algn="ctr">
                        <a:lnSpc>
                          <a:spcPct val="107000"/>
                        </a:lnSpc>
                        <a:spcBef>
                          <a:spcPts val="0"/>
                        </a:spcBef>
                        <a:spcAft>
                          <a:spcPts val="0"/>
                        </a:spcAft>
                      </a:pPr>
                      <a:r>
                        <a:rPr lang="en-US" sz="1200" kern="100" dirty="0">
                          <a:effectLst/>
                          <a:latin typeface="Arial" panose="020B0604020202020204" pitchFamily="34" charset="0"/>
                          <a:cs typeface="Arial" panose="020B0604020202020204" pitchFamily="34" charset="0"/>
                        </a:rPr>
                        <a:t>EXHIBITOR BOOTH SET UP</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tc>
                  <a:txBody>
                    <a:bodyPr/>
                    <a:lstStyle/>
                    <a:p>
                      <a:pPr marL="0" marR="0" algn="ctr">
                        <a:lnSpc>
                          <a:spcPct val="107000"/>
                        </a:lnSpc>
                        <a:spcBef>
                          <a:spcPts val="0"/>
                        </a:spcBef>
                        <a:spcAft>
                          <a:spcPts val="0"/>
                        </a:spcAft>
                      </a:pPr>
                      <a:r>
                        <a:rPr lang="en-US" sz="1400" kern="100">
                          <a:effectLst/>
                          <a:latin typeface="Arial" panose="020B0604020202020204" pitchFamily="34" charset="0"/>
                          <a:cs typeface="Arial" panose="020B0604020202020204" pitchFamily="34" charset="0"/>
                        </a:rPr>
                        <a:t>7:00 a.m. - 1:00 p.m.</a:t>
                      </a:r>
                      <a:endParaRPr lang="en-US" sz="1400" kern="10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extLst>
                  <a:ext uri="{0D108BD9-81ED-4DB2-BD59-A6C34878D82A}">
                    <a16:rowId xmlns:a16="http://schemas.microsoft.com/office/drawing/2014/main" val="896264517"/>
                  </a:ext>
                </a:extLst>
              </a:tr>
              <a:tr h="312821">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Tuesday, April 25, 2023</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solidFill>
                      <a:schemeClr val="tx2"/>
                    </a:solidFill>
                  </a:tcPr>
                </a:tc>
                <a:tc>
                  <a:txBody>
                    <a:bodyPr/>
                    <a:lstStyle/>
                    <a:p>
                      <a:pPr marL="0" marR="0" algn="ctr">
                        <a:lnSpc>
                          <a:spcPct val="107000"/>
                        </a:lnSpc>
                        <a:spcBef>
                          <a:spcPts val="0"/>
                        </a:spcBef>
                        <a:spcAft>
                          <a:spcPts val="0"/>
                        </a:spcAft>
                      </a:pPr>
                      <a:r>
                        <a:rPr lang="en-US" sz="1200" kern="100" dirty="0">
                          <a:effectLst/>
                          <a:latin typeface="Arial" panose="020B0604020202020204" pitchFamily="34" charset="0"/>
                          <a:cs typeface="Arial" panose="020B0604020202020204" pitchFamily="34" charset="0"/>
                        </a:rPr>
                        <a:t>GPC 2023 EXPO OPEN</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3:00 p.m. - 5:30 p.m.</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extLst>
                  <a:ext uri="{0D108BD9-81ED-4DB2-BD59-A6C34878D82A}">
                    <a16:rowId xmlns:a16="http://schemas.microsoft.com/office/drawing/2014/main" val="852842170"/>
                  </a:ext>
                </a:extLst>
              </a:tr>
              <a:tr h="521393">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Tuesday, April 25, 2023</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solidFill>
                      <a:schemeClr val="tx2"/>
                    </a:solidFill>
                  </a:tcPr>
                </a:tc>
                <a:tc>
                  <a:txBody>
                    <a:bodyPr/>
                    <a:lstStyle/>
                    <a:p>
                      <a:pPr marL="0" marR="0" algn="ctr">
                        <a:lnSpc>
                          <a:spcPct val="107000"/>
                        </a:lnSpc>
                        <a:spcBef>
                          <a:spcPts val="0"/>
                        </a:spcBef>
                        <a:spcAft>
                          <a:spcPts val="0"/>
                        </a:spcAft>
                      </a:pPr>
                      <a:r>
                        <a:rPr lang="en-US" sz="1200" kern="100" dirty="0">
                          <a:effectLst/>
                          <a:latin typeface="Arial" panose="020B0604020202020204" pitchFamily="34" charset="0"/>
                          <a:cs typeface="Arial" panose="020B0604020202020204" pitchFamily="34" charset="0"/>
                        </a:rPr>
                        <a:t>PROCUREMENT/PIPELINE DISCUSSION WITH STATE PURCHASING STAFF</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5:30 p.m. – 6:30 p.m.</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extLst>
                  <a:ext uri="{0D108BD9-81ED-4DB2-BD59-A6C34878D82A}">
                    <a16:rowId xmlns:a16="http://schemas.microsoft.com/office/drawing/2014/main" val="1708314350"/>
                  </a:ext>
                </a:extLst>
              </a:tr>
              <a:tr h="312821">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Tuesday, April 25, 2023</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solidFill>
                      <a:schemeClr val="tx2"/>
                    </a:solidFill>
                  </a:tcPr>
                </a:tc>
                <a:tc>
                  <a:txBody>
                    <a:bodyPr/>
                    <a:lstStyle/>
                    <a:p>
                      <a:pPr marL="0" marR="0" algn="ctr">
                        <a:lnSpc>
                          <a:spcPct val="107000"/>
                        </a:lnSpc>
                        <a:spcBef>
                          <a:spcPts val="0"/>
                        </a:spcBef>
                        <a:spcAft>
                          <a:spcPts val="0"/>
                        </a:spcAft>
                      </a:pPr>
                      <a:r>
                        <a:rPr lang="en-US" sz="1200" kern="100" dirty="0">
                          <a:effectLst/>
                          <a:latin typeface="Arial" panose="020B0604020202020204" pitchFamily="34" charset="0"/>
                          <a:cs typeface="Arial" panose="020B0604020202020204" pitchFamily="34" charset="0"/>
                        </a:rPr>
                        <a:t>MEET AND GREET WITH STATE PURCHASING STAFF</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7:00 p.m. - 8:30 p.m.</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extLst>
                  <a:ext uri="{0D108BD9-81ED-4DB2-BD59-A6C34878D82A}">
                    <a16:rowId xmlns:a16="http://schemas.microsoft.com/office/drawing/2014/main" val="137991604"/>
                  </a:ext>
                </a:extLst>
              </a:tr>
              <a:tr h="312821">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Wednesday, April 26, 2023</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solidFill>
                      <a:schemeClr val="tx2"/>
                    </a:solidFill>
                  </a:tcPr>
                </a:tc>
                <a:tc>
                  <a:txBody>
                    <a:bodyPr/>
                    <a:lstStyle/>
                    <a:p>
                      <a:pPr marL="0" marR="0" algn="ctr">
                        <a:lnSpc>
                          <a:spcPct val="107000"/>
                        </a:lnSpc>
                        <a:spcBef>
                          <a:spcPts val="0"/>
                        </a:spcBef>
                        <a:spcAft>
                          <a:spcPts val="0"/>
                        </a:spcAft>
                      </a:pPr>
                      <a:r>
                        <a:rPr lang="en-US" sz="1200" kern="100" dirty="0">
                          <a:effectLst/>
                          <a:latin typeface="Arial" panose="020B0604020202020204" pitchFamily="34" charset="0"/>
                          <a:cs typeface="Arial" panose="020B0604020202020204" pitchFamily="34" charset="0"/>
                        </a:rPr>
                        <a:t>GPC 2023 EXPO OPEN</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10:00 a.m. - 4:00 p.m.</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extLst>
                  <a:ext uri="{0D108BD9-81ED-4DB2-BD59-A6C34878D82A}">
                    <a16:rowId xmlns:a16="http://schemas.microsoft.com/office/drawing/2014/main" val="2034428894"/>
                  </a:ext>
                </a:extLst>
              </a:tr>
              <a:tr h="312821">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Wednesday, April 26, 2023</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solidFill>
                      <a:schemeClr val="tx2"/>
                    </a:solidFill>
                  </a:tcPr>
                </a:tc>
                <a:tc>
                  <a:txBody>
                    <a:bodyPr/>
                    <a:lstStyle/>
                    <a:p>
                      <a:pPr marL="0" marR="0" algn="ctr">
                        <a:lnSpc>
                          <a:spcPct val="107000"/>
                        </a:lnSpc>
                        <a:spcBef>
                          <a:spcPts val="0"/>
                        </a:spcBef>
                        <a:spcAft>
                          <a:spcPts val="0"/>
                        </a:spcAft>
                      </a:pPr>
                      <a:r>
                        <a:rPr lang="en-US" sz="1200" kern="100" dirty="0">
                          <a:effectLst/>
                          <a:latin typeface="Arial" panose="020B0604020202020204" pitchFamily="34" charset="0"/>
                          <a:cs typeface="Arial" panose="020B0604020202020204" pitchFamily="34" charset="0"/>
                        </a:rPr>
                        <a:t>NETWORKING RECEPTION</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5:15 p.m. – 6:30 p.m.</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extLst>
                  <a:ext uri="{0D108BD9-81ED-4DB2-BD59-A6C34878D82A}">
                    <a16:rowId xmlns:a16="http://schemas.microsoft.com/office/drawing/2014/main" val="686747480"/>
                  </a:ext>
                </a:extLst>
              </a:tr>
              <a:tr h="312821">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Thursday, April 27, 2023</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solidFill>
                      <a:schemeClr val="tx2"/>
                    </a:solidFill>
                  </a:tcPr>
                </a:tc>
                <a:tc>
                  <a:txBody>
                    <a:bodyPr/>
                    <a:lstStyle/>
                    <a:p>
                      <a:pPr marL="0" marR="0" algn="ctr">
                        <a:lnSpc>
                          <a:spcPct val="107000"/>
                        </a:lnSpc>
                        <a:spcBef>
                          <a:spcPts val="0"/>
                        </a:spcBef>
                        <a:spcAft>
                          <a:spcPts val="0"/>
                        </a:spcAft>
                      </a:pPr>
                      <a:r>
                        <a:rPr lang="en-US" sz="1200" kern="100" dirty="0">
                          <a:effectLst/>
                          <a:latin typeface="Arial" panose="020B0604020202020204" pitchFamily="34" charset="0"/>
                          <a:cs typeface="Arial" panose="020B0604020202020204" pitchFamily="34" charset="0"/>
                        </a:rPr>
                        <a:t>EXHIBITOR BOOTH BREAK DOWN</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7:00 a.m. - 12:00 p.m.</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extLst>
                  <a:ext uri="{0D108BD9-81ED-4DB2-BD59-A6C34878D82A}">
                    <a16:rowId xmlns:a16="http://schemas.microsoft.com/office/drawing/2014/main" val="3677371546"/>
                  </a:ext>
                </a:extLst>
              </a:tr>
              <a:tr h="312821">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Thursday, April 27, 2023</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solidFill>
                      <a:schemeClr val="tx2"/>
                    </a:solidFill>
                  </a:tcPr>
                </a:tc>
                <a:tc>
                  <a:txBody>
                    <a:bodyPr/>
                    <a:lstStyle/>
                    <a:p>
                      <a:pPr marL="0" marR="0" algn="ctr">
                        <a:lnSpc>
                          <a:spcPct val="107000"/>
                        </a:lnSpc>
                        <a:spcBef>
                          <a:spcPts val="0"/>
                        </a:spcBef>
                        <a:spcAft>
                          <a:spcPts val="0"/>
                        </a:spcAft>
                      </a:pPr>
                      <a:r>
                        <a:rPr lang="en-US" sz="1200" kern="100" dirty="0">
                          <a:effectLst/>
                          <a:latin typeface="Arial" panose="020B0604020202020204" pitchFamily="34" charset="0"/>
                          <a:cs typeface="Arial" panose="020B0604020202020204" pitchFamily="34" charset="0"/>
                        </a:rPr>
                        <a:t>PRX BREAK DOWN</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tc>
                  <a:txBody>
                    <a:bodyPr/>
                    <a:lstStyle/>
                    <a:p>
                      <a:pPr marL="0" marR="0" algn="ctr">
                        <a:lnSpc>
                          <a:spcPct val="107000"/>
                        </a:lnSpc>
                        <a:spcBef>
                          <a:spcPts val="0"/>
                        </a:spcBef>
                        <a:spcAft>
                          <a:spcPts val="0"/>
                        </a:spcAft>
                      </a:pPr>
                      <a:r>
                        <a:rPr lang="en-US" sz="1400" kern="100" dirty="0">
                          <a:effectLst/>
                          <a:latin typeface="Arial" panose="020B0604020202020204" pitchFamily="34" charset="0"/>
                          <a:cs typeface="Arial" panose="020B0604020202020204" pitchFamily="34" charset="0"/>
                        </a:rPr>
                        <a:t>7:00 a.m. - 11:59 p.m.</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txBody>
                  <a:tcPr marL="70811" marR="70811" marT="0" marB="0" anchor="ctr"/>
                </a:tc>
                <a:extLst>
                  <a:ext uri="{0D108BD9-81ED-4DB2-BD59-A6C34878D82A}">
                    <a16:rowId xmlns:a16="http://schemas.microsoft.com/office/drawing/2014/main" val="3064738149"/>
                  </a:ext>
                </a:extLst>
              </a:tr>
            </a:tbl>
          </a:graphicData>
        </a:graphic>
      </p:graphicFrame>
    </p:spTree>
    <p:custDataLst>
      <p:tags r:id="rId1"/>
    </p:custDataLst>
    <p:extLst>
      <p:ext uri="{BB962C8B-B14F-4D97-AF65-F5344CB8AC3E}">
        <p14:creationId xmlns:p14="http://schemas.microsoft.com/office/powerpoint/2010/main" val="1356007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84D93D8-B098-A22B-F4D8-11C880418226}"/>
              </a:ext>
            </a:extLst>
          </p:cNvPr>
          <p:cNvSpPr>
            <a:spLocks noGrp="1"/>
          </p:cNvSpPr>
          <p:nvPr>
            <p:ph type="title"/>
          </p:nvPr>
        </p:nvSpPr>
        <p:spPr>
          <a:xfrm>
            <a:off x="838200" y="401221"/>
            <a:ext cx="10515600" cy="1348065"/>
          </a:xfrm>
        </p:spPr>
        <p:txBody>
          <a:bodyPr vert="horz" lIns="91440" tIns="45720" rIns="91440" bIns="45720" rtlCol="0" anchor="ctr">
            <a:normAutofit fontScale="90000"/>
          </a:bodyPr>
          <a:lstStyle/>
          <a:p>
            <a:r>
              <a:rPr lang="en-US" sz="4200" kern="1200" dirty="0">
                <a:solidFill>
                  <a:srgbClr val="FFFFFF"/>
                </a:solidFill>
                <a:latin typeface="Arial Black" panose="020B0A04020102020204" pitchFamily="34" charset="0"/>
                <a:cs typeface="+mj-cs"/>
              </a:rPr>
              <a:t>Housekeeping and Handy Reminders Cont.</a:t>
            </a:r>
            <a:br>
              <a:rPr lang="en-US" sz="4200" kern="1200" dirty="0">
                <a:solidFill>
                  <a:srgbClr val="FFFFFF"/>
                </a:solidFill>
                <a:latin typeface="+mj-lt"/>
                <a:ea typeface="+mj-ea"/>
                <a:cs typeface="+mj-cs"/>
              </a:rPr>
            </a:br>
            <a:endParaRPr lang="en-US" sz="4200"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03F2B089-ACD3-8581-2970-31E8CCF15D35}"/>
              </a:ext>
            </a:extLst>
          </p:cNvPr>
          <p:cNvSpPr>
            <a:spLocks noGrp="1"/>
          </p:cNvSpPr>
          <p:nvPr>
            <p:ph type="body" sz="quarter" idx="11"/>
          </p:nvPr>
        </p:nvSpPr>
        <p:spPr>
          <a:xfrm>
            <a:off x="838200" y="2586789"/>
            <a:ext cx="10515600" cy="3869990"/>
          </a:xfrm>
        </p:spPr>
        <p:txBody>
          <a:bodyPr vert="horz" lIns="91440" tIns="45720" rIns="91440" bIns="45720" rtlCol="0">
            <a:normAutofit lnSpcReduction="10000"/>
          </a:bodyPr>
          <a:lstStyle/>
          <a:p>
            <a:pPr algn="l">
              <a:buFont typeface="Arial" panose="020B0604020202020204" pitchFamily="34" charset="0"/>
              <a:buChar char="•"/>
            </a:pPr>
            <a:endParaRPr lang="en-US" sz="1400" dirty="0">
              <a:solidFill>
                <a:schemeClr val="tx1"/>
              </a:solidFill>
              <a:latin typeface="+mn-lt"/>
              <a:cs typeface="+mn-cs"/>
            </a:endParaRPr>
          </a:p>
          <a:p>
            <a:pPr algn="l">
              <a:buFont typeface="Arial" panose="020B0604020202020204" pitchFamily="34" charset="0"/>
              <a:buChar char="•"/>
            </a:pPr>
            <a:r>
              <a:rPr lang="en-US" dirty="0">
                <a:solidFill>
                  <a:schemeClr val="tx1"/>
                </a:solidFill>
              </a:rPr>
              <a:t>To register for Supplier training, the survey must be completed by April 6, 2023</a:t>
            </a:r>
          </a:p>
          <a:p>
            <a:pPr algn="l">
              <a:buFont typeface="Arial" panose="020B0604020202020204" pitchFamily="34" charset="0"/>
              <a:buChar char="•"/>
            </a:pPr>
            <a:r>
              <a:rPr lang="en-US" dirty="0">
                <a:solidFill>
                  <a:schemeClr val="tx1"/>
                </a:solidFill>
              </a:rPr>
              <a:t>Credential Replacement Process at JICC</a:t>
            </a:r>
          </a:p>
          <a:p>
            <a:pPr algn="l">
              <a:buFont typeface="Arial" panose="020B0604020202020204" pitchFamily="34" charset="0"/>
              <a:buChar char="•"/>
            </a:pPr>
            <a:r>
              <a:rPr lang="en-US" dirty="0">
                <a:solidFill>
                  <a:schemeClr val="tx1"/>
                </a:solidFill>
              </a:rPr>
              <a:t>There will be no onsite registration for suppliers</a:t>
            </a:r>
          </a:p>
          <a:p>
            <a:pPr algn="l">
              <a:buFont typeface="Arial" panose="020B0604020202020204" pitchFamily="34" charset="0"/>
              <a:buChar char="•"/>
            </a:pPr>
            <a:r>
              <a:rPr lang="en-US" dirty="0">
                <a:solidFill>
                  <a:schemeClr val="tx1"/>
                </a:solidFill>
              </a:rPr>
              <a:t>Confirmation of Exhibitors </a:t>
            </a:r>
          </a:p>
          <a:p>
            <a:pPr algn="l">
              <a:buFont typeface="Arial" panose="020B0604020202020204" pitchFamily="34" charset="0"/>
              <a:buChar char="•"/>
            </a:pPr>
            <a:r>
              <a:rPr lang="en-US" dirty="0">
                <a:solidFill>
                  <a:schemeClr val="tx1"/>
                </a:solidFill>
              </a:rPr>
              <a:t>JICC Vendor Guidelines</a:t>
            </a:r>
          </a:p>
          <a:p>
            <a:pPr algn="l">
              <a:buFont typeface="Arial" panose="020B0604020202020204" pitchFamily="34" charset="0"/>
              <a:buChar char="•"/>
            </a:pPr>
            <a:r>
              <a:rPr lang="en-US" dirty="0">
                <a:solidFill>
                  <a:schemeClr val="tx1"/>
                </a:solidFill>
              </a:rPr>
              <a:t>Prizes</a:t>
            </a:r>
          </a:p>
          <a:p>
            <a:pPr algn="l">
              <a:buFont typeface="Arial" panose="020B0604020202020204" pitchFamily="34" charset="0"/>
              <a:buChar char="•"/>
            </a:pPr>
            <a:r>
              <a:rPr lang="en-US" dirty="0">
                <a:solidFill>
                  <a:schemeClr val="tx1"/>
                </a:solidFill>
              </a:rPr>
              <a:t>Lunch – Please plan accordingly during times when the attendees are at lunch</a:t>
            </a:r>
          </a:p>
          <a:p>
            <a:pPr algn="l">
              <a:buFont typeface="Arial" panose="020B0604020202020204" pitchFamily="34" charset="0"/>
              <a:buChar char="•"/>
            </a:pPr>
            <a:r>
              <a:rPr lang="en-US" dirty="0">
                <a:solidFill>
                  <a:schemeClr val="tx1"/>
                </a:solidFill>
              </a:rPr>
              <a:t>SWC flags </a:t>
            </a:r>
          </a:p>
          <a:p>
            <a:pPr algn="l">
              <a:buFont typeface="Arial" panose="020B0604020202020204" pitchFamily="34" charset="0"/>
              <a:buChar char="•"/>
            </a:pPr>
            <a:r>
              <a:rPr lang="en-US" dirty="0">
                <a:solidFill>
                  <a:schemeClr val="tx1"/>
                </a:solidFill>
              </a:rPr>
              <a:t>Please update your Company logo and profile on the Conference tracker application</a:t>
            </a:r>
          </a:p>
          <a:p>
            <a:pPr algn="l">
              <a:buFont typeface="Arial" panose="020B0604020202020204" pitchFamily="34" charset="0"/>
              <a:buChar char="•"/>
            </a:pPr>
            <a:r>
              <a:rPr lang="en-US" dirty="0">
                <a:solidFill>
                  <a:schemeClr val="tx1"/>
                </a:solidFill>
              </a:rPr>
              <a:t>Agenda will be included with your booth but it is also on the doas.ga.gov website</a:t>
            </a:r>
          </a:p>
          <a:p>
            <a:pPr algn="l">
              <a:buFont typeface="Arial" panose="020B0604020202020204" pitchFamily="34" charset="0"/>
              <a:buChar char="•"/>
            </a:pPr>
            <a:endParaRPr lang="en-US" sz="1400" dirty="0">
              <a:solidFill>
                <a:schemeClr val="tx1"/>
              </a:solidFill>
              <a:latin typeface="+mn-lt"/>
              <a:cs typeface="+mn-cs"/>
            </a:endParaRPr>
          </a:p>
          <a:p>
            <a:pPr marL="0" algn="l">
              <a:buFont typeface="Arial" panose="020B0604020202020204" pitchFamily="34" charset="0"/>
              <a:buChar char="•"/>
            </a:pPr>
            <a:endParaRPr lang="en-US" sz="1400" dirty="0">
              <a:solidFill>
                <a:schemeClr val="tx1"/>
              </a:solidFill>
              <a:latin typeface="+mn-lt"/>
              <a:cs typeface="+mn-cs"/>
            </a:endParaRPr>
          </a:p>
        </p:txBody>
      </p:sp>
    </p:spTree>
    <p:extLst>
      <p:ext uri="{BB962C8B-B14F-4D97-AF65-F5344CB8AC3E}">
        <p14:creationId xmlns:p14="http://schemas.microsoft.com/office/powerpoint/2010/main" val="1476079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1F248F-8AFF-6D96-F082-C00296BFD336}"/>
              </a:ext>
            </a:extLst>
          </p:cNvPr>
          <p:cNvSpPr>
            <a:spLocks noGrp="1"/>
          </p:cNvSpPr>
          <p:nvPr>
            <p:ph type="title"/>
          </p:nvPr>
        </p:nvSpPr>
        <p:spPr>
          <a:xfrm>
            <a:off x="838200" y="365125"/>
            <a:ext cx="5558489" cy="1325563"/>
          </a:xfrm>
        </p:spPr>
        <p:txBody>
          <a:bodyPr>
            <a:normAutofit/>
          </a:bodyPr>
          <a:lstStyle/>
          <a:p>
            <a:r>
              <a:rPr lang="en-US" dirty="0">
                <a:latin typeface="Arial Black" panose="020B0A04020102020204" pitchFamily="34" charset="0"/>
              </a:rPr>
              <a:t>Do’s and Don’ts – Tradeshow Etiquette</a:t>
            </a:r>
          </a:p>
        </p:txBody>
      </p:sp>
      <p:sp>
        <p:nvSpPr>
          <p:cNvPr id="19"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AE64E7A6-E8D9-2004-40DB-81F5519F42C6}"/>
              </a:ext>
            </a:extLst>
          </p:cNvPr>
          <p:cNvSpPr>
            <a:spLocks noGrp="1"/>
          </p:cNvSpPr>
          <p:nvPr>
            <p:ph idx="1"/>
          </p:nvPr>
        </p:nvSpPr>
        <p:spPr>
          <a:xfrm>
            <a:off x="467362" y="1825625"/>
            <a:ext cx="5929328" cy="4351338"/>
          </a:xfrm>
        </p:spPr>
        <p:txBody>
          <a:bodyPr>
            <a:normAutofit/>
          </a:bodyPr>
          <a:lstStyle/>
          <a:p>
            <a:r>
              <a:rPr lang="en-US" sz="2000" dirty="0">
                <a:latin typeface="Arial" panose="020B0604020202020204" pitchFamily="34" charset="0"/>
                <a:cs typeface="Arial" panose="020B0604020202020204" pitchFamily="34" charset="0"/>
              </a:rPr>
              <a:t>DO – Greet &amp; Engage</a:t>
            </a:r>
          </a:p>
          <a:p>
            <a:r>
              <a:rPr lang="en-US" sz="2000" dirty="0">
                <a:latin typeface="Arial" panose="020B0604020202020204" pitchFamily="34" charset="0"/>
                <a:cs typeface="Arial" panose="020B0604020202020204" pitchFamily="34" charset="0"/>
              </a:rPr>
              <a:t>DO – Be positive and upbeat</a:t>
            </a:r>
          </a:p>
          <a:p>
            <a:r>
              <a:rPr lang="en-US" sz="2000" dirty="0">
                <a:latin typeface="Arial" panose="020B0604020202020204" pitchFamily="34" charset="0"/>
                <a:cs typeface="Arial" panose="020B0604020202020204" pitchFamily="34" charset="0"/>
              </a:rPr>
              <a:t>DO – Be prepared</a:t>
            </a:r>
          </a:p>
          <a:p>
            <a:r>
              <a:rPr lang="en-US" sz="2000" dirty="0">
                <a:latin typeface="Arial" panose="020B0604020202020204" pitchFamily="34" charset="0"/>
                <a:cs typeface="Arial" panose="020B0604020202020204" pitchFamily="34" charset="0"/>
              </a:rPr>
              <a:t>DO – Take a break</a:t>
            </a:r>
          </a:p>
          <a:p>
            <a:endParaRPr lang="en-US"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DON’T – Talk from your seat</a:t>
            </a:r>
          </a:p>
          <a:p>
            <a:r>
              <a:rPr lang="en-US" sz="2000" dirty="0">
                <a:latin typeface="Arial" panose="020B0604020202020204" pitchFamily="34" charset="0"/>
                <a:cs typeface="Arial" panose="020B0604020202020204" pitchFamily="34" charset="0"/>
              </a:rPr>
              <a:t>DON’T – Get distracted by your phone</a:t>
            </a:r>
          </a:p>
          <a:p>
            <a:r>
              <a:rPr lang="en-US" sz="2000" dirty="0">
                <a:latin typeface="Arial" panose="020B0604020202020204" pitchFamily="34" charset="0"/>
                <a:cs typeface="Arial" panose="020B0604020202020204" pitchFamily="34" charset="0"/>
              </a:rPr>
              <a:t>DON’T – Forget to network with other exhibitors</a:t>
            </a:r>
          </a:p>
          <a:p>
            <a:r>
              <a:rPr lang="en-US" sz="2000" dirty="0">
                <a:latin typeface="Arial" panose="020B0604020202020204" pitchFamily="34" charset="0"/>
                <a:cs typeface="Arial" panose="020B0604020202020204" pitchFamily="34" charset="0"/>
              </a:rPr>
              <a:t>DON’T – Breakdown early</a:t>
            </a:r>
          </a:p>
        </p:txBody>
      </p:sp>
      <p:sp>
        <p:nvSpPr>
          <p:cNvPr id="21"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5718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fferent colored question marks">
            <a:extLst>
              <a:ext uri="{FF2B5EF4-FFF2-40B4-BE49-F238E27FC236}">
                <a16:creationId xmlns:a16="http://schemas.microsoft.com/office/drawing/2014/main" id="{CA991916-0413-7A9E-24F0-9549E8612FD3}"/>
              </a:ext>
            </a:extLst>
          </p:cNvPr>
          <p:cNvPicPr>
            <a:picLocks noGrp="1" noChangeAspect="1"/>
          </p:cNvPicPr>
          <p:nvPr>
            <p:ph idx="1"/>
          </p:nvPr>
        </p:nvPicPr>
        <p:blipFill rotWithShape="1">
          <a:blip r:embed="rId2">
            <a:alphaModFix amt="50000"/>
            <a:extLst>
              <a:ext uri="{28A0092B-C50C-407E-A947-70E740481C1C}">
                <a14:useLocalDpi xmlns:a14="http://schemas.microsoft.com/office/drawing/2010/main" val="0"/>
              </a:ext>
            </a:extLst>
          </a:blip>
          <a:srcRect l="25"/>
          <a:stretch/>
        </p:blipFill>
        <p:spPr>
          <a:xfrm>
            <a:off x="20" y="10"/>
            <a:ext cx="12188930" cy="6857990"/>
          </a:xfrm>
          <a:prstGeom prst="rect">
            <a:avLst/>
          </a:prstGeom>
        </p:spPr>
      </p:pic>
      <p:sp>
        <p:nvSpPr>
          <p:cNvPr id="2" name="Title 1">
            <a:extLst>
              <a:ext uri="{FF2B5EF4-FFF2-40B4-BE49-F238E27FC236}">
                <a16:creationId xmlns:a16="http://schemas.microsoft.com/office/drawing/2014/main" id="{04BFF7FC-596E-FDF5-5B1E-0BC8A111D81F}"/>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dirty="0">
                <a:solidFill>
                  <a:srgbClr val="FFFFFF"/>
                </a:solidFill>
                <a:latin typeface="Arial Black" panose="020B0A04020102020204" pitchFamily="34" charset="0"/>
              </a:rPr>
              <a:t>OPEN FORUM</a:t>
            </a:r>
          </a:p>
        </p:txBody>
      </p:sp>
      <p:sp>
        <p:nvSpPr>
          <p:cNvPr id="1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10721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8EE9C-0626-E418-B68E-20A369FCDE7C}"/>
              </a:ext>
            </a:extLst>
          </p:cNvPr>
          <p:cNvSpPr>
            <a:spLocks noGrp="1"/>
          </p:cNvSpPr>
          <p:nvPr>
            <p:ph type="title"/>
          </p:nvPr>
        </p:nvSpPr>
        <p:spPr/>
        <p:txBody>
          <a:bodyPr/>
          <a:lstStyle/>
          <a:p>
            <a:pPr algn="ctr"/>
            <a:r>
              <a:rPr lang="en-US" dirty="0">
                <a:latin typeface="Arial Black" panose="020B0A04020102020204" pitchFamily="34" charset="0"/>
              </a:rPr>
              <a:t>THANK YOU AND SEE YOU AT THE GPC!!</a:t>
            </a:r>
          </a:p>
        </p:txBody>
      </p:sp>
      <p:pic>
        <p:nvPicPr>
          <p:cNvPr id="4" name="Content Placeholder 3">
            <a:extLst>
              <a:ext uri="{FF2B5EF4-FFF2-40B4-BE49-F238E27FC236}">
                <a16:creationId xmlns:a16="http://schemas.microsoft.com/office/drawing/2014/main" id="{83AEC7FB-61CE-3E89-B0D5-2F6F782E3DC1}"/>
              </a:ext>
            </a:extLst>
          </p:cNvPr>
          <p:cNvPicPr>
            <a:picLocks noGrp="1" noChangeAspect="1"/>
          </p:cNvPicPr>
          <p:nvPr>
            <p:ph idx="1"/>
          </p:nvPr>
        </p:nvPicPr>
        <p:blipFill>
          <a:blip r:embed="rId2"/>
          <a:stretch>
            <a:fillRect/>
          </a:stretch>
        </p:blipFill>
        <p:spPr>
          <a:xfrm>
            <a:off x="3196615" y="1825625"/>
            <a:ext cx="5798769" cy="4351338"/>
          </a:xfrm>
          <a:prstGeom prst="rect">
            <a:avLst/>
          </a:prstGeom>
        </p:spPr>
      </p:pic>
    </p:spTree>
    <p:extLst>
      <p:ext uri="{BB962C8B-B14F-4D97-AF65-F5344CB8AC3E}">
        <p14:creationId xmlns:p14="http://schemas.microsoft.com/office/powerpoint/2010/main" val="2648405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AD600AD-C668-2A56-D80D-D343D3381C3D}"/>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600" kern="1200" dirty="0">
                <a:solidFill>
                  <a:schemeClr val="tx1"/>
                </a:solidFill>
                <a:latin typeface="Arial Black" panose="020B0A04020102020204" pitchFamily="34" charset="0"/>
              </a:rPr>
              <a:t>Tick, Tock, Tick, Tock</a:t>
            </a:r>
          </a:p>
        </p:txBody>
      </p:sp>
      <p:pic>
        <p:nvPicPr>
          <p:cNvPr id="7" name="Content Placeholder 6">
            <a:extLst>
              <a:ext uri="{FF2B5EF4-FFF2-40B4-BE49-F238E27FC236}">
                <a16:creationId xmlns:a16="http://schemas.microsoft.com/office/drawing/2014/main" id="{0BEB3CF6-D965-2F77-2E2E-4292974EBA9D}"/>
              </a:ext>
            </a:extLst>
          </p:cNvPr>
          <p:cNvPicPr>
            <a:picLocks noGrp="1" noChangeAspect="1"/>
          </p:cNvPicPr>
          <p:nvPr>
            <p:ph idx="1"/>
          </p:nvPr>
        </p:nvPicPr>
        <p:blipFill>
          <a:blip r:embed="rId2"/>
          <a:stretch>
            <a:fillRect/>
          </a:stretch>
        </p:blipFill>
        <p:spPr>
          <a:xfrm>
            <a:off x="1812701" y="2354239"/>
            <a:ext cx="8566597" cy="3538561"/>
          </a:xfrm>
          <a:prstGeom prst="rect">
            <a:avLst/>
          </a:prstGeom>
        </p:spPr>
      </p:pic>
    </p:spTree>
    <p:extLst>
      <p:ext uri="{BB962C8B-B14F-4D97-AF65-F5344CB8AC3E}">
        <p14:creationId xmlns:p14="http://schemas.microsoft.com/office/powerpoint/2010/main" val="2854364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7EFB677-8021-4019-B032-A7142E6A0D71}"/>
              </a:ext>
            </a:extLst>
          </p:cNvPr>
          <p:cNvSpPr>
            <a:spLocks noGrp="1"/>
          </p:cNvSpPr>
          <p:nvPr>
            <p:ph type="title"/>
          </p:nvPr>
        </p:nvSpPr>
        <p:spPr>
          <a:xfrm>
            <a:off x="1948404" y="4759059"/>
            <a:ext cx="8138698" cy="422541"/>
          </a:xfrm>
        </p:spPr>
        <p:txBody>
          <a:bodyPr>
            <a:normAutofit fontScale="90000"/>
          </a:bodyPr>
          <a:lstStyle/>
          <a:p>
            <a:pPr defTabSz="676656"/>
            <a:r>
              <a:rPr lang="en-US" sz="2400" kern="1200" dirty="0">
                <a:solidFill>
                  <a:schemeClr val="bg1"/>
                </a:solidFill>
                <a:latin typeface="Arial" panose="020B0604020202020204" pitchFamily="34" charset="0"/>
                <a:ea typeface="+mj-ea"/>
                <a:cs typeface="Arial" panose="020B0604020202020204" pitchFamily="34" charset="0"/>
              </a:rPr>
              <a:t>Your GPC EXPO Team</a:t>
            </a:r>
            <a:br>
              <a:rPr lang="en-US" sz="500" kern="1200" dirty="0">
                <a:solidFill>
                  <a:schemeClr val="bg1"/>
                </a:solidFill>
                <a:latin typeface="Arial" panose="020B0604020202020204" pitchFamily="34" charset="0"/>
                <a:ea typeface="+mj-ea"/>
                <a:cs typeface="Arial" panose="020B0604020202020204" pitchFamily="34" charset="0"/>
              </a:rPr>
            </a:br>
            <a:endParaRPr lang="en-US" sz="500" dirty="0"/>
          </a:p>
        </p:txBody>
      </p:sp>
      <p:sp>
        <p:nvSpPr>
          <p:cNvPr id="4" name="TextBox 3">
            <a:extLst>
              <a:ext uri="{FF2B5EF4-FFF2-40B4-BE49-F238E27FC236}">
                <a16:creationId xmlns:a16="http://schemas.microsoft.com/office/drawing/2014/main" id="{4D22FA0B-73CF-4C86-830D-CA250B196587}"/>
              </a:ext>
            </a:extLst>
          </p:cNvPr>
          <p:cNvSpPr txBox="1"/>
          <p:nvPr/>
        </p:nvSpPr>
        <p:spPr>
          <a:xfrm>
            <a:off x="4895016" y="2079133"/>
            <a:ext cx="2472694" cy="1052083"/>
          </a:xfrm>
          <a:prstGeom prst="rect">
            <a:avLst/>
          </a:prstGeom>
          <a:noFill/>
        </p:spPr>
        <p:txBody>
          <a:bodyPr wrap="square" rtlCol="0">
            <a:spAutoFit/>
          </a:bodyPr>
          <a:lstStyle/>
          <a:p>
            <a:pPr defTabSz="676656">
              <a:spcAft>
                <a:spcPts val="600"/>
              </a:spcAft>
            </a:pPr>
            <a:r>
              <a:rPr lang="en-US" sz="1184" b="1" kern="1200">
                <a:solidFill>
                  <a:schemeClr val="bg1"/>
                </a:solidFill>
                <a:latin typeface="+mn-lt"/>
                <a:ea typeface="+mn-ea"/>
                <a:cs typeface="+mn-cs"/>
              </a:rPr>
              <a:t>Gary Craft</a:t>
            </a:r>
          </a:p>
          <a:p>
            <a:pPr defTabSz="676656">
              <a:spcAft>
                <a:spcPts val="600"/>
              </a:spcAft>
            </a:pPr>
            <a:r>
              <a:rPr lang="en-US" sz="1184" kern="1200">
                <a:solidFill>
                  <a:schemeClr val="bg1"/>
                </a:solidFill>
                <a:latin typeface="+mn-lt"/>
                <a:ea typeface="+mn-ea"/>
                <a:cs typeface="+mn-cs"/>
              </a:rPr>
              <a:t>DOAS SPD</a:t>
            </a:r>
          </a:p>
          <a:p>
            <a:pPr defTabSz="676656">
              <a:spcAft>
                <a:spcPts val="600"/>
              </a:spcAft>
            </a:pPr>
            <a:r>
              <a:rPr lang="en-US" sz="1184" kern="1200">
                <a:solidFill>
                  <a:schemeClr val="bg1"/>
                </a:solidFill>
                <a:latin typeface="+mn-lt"/>
                <a:ea typeface="+mn-ea"/>
                <a:cs typeface="+mn-cs"/>
              </a:rPr>
              <a:t>404-656-2287</a:t>
            </a:r>
          </a:p>
          <a:p>
            <a:pPr defTabSz="676656">
              <a:spcAft>
                <a:spcPts val="600"/>
              </a:spcAft>
            </a:pPr>
            <a:r>
              <a:rPr lang="en-US" sz="1184" kern="1200">
                <a:solidFill>
                  <a:schemeClr val="bg1"/>
                </a:solidFill>
                <a:latin typeface="+mn-lt"/>
                <a:ea typeface="+mn-ea"/>
                <a:cs typeface="+mn-cs"/>
              </a:rPr>
              <a:t>Gpc.expo@doas.ga.gov</a:t>
            </a:r>
            <a:endParaRPr lang="en-US" sz="1600">
              <a:solidFill>
                <a:schemeClr val="bg1"/>
              </a:solidFill>
            </a:endParaRPr>
          </a:p>
        </p:txBody>
      </p:sp>
      <p:sp>
        <p:nvSpPr>
          <p:cNvPr id="5" name="TextBox 4">
            <a:extLst>
              <a:ext uri="{FF2B5EF4-FFF2-40B4-BE49-F238E27FC236}">
                <a16:creationId xmlns:a16="http://schemas.microsoft.com/office/drawing/2014/main" id="{2B57E8AB-F271-4DF0-9F91-CCEFE922462C}"/>
              </a:ext>
            </a:extLst>
          </p:cNvPr>
          <p:cNvSpPr txBox="1"/>
          <p:nvPr/>
        </p:nvSpPr>
        <p:spPr>
          <a:xfrm>
            <a:off x="1948404" y="2048138"/>
            <a:ext cx="2691704" cy="1052083"/>
          </a:xfrm>
          <a:prstGeom prst="rect">
            <a:avLst/>
          </a:prstGeom>
          <a:noFill/>
        </p:spPr>
        <p:txBody>
          <a:bodyPr wrap="square" rtlCol="0">
            <a:spAutoFit/>
          </a:bodyPr>
          <a:lstStyle/>
          <a:p>
            <a:pPr defTabSz="676656">
              <a:spcAft>
                <a:spcPts val="600"/>
              </a:spcAft>
            </a:pPr>
            <a:r>
              <a:rPr lang="en-US" sz="1184" b="1" kern="1200">
                <a:solidFill>
                  <a:schemeClr val="bg1"/>
                </a:solidFill>
                <a:latin typeface="+mn-lt"/>
                <a:ea typeface="+mn-ea"/>
                <a:cs typeface="+mn-cs"/>
              </a:rPr>
              <a:t>Osborne Johnson</a:t>
            </a:r>
          </a:p>
          <a:p>
            <a:pPr defTabSz="676656">
              <a:spcAft>
                <a:spcPts val="600"/>
              </a:spcAft>
            </a:pPr>
            <a:r>
              <a:rPr lang="en-US" sz="1184" kern="1200">
                <a:solidFill>
                  <a:schemeClr val="bg1"/>
                </a:solidFill>
                <a:latin typeface="+mn-lt"/>
                <a:ea typeface="+mn-ea"/>
                <a:cs typeface="+mn-cs"/>
              </a:rPr>
              <a:t>DOAS SPD</a:t>
            </a:r>
          </a:p>
          <a:p>
            <a:pPr defTabSz="676656">
              <a:spcAft>
                <a:spcPts val="600"/>
              </a:spcAft>
            </a:pPr>
            <a:r>
              <a:rPr lang="en-US" sz="1184" kern="1200">
                <a:solidFill>
                  <a:schemeClr val="bg1"/>
                </a:solidFill>
                <a:latin typeface="+mn-lt"/>
                <a:ea typeface="+mn-ea"/>
                <a:cs typeface="+mn-cs"/>
              </a:rPr>
              <a:t>404-232-1929</a:t>
            </a:r>
          </a:p>
          <a:p>
            <a:pPr defTabSz="676656">
              <a:spcAft>
                <a:spcPts val="600"/>
              </a:spcAft>
            </a:pPr>
            <a:r>
              <a:rPr lang="en-US" sz="1184" kern="1200">
                <a:solidFill>
                  <a:schemeClr val="bg1"/>
                </a:solidFill>
                <a:latin typeface="+mn-lt"/>
                <a:ea typeface="+mn-ea"/>
                <a:cs typeface="+mn-cs"/>
              </a:rPr>
              <a:t>Gpc.expo@doas.ga.gov</a:t>
            </a:r>
            <a:endParaRPr lang="en-US" sz="1600">
              <a:solidFill>
                <a:schemeClr val="bg1"/>
              </a:solidFill>
            </a:endParaRPr>
          </a:p>
        </p:txBody>
      </p:sp>
      <p:sp>
        <p:nvSpPr>
          <p:cNvPr id="6" name="TextBox 5">
            <a:extLst>
              <a:ext uri="{FF2B5EF4-FFF2-40B4-BE49-F238E27FC236}">
                <a16:creationId xmlns:a16="http://schemas.microsoft.com/office/drawing/2014/main" id="{B28CB5D5-D54A-454A-874C-07F2CB7F97EE}"/>
              </a:ext>
            </a:extLst>
          </p:cNvPr>
          <p:cNvSpPr txBox="1"/>
          <p:nvPr/>
        </p:nvSpPr>
        <p:spPr>
          <a:xfrm>
            <a:off x="7929513" y="2123397"/>
            <a:ext cx="2237882" cy="1237262"/>
          </a:xfrm>
          <a:prstGeom prst="rect">
            <a:avLst/>
          </a:prstGeom>
          <a:noFill/>
        </p:spPr>
        <p:txBody>
          <a:bodyPr wrap="square" rtlCol="0">
            <a:spAutoFit/>
          </a:bodyPr>
          <a:lstStyle/>
          <a:p>
            <a:pPr defTabSz="676656">
              <a:spcAft>
                <a:spcPts val="600"/>
              </a:spcAft>
            </a:pPr>
            <a:r>
              <a:rPr lang="en-US" sz="1184" b="1" dirty="0">
                <a:solidFill>
                  <a:schemeClr val="bg1"/>
                </a:solidFill>
              </a:rPr>
              <a:t>Danielle </a:t>
            </a:r>
            <a:r>
              <a:rPr lang="en-US" sz="1184" b="1" dirty="0" err="1">
                <a:solidFill>
                  <a:schemeClr val="bg1"/>
                </a:solidFill>
              </a:rPr>
              <a:t>Murnieks</a:t>
            </a:r>
            <a:endParaRPr lang="en-US" sz="1184" b="1" kern="1200" dirty="0">
              <a:solidFill>
                <a:schemeClr val="bg1"/>
              </a:solidFill>
              <a:latin typeface="+mn-lt"/>
              <a:ea typeface="+mn-ea"/>
              <a:cs typeface="+mn-cs"/>
            </a:endParaRPr>
          </a:p>
          <a:p>
            <a:pPr defTabSz="676656">
              <a:spcAft>
                <a:spcPts val="600"/>
              </a:spcAft>
            </a:pPr>
            <a:r>
              <a:rPr lang="en-US" sz="1184" kern="1200" dirty="0">
                <a:solidFill>
                  <a:schemeClr val="bg1"/>
                </a:solidFill>
                <a:latin typeface="+mn-lt"/>
                <a:ea typeface="+mn-ea"/>
                <a:cs typeface="+mn-cs"/>
              </a:rPr>
              <a:t>PRX Exposition Services</a:t>
            </a:r>
          </a:p>
          <a:p>
            <a:pPr defTabSz="676656">
              <a:lnSpc>
                <a:spcPct val="90000"/>
              </a:lnSpc>
              <a:spcAft>
                <a:spcPts val="600"/>
              </a:spcAft>
            </a:pPr>
            <a:r>
              <a:rPr lang="en-US" sz="1184" kern="1200" dirty="0">
                <a:solidFill>
                  <a:schemeClr val="bg1"/>
                </a:solidFill>
                <a:latin typeface="+mn-lt"/>
                <a:ea typeface="+mn-ea"/>
                <a:cs typeface="+mn-cs"/>
              </a:rPr>
              <a:t>803-926-5300 prx@prexposition.com</a:t>
            </a:r>
          </a:p>
          <a:p>
            <a:pPr algn="l" defTabSz="914400">
              <a:lnSpc>
                <a:spcPct val="90000"/>
              </a:lnSpc>
              <a:spcAft>
                <a:spcPts val="600"/>
              </a:spcAft>
            </a:pPr>
            <a:endParaRPr lang="en-US" sz="1600" dirty="0">
              <a:solidFill>
                <a:schemeClr val="bg1"/>
              </a:solidFill>
              <a:latin typeface="+mn-lt"/>
              <a:cs typeface="+mn-cs"/>
            </a:endParaRPr>
          </a:p>
        </p:txBody>
      </p:sp>
      <p:pic>
        <p:nvPicPr>
          <p:cNvPr id="10" name="Picture 9" descr="A picture containing text, clipart, sign&#10;&#10;Description automatically generated">
            <a:extLst>
              <a:ext uri="{FF2B5EF4-FFF2-40B4-BE49-F238E27FC236}">
                <a16:creationId xmlns:a16="http://schemas.microsoft.com/office/drawing/2014/main" id="{B5D8F052-8405-4BCA-955E-A1587F205134}"/>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669682" y="228600"/>
            <a:ext cx="6660133" cy="1510340"/>
          </a:xfrm>
          <a:prstGeom prst="rect">
            <a:avLst/>
          </a:prstGeom>
        </p:spPr>
      </p:pic>
      <p:pic>
        <p:nvPicPr>
          <p:cNvPr id="7" name="Picture 6" descr="A person in a suit and tie&#10;&#10;Description automatically generated with low confidence">
            <a:extLst>
              <a:ext uri="{FF2B5EF4-FFF2-40B4-BE49-F238E27FC236}">
                <a16:creationId xmlns:a16="http://schemas.microsoft.com/office/drawing/2014/main" id="{51C7409E-EE50-8875-C04F-3D988A8D03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1595" y="3156325"/>
            <a:ext cx="1027935" cy="1283977"/>
          </a:xfrm>
          <a:prstGeom prst="rect">
            <a:avLst/>
          </a:prstGeom>
        </p:spPr>
      </p:pic>
      <p:pic>
        <p:nvPicPr>
          <p:cNvPr id="9" name="Picture 8">
            <a:extLst>
              <a:ext uri="{FF2B5EF4-FFF2-40B4-BE49-F238E27FC236}">
                <a16:creationId xmlns:a16="http://schemas.microsoft.com/office/drawing/2014/main" id="{0C89980F-5CAE-1562-DB76-23C51C1821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02498" y="3083158"/>
            <a:ext cx="1097848" cy="1433492"/>
          </a:xfrm>
          <a:prstGeom prst="rect">
            <a:avLst/>
          </a:prstGeom>
        </p:spPr>
      </p:pic>
      <p:pic>
        <p:nvPicPr>
          <p:cNvPr id="11" name="Picture 10">
            <a:extLst>
              <a:ext uri="{FF2B5EF4-FFF2-40B4-BE49-F238E27FC236}">
                <a16:creationId xmlns:a16="http://schemas.microsoft.com/office/drawing/2014/main" id="{8B8CC42B-9C1E-F981-65DB-E7ED6CE69416}"/>
              </a:ext>
            </a:extLst>
          </p:cNvPr>
          <p:cNvPicPr>
            <a:picLocks noChangeAspect="1"/>
          </p:cNvPicPr>
          <p:nvPr/>
        </p:nvPicPr>
        <p:blipFill>
          <a:blip r:embed="rId7"/>
          <a:stretch>
            <a:fillRect/>
          </a:stretch>
        </p:blipFill>
        <p:spPr>
          <a:xfrm>
            <a:off x="8019876" y="3100220"/>
            <a:ext cx="1216404" cy="1415779"/>
          </a:xfrm>
          <a:prstGeom prst="rect">
            <a:avLst/>
          </a:prstGeom>
        </p:spPr>
      </p:pic>
    </p:spTree>
    <p:extLst>
      <p:ext uri="{BB962C8B-B14F-4D97-AF65-F5344CB8AC3E}">
        <p14:creationId xmlns:p14="http://schemas.microsoft.com/office/powerpoint/2010/main" val="4001265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Arc 39">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08B953-427A-258F-C0EA-C3A081AFF3F9}"/>
              </a:ext>
            </a:extLst>
          </p:cNvPr>
          <p:cNvSpPr>
            <a:spLocks noGrp="1"/>
          </p:cNvSpPr>
          <p:nvPr>
            <p:ph type="title"/>
          </p:nvPr>
        </p:nvSpPr>
        <p:spPr>
          <a:xfrm>
            <a:off x="7080738" y="647593"/>
            <a:ext cx="4726894" cy="3453352"/>
          </a:xfrm>
        </p:spPr>
        <p:txBody>
          <a:bodyPr vert="horz" lIns="91440" tIns="45720" rIns="91440" bIns="45720" rtlCol="0" anchor="b">
            <a:normAutofit/>
          </a:bodyPr>
          <a:lstStyle/>
          <a:p>
            <a:pPr algn="ctr"/>
            <a:br>
              <a:rPr lang="en-US" sz="2400" kern="1200" dirty="0">
                <a:solidFill>
                  <a:srgbClr val="FFFFFF"/>
                </a:solidFill>
                <a:latin typeface="+mj-lt"/>
                <a:ea typeface="+mj-ea"/>
                <a:cs typeface="+mj-cs"/>
              </a:rPr>
            </a:br>
            <a:r>
              <a:rPr lang="en-US" b="1" kern="1200" dirty="0">
                <a:solidFill>
                  <a:srgbClr val="FFFFFF"/>
                </a:solidFill>
                <a:latin typeface="Arial" panose="020B0604020202020204" pitchFamily="34" charset="0"/>
                <a:cs typeface="Arial" panose="020B0604020202020204" pitchFamily="34" charset="0"/>
              </a:rPr>
              <a:t>AGENDA</a:t>
            </a:r>
            <a:br>
              <a:rPr lang="en-US" sz="2400" kern="1200" dirty="0">
                <a:solidFill>
                  <a:srgbClr val="FFFFFF"/>
                </a:solidFill>
                <a:latin typeface="+mj-lt"/>
                <a:ea typeface="+mj-ea"/>
                <a:cs typeface="+mj-cs"/>
              </a:rPr>
            </a:br>
            <a:r>
              <a:rPr lang="en-US" sz="2400" b="1" kern="1200" dirty="0">
                <a:solidFill>
                  <a:srgbClr val="FFFFFF"/>
                </a:solidFill>
                <a:latin typeface="Calibri Light" panose="020F0302020204030204" pitchFamily="34" charset="0"/>
                <a:cs typeface="Calibri Light" panose="020F0302020204030204" pitchFamily="34" charset="0"/>
              </a:rPr>
              <a:t>Welcome</a:t>
            </a:r>
            <a:br>
              <a:rPr lang="en-US" sz="2400" b="1" kern="1200" dirty="0">
                <a:solidFill>
                  <a:srgbClr val="FFFFFF"/>
                </a:solidFill>
                <a:latin typeface="Calibri Light" panose="020F0302020204030204" pitchFamily="34" charset="0"/>
                <a:cs typeface="Calibri Light" panose="020F0302020204030204" pitchFamily="34" charset="0"/>
              </a:rPr>
            </a:br>
            <a:r>
              <a:rPr lang="en-US" sz="2400" b="1" kern="1200" dirty="0">
                <a:solidFill>
                  <a:srgbClr val="FFFFFF"/>
                </a:solidFill>
                <a:latin typeface="Calibri Light" panose="020F0302020204030204" pitchFamily="34" charset="0"/>
                <a:cs typeface="Calibri Light" panose="020F0302020204030204" pitchFamily="34" charset="0"/>
              </a:rPr>
              <a:t>Logistics </a:t>
            </a:r>
            <a:br>
              <a:rPr lang="en-US" sz="2400" b="1" kern="1200" dirty="0">
                <a:solidFill>
                  <a:srgbClr val="FFFFFF"/>
                </a:solidFill>
                <a:latin typeface="Calibri Light" panose="020F0302020204030204" pitchFamily="34" charset="0"/>
                <a:cs typeface="Calibri Light" panose="020F0302020204030204" pitchFamily="34" charset="0"/>
              </a:rPr>
            </a:br>
            <a:r>
              <a:rPr lang="en-US" sz="2400" b="1" kern="1200" dirty="0">
                <a:solidFill>
                  <a:srgbClr val="FFFFFF"/>
                </a:solidFill>
                <a:latin typeface="Calibri Light" panose="020F0302020204030204" pitchFamily="34" charset="0"/>
                <a:cs typeface="Calibri Light" panose="020F0302020204030204" pitchFamily="34" charset="0"/>
              </a:rPr>
              <a:t>Registration</a:t>
            </a:r>
            <a:br>
              <a:rPr lang="en-US" sz="2400" b="1" kern="1200" dirty="0">
                <a:solidFill>
                  <a:srgbClr val="FFFFFF"/>
                </a:solidFill>
                <a:latin typeface="Calibri Light" panose="020F0302020204030204" pitchFamily="34" charset="0"/>
                <a:cs typeface="Calibri Light" panose="020F0302020204030204" pitchFamily="34" charset="0"/>
              </a:rPr>
            </a:br>
            <a:r>
              <a:rPr lang="en-US" sz="2400" b="1" kern="1200" dirty="0" err="1">
                <a:solidFill>
                  <a:srgbClr val="FFFFFF"/>
                </a:solidFill>
                <a:latin typeface="Calibri Light" panose="020F0302020204030204" pitchFamily="34" charset="0"/>
                <a:cs typeface="Calibri Light" panose="020F0302020204030204" pitchFamily="34" charset="0"/>
              </a:rPr>
              <a:t>Engineerica</a:t>
            </a:r>
            <a:br>
              <a:rPr lang="en-US" sz="2400" b="1" kern="1200" dirty="0">
                <a:solidFill>
                  <a:srgbClr val="FFFFFF"/>
                </a:solidFill>
                <a:latin typeface="Calibri Light" panose="020F0302020204030204" pitchFamily="34" charset="0"/>
                <a:cs typeface="Calibri Light" panose="020F0302020204030204" pitchFamily="34" charset="0"/>
              </a:rPr>
            </a:br>
            <a:r>
              <a:rPr lang="en-US" sz="2400" b="1" kern="1200" dirty="0">
                <a:solidFill>
                  <a:srgbClr val="FFFFFF"/>
                </a:solidFill>
                <a:latin typeface="Calibri Light" panose="020F0302020204030204" pitchFamily="34" charset="0"/>
                <a:cs typeface="Calibri Light" panose="020F0302020204030204" pitchFamily="34" charset="0"/>
              </a:rPr>
              <a:t>Housekeeping and Handy Reminders</a:t>
            </a:r>
            <a:br>
              <a:rPr lang="en-US" sz="2400" b="1" kern="1200" dirty="0">
                <a:solidFill>
                  <a:srgbClr val="FFFFFF"/>
                </a:solidFill>
                <a:latin typeface="Calibri Light" panose="020F0302020204030204" pitchFamily="34" charset="0"/>
                <a:cs typeface="Calibri Light" panose="020F0302020204030204" pitchFamily="34" charset="0"/>
              </a:rPr>
            </a:br>
            <a:r>
              <a:rPr lang="en-US" sz="2400" b="1" kern="1200" dirty="0">
                <a:solidFill>
                  <a:srgbClr val="FFFFFF"/>
                </a:solidFill>
                <a:latin typeface="Calibri Light" panose="020F0302020204030204" pitchFamily="34" charset="0"/>
                <a:cs typeface="Calibri Light" panose="020F0302020204030204" pitchFamily="34" charset="0"/>
              </a:rPr>
              <a:t>Open Forum for Questions</a:t>
            </a:r>
          </a:p>
        </p:txBody>
      </p:sp>
      <p:sp>
        <p:nvSpPr>
          <p:cNvPr id="42" name="Oval 41">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5" descr="Daily Calendar">
            <a:extLst>
              <a:ext uri="{FF2B5EF4-FFF2-40B4-BE49-F238E27FC236}">
                <a16:creationId xmlns:a16="http://schemas.microsoft.com/office/drawing/2014/main" id="{DD92DEEA-1658-F0AE-F552-D5814AE045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8572"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3159980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89943B5-CAB6-42FB-06FD-8DE0794B8E0B}"/>
              </a:ext>
            </a:extLst>
          </p:cNvPr>
          <p:cNvPicPr>
            <a:picLocks noGrp="1" noChangeAspect="1"/>
          </p:cNvPicPr>
          <p:nvPr>
            <p:ph idx="1"/>
          </p:nvPr>
        </p:nvPicPr>
        <p:blipFill rotWithShape="1">
          <a:blip r:embed="rId2"/>
          <a:srcRect t="24210" b="79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BE1C7C-7AEF-68BF-65D8-2AEC8268252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Arial Black" panose="020B0A04020102020204" pitchFamily="34" charset="0"/>
              </a:rPr>
              <a:t>Where Do I Go? Where do I Start?</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294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11B52025-6B69-76C2-B961-1F79994DA2E2}"/>
              </a:ext>
            </a:extLst>
          </p:cNvPr>
          <p:cNvPicPr>
            <a:picLocks noChangeAspect="1"/>
          </p:cNvPicPr>
          <p:nvPr/>
        </p:nvPicPr>
        <p:blipFill rotWithShape="1">
          <a:blip r:embed="rId2"/>
          <a:srcRect l="12656" t="7060" r="16407" b="52222"/>
          <a:stretch/>
        </p:blipFill>
        <p:spPr>
          <a:xfrm>
            <a:off x="2222881" y="228600"/>
            <a:ext cx="7670037" cy="5467350"/>
          </a:xfrm>
          <a:prstGeom prst="rect">
            <a:avLst/>
          </a:prstGeom>
        </p:spPr>
      </p:pic>
      <p:sp>
        <p:nvSpPr>
          <p:cNvPr id="6" name="TextBox 5">
            <a:extLst>
              <a:ext uri="{FF2B5EF4-FFF2-40B4-BE49-F238E27FC236}">
                <a16:creationId xmlns:a16="http://schemas.microsoft.com/office/drawing/2014/main" id="{4061FD70-E9F8-9867-322F-E57E62EDDF24}"/>
              </a:ext>
            </a:extLst>
          </p:cNvPr>
          <p:cNvSpPr txBox="1"/>
          <p:nvPr/>
        </p:nvSpPr>
        <p:spPr>
          <a:xfrm>
            <a:off x="3063848" y="1343766"/>
            <a:ext cx="1108408" cy="496803"/>
          </a:xfrm>
          <a:prstGeom prst="rect">
            <a:avLst/>
          </a:prstGeom>
          <a:solidFill>
            <a:schemeClr val="accent6">
              <a:lumMod val="60000"/>
              <a:lumOff val="40000"/>
            </a:schemeClr>
          </a:solidFill>
        </p:spPr>
        <p:txBody>
          <a:bodyPr wrap="square" rtlCol="0">
            <a:spAutoFit/>
          </a:bodyPr>
          <a:lstStyle/>
          <a:p>
            <a:pPr defTabSz="667512">
              <a:spcAft>
                <a:spcPts val="600"/>
              </a:spcAft>
            </a:pPr>
            <a:r>
              <a:rPr lang="en-US" sz="1314" kern="1200">
                <a:solidFill>
                  <a:schemeClr val="tx1"/>
                </a:solidFill>
                <a:latin typeface="+mn-lt"/>
                <a:ea typeface="+mn-ea"/>
                <a:cs typeface="+mn-cs"/>
              </a:rPr>
              <a:t>Loading Dock Entrance</a:t>
            </a:r>
            <a:endParaRPr lang="en-US"/>
          </a:p>
        </p:txBody>
      </p:sp>
      <p:cxnSp>
        <p:nvCxnSpPr>
          <p:cNvPr id="10" name="Straight Arrow Connector 9">
            <a:extLst>
              <a:ext uri="{FF2B5EF4-FFF2-40B4-BE49-F238E27FC236}">
                <a16:creationId xmlns:a16="http://schemas.microsoft.com/office/drawing/2014/main" id="{7B651CD7-C09A-1330-5D41-60B09643702B}"/>
              </a:ext>
            </a:extLst>
          </p:cNvPr>
          <p:cNvCxnSpPr>
            <a:cxnSpLocks/>
            <a:stCxn id="6" idx="3"/>
          </p:cNvCxnSpPr>
          <p:nvPr/>
        </p:nvCxnSpPr>
        <p:spPr>
          <a:xfrm>
            <a:off x="4172256" y="1580238"/>
            <a:ext cx="608272" cy="392076"/>
          </a:xfrm>
          <a:prstGeom prst="straightConnector1">
            <a:avLst/>
          </a:prstGeom>
          <a:ln w="444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A6D25C5-4EEE-DD11-E973-5AC01E4EF4CC}"/>
              </a:ext>
            </a:extLst>
          </p:cNvPr>
          <p:cNvSpPr txBox="1"/>
          <p:nvPr/>
        </p:nvSpPr>
        <p:spPr>
          <a:xfrm>
            <a:off x="8462476" y="1539804"/>
            <a:ext cx="1342865" cy="496803"/>
          </a:xfrm>
          <a:prstGeom prst="rect">
            <a:avLst/>
          </a:prstGeom>
          <a:solidFill>
            <a:schemeClr val="accent6">
              <a:lumMod val="60000"/>
              <a:lumOff val="40000"/>
            </a:schemeClr>
          </a:solidFill>
        </p:spPr>
        <p:txBody>
          <a:bodyPr wrap="square" rtlCol="0">
            <a:spAutoFit/>
          </a:bodyPr>
          <a:lstStyle/>
          <a:p>
            <a:pPr defTabSz="667512">
              <a:spcAft>
                <a:spcPts val="600"/>
              </a:spcAft>
            </a:pPr>
            <a:r>
              <a:rPr lang="en-US" sz="1314" kern="1200">
                <a:solidFill>
                  <a:schemeClr val="tx1"/>
                </a:solidFill>
                <a:latin typeface="+mn-lt"/>
                <a:ea typeface="+mn-ea"/>
                <a:cs typeface="+mn-cs"/>
              </a:rPr>
              <a:t>Main Convention Center Entrance</a:t>
            </a:r>
            <a:endParaRPr lang="en-US"/>
          </a:p>
        </p:txBody>
      </p:sp>
      <p:cxnSp>
        <p:nvCxnSpPr>
          <p:cNvPr id="14" name="Straight Arrow Connector 13">
            <a:extLst>
              <a:ext uri="{FF2B5EF4-FFF2-40B4-BE49-F238E27FC236}">
                <a16:creationId xmlns:a16="http://schemas.microsoft.com/office/drawing/2014/main" id="{0398860E-96D3-38C7-44FF-CD7156CA0BA2}"/>
              </a:ext>
            </a:extLst>
          </p:cNvPr>
          <p:cNvCxnSpPr>
            <a:cxnSpLocks/>
          </p:cNvCxnSpPr>
          <p:nvPr/>
        </p:nvCxnSpPr>
        <p:spPr>
          <a:xfrm flipH="1">
            <a:off x="7744588" y="1776275"/>
            <a:ext cx="717888" cy="9719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938697E-A666-06A8-22DE-52ED749275C3}"/>
              </a:ext>
            </a:extLst>
          </p:cNvPr>
          <p:cNvSpPr txBox="1"/>
          <p:nvPr/>
        </p:nvSpPr>
        <p:spPr>
          <a:xfrm rot="3157673">
            <a:off x="5578001" y="2443662"/>
            <a:ext cx="572744" cy="406906"/>
          </a:xfrm>
          <a:prstGeom prst="rect">
            <a:avLst/>
          </a:prstGeom>
          <a:solidFill>
            <a:schemeClr val="accent6">
              <a:lumMod val="40000"/>
              <a:lumOff val="60000"/>
              <a:alpha val="35000"/>
            </a:schemeClr>
          </a:solidFill>
          <a:ln w="12700">
            <a:solidFill>
              <a:schemeClr val="accent6">
                <a:lumMod val="50000"/>
              </a:schemeClr>
            </a:solidFill>
          </a:ln>
        </p:spPr>
        <p:txBody>
          <a:bodyPr wrap="square" rtlCol="0">
            <a:spAutoFit/>
          </a:bodyPr>
          <a:lstStyle/>
          <a:p>
            <a:pPr algn="ctr" defTabSz="667512">
              <a:spcAft>
                <a:spcPts val="600"/>
              </a:spcAft>
            </a:pPr>
            <a:r>
              <a:rPr lang="en-US" sz="1022" kern="1200">
                <a:solidFill>
                  <a:schemeClr val="tx1"/>
                </a:solidFill>
                <a:latin typeface="+mn-lt"/>
                <a:ea typeface="+mn-ea"/>
                <a:cs typeface="+mn-cs"/>
              </a:rPr>
              <a:t>Loading Dock</a:t>
            </a:r>
            <a:endParaRPr lang="en-US" sz="1400"/>
          </a:p>
        </p:txBody>
      </p:sp>
      <p:sp>
        <p:nvSpPr>
          <p:cNvPr id="17" name="TextBox 16">
            <a:extLst>
              <a:ext uri="{FF2B5EF4-FFF2-40B4-BE49-F238E27FC236}">
                <a16:creationId xmlns:a16="http://schemas.microsoft.com/office/drawing/2014/main" id="{8D9EE339-D43D-2C71-CD9C-CD0A854FDD2B}"/>
              </a:ext>
            </a:extLst>
          </p:cNvPr>
          <p:cNvSpPr txBox="1"/>
          <p:nvPr/>
        </p:nvSpPr>
        <p:spPr>
          <a:xfrm flipH="1">
            <a:off x="2393354" y="1999301"/>
            <a:ext cx="1340989" cy="965136"/>
          </a:xfrm>
          <a:prstGeom prst="rect">
            <a:avLst/>
          </a:prstGeom>
          <a:solidFill>
            <a:schemeClr val="accent6">
              <a:lumMod val="40000"/>
              <a:lumOff val="60000"/>
              <a:alpha val="75000"/>
            </a:schemeClr>
          </a:solidFill>
        </p:spPr>
        <p:txBody>
          <a:bodyPr wrap="square" rtlCol="0">
            <a:spAutoFit/>
          </a:bodyPr>
          <a:lstStyle/>
          <a:p>
            <a:pPr defTabSz="667512">
              <a:spcAft>
                <a:spcPts val="600"/>
              </a:spcAft>
            </a:pPr>
            <a:r>
              <a:rPr lang="en-US" sz="1168" kern="1200">
                <a:solidFill>
                  <a:schemeClr val="tx1"/>
                </a:solidFill>
                <a:latin typeface="+mn-lt"/>
                <a:ea typeface="+mn-ea"/>
                <a:cs typeface="+mn-cs"/>
              </a:rPr>
              <a:t>Loading Dock Hours</a:t>
            </a:r>
          </a:p>
          <a:p>
            <a:pPr defTabSz="667512">
              <a:spcAft>
                <a:spcPts val="600"/>
              </a:spcAft>
            </a:pPr>
            <a:r>
              <a:rPr lang="en-US" sz="1168" kern="1200">
                <a:solidFill>
                  <a:schemeClr val="tx1"/>
                </a:solidFill>
                <a:latin typeface="+mn-lt"/>
                <a:ea typeface="+mn-ea"/>
                <a:cs typeface="+mn-cs"/>
              </a:rPr>
              <a:t>Monday 4pm-6pm</a:t>
            </a:r>
          </a:p>
          <a:p>
            <a:pPr defTabSz="667512">
              <a:spcAft>
                <a:spcPts val="600"/>
              </a:spcAft>
            </a:pPr>
            <a:r>
              <a:rPr lang="en-US" sz="1168" kern="1200">
                <a:solidFill>
                  <a:schemeClr val="tx1"/>
                </a:solidFill>
                <a:latin typeface="+mn-lt"/>
                <a:ea typeface="+mn-ea"/>
                <a:cs typeface="+mn-cs"/>
              </a:rPr>
              <a:t>Tuesday 7am-1pm</a:t>
            </a:r>
            <a:endParaRPr lang="en-US" sz="1600"/>
          </a:p>
        </p:txBody>
      </p:sp>
    </p:spTree>
    <p:extLst>
      <p:ext uri="{BB962C8B-B14F-4D97-AF65-F5344CB8AC3E}">
        <p14:creationId xmlns:p14="http://schemas.microsoft.com/office/powerpoint/2010/main" val="1662131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A3246-908B-6B25-D472-C25FD3CBBBCC}"/>
              </a:ext>
            </a:extLst>
          </p:cNvPr>
          <p:cNvSpPr>
            <a:spLocks noGrp="1"/>
          </p:cNvSpPr>
          <p:nvPr>
            <p:ph type="title"/>
          </p:nvPr>
        </p:nvSpPr>
        <p:spPr/>
        <p:txBody>
          <a:bodyPr/>
          <a:lstStyle/>
          <a:p>
            <a:r>
              <a:rPr lang="en-US" dirty="0">
                <a:latin typeface="Arial Black" panose="020B0A04020102020204" pitchFamily="34" charset="0"/>
              </a:rPr>
              <a:t>Porte Cochere and Loading Dock</a:t>
            </a:r>
          </a:p>
        </p:txBody>
      </p:sp>
      <p:pic>
        <p:nvPicPr>
          <p:cNvPr id="5" name="Content Placeholder 4">
            <a:extLst>
              <a:ext uri="{FF2B5EF4-FFF2-40B4-BE49-F238E27FC236}">
                <a16:creationId xmlns:a16="http://schemas.microsoft.com/office/drawing/2014/main" id="{B630A944-D496-C059-9E31-52CF90801BBB}"/>
              </a:ext>
            </a:extLst>
          </p:cNvPr>
          <p:cNvPicPr>
            <a:picLocks noGrp="1" noChangeAspect="1"/>
          </p:cNvPicPr>
          <p:nvPr>
            <p:ph sz="half" idx="1"/>
          </p:nvPr>
        </p:nvPicPr>
        <p:blipFill>
          <a:blip r:embed="rId2"/>
          <a:stretch>
            <a:fillRect/>
          </a:stretch>
        </p:blipFill>
        <p:spPr>
          <a:xfrm>
            <a:off x="838200" y="2057184"/>
            <a:ext cx="5181600" cy="3888220"/>
          </a:xfrm>
          <a:prstGeom prst="rect">
            <a:avLst/>
          </a:prstGeom>
        </p:spPr>
      </p:pic>
      <p:pic>
        <p:nvPicPr>
          <p:cNvPr id="6" name="Content Placeholder 5">
            <a:extLst>
              <a:ext uri="{FF2B5EF4-FFF2-40B4-BE49-F238E27FC236}">
                <a16:creationId xmlns:a16="http://schemas.microsoft.com/office/drawing/2014/main" id="{6FEBB6D8-5277-26E4-5A24-874F04C7C22F}"/>
              </a:ext>
            </a:extLst>
          </p:cNvPr>
          <p:cNvPicPr>
            <a:picLocks noGrp="1" noChangeAspect="1"/>
          </p:cNvPicPr>
          <p:nvPr>
            <p:ph sz="half" idx="2"/>
          </p:nvPr>
        </p:nvPicPr>
        <p:blipFill>
          <a:blip r:embed="rId3"/>
          <a:stretch>
            <a:fillRect/>
          </a:stretch>
        </p:blipFill>
        <p:spPr>
          <a:xfrm>
            <a:off x="6172200" y="2057184"/>
            <a:ext cx="5181600" cy="3888220"/>
          </a:xfrm>
          <a:prstGeom prst="rect">
            <a:avLst/>
          </a:prstGeom>
        </p:spPr>
      </p:pic>
    </p:spTree>
    <p:extLst>
      <p:ext uri="{BB962C8B-B14F-4D97-AF65-F5344CB8AC3E}">
        <p14:creationId xmlns:p14="http://schemas.microsoft.com/office/powerpoint/2010/main" val="302553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8DD27-8208-7F1D-8750-E8693AE08282}"/>
              </a:ext>
            </a:extLst>
          </p:cNvPr>
          <p:cNvSpPr>
            <a:spLocks noGrp="1"/>
          </p:cNvSpPr>
          <p:nvPr>
            <p:ph type="title"/>
          </p:nvPr>
        </p:nvSpPr>
        <p:spPr/>
        <p:txBody>
          <a:bodyPr/>
          <a:lstStyle/>
          <a:p>
            <a:r>
              <a:rPr lang="en-US" dirty="0">
                <a:latin typeface="Arial Black" panose="020B0A04020102020204" pitchFamily="34" charset="0"/>
              </a:rPr>
              <a:t>PARKING OPTIONS TO UNLOAD</a:t>
            </a:r>
          </a:p>
        </p:txBody>
      </p:sp>
      <p:pic>
        <p:nvPicPr>
          <p:cNvPr id="5" name="Content Placeholder 4">
            <a:extLst>
              <a:ext uri="{FF2B5EF4-FFF2-40B4-BE49-F238E27FC236}">
                <a16:creationId xmlns:a16="http://schemas.microsoft.com/office/drawing/2014/main" id="{9330604C-2C15-DA3C-7411-6F3E12CF2A1D}"/>
              </a:ext>
            </a:extLst>
          </p:cNvPr>
          <p:cNvPicPr>
            <a:picLocks noGrp="1" noChangeAspect="1"/>
          </p:cNvPicPr>
          <p:nvPr>
            <p:ph sz="half" idx="1"/>
          </p:nvPr>
        </p:nvPicPr>
        <p:blipFill>
          <a:blip r:embed="rId2"/>
          <a:stretch>
            <a:fillRect/>
          </a:stretch>
        </p:blipFill>
        <p:spPr>
          <a:xfrm>
            <a:off x="838200" y="2057184"/>
            <a:ext cx="5181600" cy="3888220"/>
          </a:xfrm>
          <a:prstGeom prst="rect">
            <a:avLst/>
          </a:prstGeom>
        </p:spPr>
      </p:pic>
      <p:pic>
        <p:nvPicPr>
          <p:cNvPr id="6" name="Content Placeholder 5">
            <a:extLst>
              <a:ext uri="{FF2B5EF4-FFF2-40B4-BE49-F238E27FC236}">
                <a16:creationId xmlns:a16="http://schemas.microsoft.com/office/drawing/2014/main" id="{32603DE4-A18F-854D-9148-6811B2129CBC}"/>
              </a:ext>
            </a:extLst>
          </p:cNvPr>
          <p:cNvPicPr>
            <a:picLocks noGrp="1" noChangeAspect="1"/>
          </p:cNvPicPr>
          <p:nvPr>
            <p:ph sz="half" idx="2"/>
          </p:nvPr>
        </p:nvPicPr>
        <p:blipFill>
          <a:blip r:embed="rId3"/>
          <a:stretch>
            <a:fillRect/>
          </a:stretch>
        </p:blipFill>
        <p:spPr>
          <a:xfrm>
            <a:off x="6172200" y="2057184"/>
            <a:ext cx="5181600" cy="3888220"/>
          </a:xfrm>
          <a:prstGeom prst="rect">
            <a:avLst/>
          </a:prstGeom>
        </p:spPr>
      </p:pic>
    </p:spTree>
    <p:extLst>
      <p:ext uri="{BB962C8B-B14F-4D97-AF65-F5344CB8AC3E}">
        <p14:creationId xmlns:p14="http://schemas.microsoft.com/office/powerpoint/2010/main" val="643654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339EA231-A6DE-11BE-3410-730495811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654" y="73892"/>
            <a:ext cx="7947838" cy="6854063"/>
          </a:xfrm>
          <a:prstGeom prst="rect">
            <a:avLst/>
          </a:prstGeom>
        </p:spPr>
      </p:pic>
      <p:sp>
        <p:nvSpPr>
          <p:cNvPr id="37" name="Freeform: Shape 36">
            <a:extLst>
              <a:ext uri="{FF2B5EF4-FFF2-40B4-BE49-F238E27FC236}">
                <a16:creationId xmlns:a16="http://schemas.microsoft.com/office/drawing/2014/main" id="{94AD1F28-86AD-7364-7B4F-7C08EDC06F92}"/>
              </a:ext>
            </a:extLst>
          </p:cNvPr>
          <p:cNvSpPr/>
          <p:nvPr/>
        </p:nvSpPr>
        <p:spPr>
          <a:xfrm>
            <a:off x="6049819" y="498764"/>
            <a:ext cx="3962400" cy="5338618"/>
          </a:xfrm>
          <a:custGeom>
            <a:avLst/>
            <a:gdLst>
              <a:gd name="connsiteX0" fmla="*/ 18472 w 3962400"/>
              <a:gd name="connsiteY0" fmla="*/ 5338618 h 5338618"/>
              <a:gd name="connsiteX1" fmla="*/ 0 w 3962400"/>
              <a:gd name="connsiteY1" fmla="*/ 4618182 h 5338618"/>
              <a:gd name="connsiteX2" fmla="*/ 3925454 w 3962400"/>
              <a:gd name="connsiteY2" fmla="*/ 4627418 h 5338618"/>
              <a:gd name="connsiteX3" fmla="*/ 3962400 w 3962400"/>
              <a:gd name="connsiteY3" fmla="*/ 434109 h 5338618"/>
              <a:gd name="connsiteX4" fmla="*/ 3103418 w 3962400"/>
              <a:gd name="connsiteY4" fmla="*/ 434109 h 5338618"/>
              <a:gd name="connsiteX5" fmla="*/ 3112654 w 3962400"/>
              <a:gd name="connsiteY5" fmla="*/ 0 h 533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400" h="5338618">
                <a:moveTo>
                  <a:pt x="18472" y="5338618"/>
                </a:moveTo>
                <a:lnTo>
                  <a:pt x="0" y="4618182"/>
                </a:lnTo>
                <a:lnTo>
                  <a:pt x="3925454" y="4627418"/>
                </a:lnTo>
                <a:lnTo>
                  <a:pt x="3962400" y="434109"/>
                </a:lnTo>
                <a:lnTo>
                  <a:pt x="3103418" y="434109"/>
                </a:lnTo>
                <a:lnTo>
                  <a:pt x="3112654" y="0"/>
                </a:lnTo>
              </a:path>
            </a:pathLst>
          </a:custGeom>
          <a:noFill/>
          <a:ln w="63500">
            <a:solidFill>
              <a:srgbClr val="FF0000"/>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EF4ED30C-FF1C-576D-CE92-AF51D5CD9CEE}"/>
              </a:ext>
            </a:extLst>
          </p:cNvPr>
          <p:cNvSpPr/>
          <p:nvPr/>
        </p:nvSpPr>
        <p:spPr>
          <a:xfrm>
            <a:off x="6705600" y="73891"/>
            <a:ext cx="508000" cy="563418"/>
          </a:xfrm>
          <a:custGeom>
            <a:avLst/>
            <a:gdLst>
              <a:gd name="connsiteX0" fmla="*/ 0 w 508000"/>
              <a:gd name="connsiteY0" fmla="*/ 0 h 563418"/>
              <a:gd name="connsiteX1" fmla="*/ 0 w 508000"/>
              <a:gd name="connsiteY1" fmla="*/ 563418 h 563418"/>
              <a:gd name="connsiteX2" fmla="*/ 508000 w 508000"/>
              <a:gd name="connsiteY2" fmla="*/ 563418 h 563418"/>
            </a:gdLst>
            <a:ahLst/>
            <a:cxnLst>
              <a:cxn ang="0">
                <a:pos x="connsiteX0" y="connsiteY0"/>
              </a:cxn>
              <a:cxn ang="0">
                <a:pos x="connsiteX1" y="connsiteY1"/>
              </a:cxn>
              <a:cxn ang="0">
                <a:pos x="connsiteX2" y="connsiteY2"/>
              </a:cxn>
            </a:cxnLst>
            <a:rect l="l" t="t" r="r" b="b"/>
            <a:pathLst>
              <a:path w="508000" h="563418">
                <a:moveTo>
                  <a:pt x="0" y="0"/>
                </a:moveTo>
                <a:lnTo>
                  <a:pt x="0" y="563418"/>
                </a:lnTo>
                <a:lnTo>
                  <a:pt x="508000" y="563418"/>
                </a:lnTo>
              </a:path>
            </a:pathLst>
          </a:custGeom>
          <a:noFill/>
          <a:ln w="508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87A00BC5-2CEF-FD7E-7F71-13A732CF913D}"/>
              </a:ext>
            </a:extLst>
          </p:cNvPr>
          <p:cNvCxnSpPr>
            <a:stCxn id="38" idx="1"/>
          </p:cNvCxnSpPr>
          <p:nvPr/>
        </p:nvCxnSpPr>
        <p:spPr>
          <a:xfrm flipH="1">
            <a:off x="6179128" y="637309"/>
            <a:ext cx="526472"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7B93BB6-05C5-FBB9-DDDF-FF2F5BEA4575}"/>
              </a:ext>
            </a:extLst>
          </p:cNvPr>
          <p:cNvSpPr txBox="1"/>
          <p:nvPr/>
        </p:nvSpPr>
        <p:spPr>
          <a:xfrm>
            <a:off x="5446616" y="5791203"/>
            <a:ext cx="1205779" cy="276999"/>
          </a:xfrm>
          <a:prstGeom prst="rect">
            <a:avLst/>
          </a:prstGeom>
          <a:solidFill>
            <a:srgbClr val="FFFF00"/>
          </a:solidFill>
          <a:ln>
            <a:solidFill>
              <a:srgbClr val="FF0000"/>
            </a:solidFill>
          </a:ln>
        </p:spPr>
        <p:txBody>
          <a:bodyPr wrap="none" rtlCol="0">
            <a:spAutoFit/>
          </a:bodyPr>
          <a:lstStyle/>
          <a:p>
            <a:r>
              <a:rPr lang="en-US" sz="1200" b="1" dirty="0">
                <a:solidFill>
                  <a:srgbClr val="FF0000"/>
                </a:solidFill>
              </a:rPr>
              <a:t>Supplier Access </a:t>
            </a:r>
          </a:p>
        </p:txBody>
      </p:sp>
      <p:sp>
        <p:nvSpPr>
          <p:cNvPr id="50" name="TextBox 49">
            <a:extLst>
              <a:ext uri="{FF2B5EF4-FFF2-40B4-BE49-F238E27FC236}">
                <a16:creationId xmlns:a16="http://schemas.microsoft.com/office/drawing/2014/main" id="{5BD0CA31-9029-BBCB-3209-46AF8B9902AC}"/>
              </a:ext>
            </a:extLst>
          </p:cNvPr>
          <p:cNvSpPr txBox="1"/>
          <p:nvPr/>
        </p:nvSpPr>
        <p:spPr>
          <a:xfrm>
            <a:off x="5828146" y="1"/>
            <a:ext cx="1838036" cy="276999"/>
          </a:xfrm>
          <a:prstGeom prst="rect">
            <a:avLst/>
          </a:prstGeom>
          <a:solidFill>
            <a:srgbClr val="FFFF00"/>
          </a:solidFill>
          <a:ln>
            <a:solidFill>
              <a:schemeClr val="accent6">
                <a:lumMod val="75000"/>
              </a:schemeClr>
            </a:solidFill>
          </a:ln>
        </p:spPr>
        <p:txBody>
          <a:bodyPr wrap="square" rtlCol="0">
            <a:spAutoFit/>
          </a:bodyPr>
          <a:lstStyle/>
          <a:p>
            <a:r>
              <a:rPr lang="en-US" sz="1200" b="1" dirty="0">
                <a:solidFill>
                  <a:schemeClr val="accent6">
                    <a:lumMod val="75000"/>
                  </a:schemeClr>
                </a:solidFill>
              </a:rPr>
              <a:t>Supplier Load In and Out</a:t>
            </a:r>
          </a:p>
        </p:txBody>
      </p:sp>
    </p:spTree>
    <p:extLst>
      <p:ext uri="{BB962C8B-B14F-4D97-AF65-F5344CB8AC3E}">
        <p14:creationId xmlns:p14="http://schemas.microsoft.com/office/powerpoint/2010/main" val="16408709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24303319-78b4-4866-9de0-bde40737f1d8" ContentTypeId="0x010100B2029F26138C4BFDA158A626F91E876A" PreviousValue="false"/>
</file>

<file path=customXml/item3.xml><?xml version="1.0" encoding="utf-8"?>
<ct:contentTypeSchema xmlns:ct="http://schemas.microsoft.com/office/2006/metadata/contentType" xmlns:ma="http://schemas.microsoft.com/office/2006/metadata/properties/metaAttributes" ct:_="" ma:_="" ma:contentTypeName="DOASAssetContentType" ma:contentTypeID="0x010100B2029F26138C4BFDA158A626F91E876A000034E0E80A32954283EE7FCD90655995" ma:contentTypeVersion="66" ma:contentTypeDescription="This is used to create DOAS Asset Library" ma:contentTypeScope="" ma:versionID="5c99fc7ea9c6e5f38d3760f3f6dde9ae">
  <xsd:schema xmlns:xsd="http://www.w3.org/2001/XMLSchema" xmlns:xs="http://www.w3.org/2001/XMLSchema" xmlns:p="http://schemas.microsoft.com/office/2006/metadata/properties" xmlns:ns2="0726195c-4e5f-403b-b0e6-5bc4fc6a495f" xmlns:ns3="64719721-3f2e-4037-a826-7fe00fbc2e3c" targetNamespace="http://schemas.microsoft.com/office/2006/metadata/properties" ma:root="true" ma:fieldsID="1f710244c1ae3c11600a6e0158831e35" ns2:_="" ns3:_="">
    <xsd:import namespace="0726195c-4e5f-403b-b0e6-5bc4fc6a495f"/>
    <xsd:import namespace="64719721-3f2e-4037-a826-7fe00fbc2e3c"/>
    <xsd:element name="properties">
      <xsd:complexType>
        <xsd:sequence>
          <xsd:element name="documentManagement">
            <xsd:complexType>
              <xsd:all>
                <xsd:element ref="ns2:CategoryDoc"/>
                <xsd:element ref="ns2:EffectiveDate"/>
                <xsd:element ref="ns2:DocumentDescription"/>
                <xsd:element ref="ns2:DisplayPriority" minOccurs="0"/>
                <xsd:element ref="ns3:b814ba249d91463a8222dc7318a2e120" minOccurs="0"/>
                <xsd:element ref="ns3:TaxCatchAll" minOccurs="0"/>
                <xsd:element ref="ns3:TaxCatchAllLabel" minOccurs="0"/>
                <xsd:element ref="ns3:TaxKeywordTaxHTField" minOccurs="0"/>
                <xsd:element ref="ns3:Divi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6195c-4e5f-403b-b0e6-5bc4fc6a495f" elementFormDefault="qualified">
    <xsd:import namespace="http://schemas.microsoft.com/office/2006/documentManagement/types"/>
    <xsd:import namespace="http://schemas.microsoft.com/office/infopath/2007/PartnerControls"/>
    <xsd:element name="CategoryDoc" ma:index="8" ma:displayName="Document Category" ma:default="Category 1" ma:description="" ma:format="Dropdown" ma:internalName="CategoryDoc">
      <xsd:simpleType>
        <xsd:restriction base="dms:Choice">
          <xsd:enumeration value="Category 1"/>
          <xsd:enumeration value="Category 2"/>
          <xsd:enumeration value="Category 3"/>
        </xsd:restriction>
      </xsd:simpleType>
    </xsd:element>
    <xsd:element name="EffectiveDate" ma:index="9" ma:displayName="Effective Date" ma:default="[today]" ma:description="" ma:format="DateTime" ma:internalName="EffectiveDate">
      <xsd:simpleType>
        <xsd:restriction base="dms:DateTime"/>
      </xsd:simpleType>
    </xsd:element>
    <xsd:element name="DocumentDescription" ma:index="10" ma:displayName="Document Description" ma:description="Note" ma:internalName="DocumentDescription">
      <xsd:simpleType>
        <xsd:restriction base="dms:Note">
          <xsd:maxLength value="255"/>
        </xsd:restriction>
      </xsd:simpleType>
    </xsd:element>
    <xsd:element name="DisplayPriority" ma:index="11" nillable="true" ma:displayName="Display Priority" ma:format="Dropdown" ma:internalName="DisplayPriority">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64719721-3f2e-4037-a826-7fe00fbc2e3c" elementFormDefault="qualified">
    <xsd:import namespace="http://schemas.microsoft.com/office/2006/documentManagement/types"/>
    <xsd:import namespace="http://schemas.microsoft.com/office/infopath/2007/PartnerControls"/>
    <xsd:element name="b814ba249d91463a8222dc7318a2e120" ma:index="12" ma:taxonomy="true" ma:internalName="b814ba249d91463a8222dc7318a2e120" ma:taxonomyFieldName="BusinessServices" ma:displayName="Business Services" ma:readOnly="false" ma:default="" ma:fieldId="{b814ba24-9d91-463a-8222-dc7318a2e120}" ma:sspId="24303319-78b4-4866-9de0-bde40737f1d8" ma:termSetId="c54f94ba-c49d-48e8-b789-4a89780f2686" ma:anchorId="3e0b3416-4f48-409d-9643-5ee8099d9f40" ma:open="false" ma:isKeyword="false">
      <xsd:complexType>
        <xsd:sequence>
          <xsd:element ref="pc:Terms" minOccurs="0" maxOccurs="1"/>
        </xsd:sequence>
      </xsd:complexType>
    </xsd:element>
    <xsd:element name="TaxCatchAll" ma:index="13" nillable="true" ma:displayName="Taxonomy Catch All Column" ma:hidden="true" ma:list="{c085d1ce-44a5-47b0-af7a-48aa3d02d715}" ma:internalName="TaxCatchAll" ma:showField="CatchAllData" ma:web="0726195c-4e5f-403b-b0e6-5bc4fc6a495f">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c085d1ce-44a5-47b0-af7a-48aa3d02d715}" ma:internalName="TaxCatchAllLabel" ma:readOnly="true" ma:showField="CatchAllDataLabel" ma:web="0726195c-4e5f-403b-b0e6-5bc4fc6a495f">
      <xsd:complexType>
        <xsd:complexContent>
          <xsd:extension base="dms:MultiChoiceLookup">
            <xsd:sequence>
              <xsd:element name="Value" type="dms:Lookup" maxOccurs="unbounded" minOccurs="0" nillable="true"/>
            </xsd:sequence>
          </xsd:extension>
        </xsd:complexContent>
      </xsd:complexType>
    </xsd:element>
    <xsd:element name="TaxKeywordTaxHTField" ma:index="16"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Division" ma:index="18" nillable="true" ma:displayName="Division" ma:description="" ma:internalName="Di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64719721-3f2e-4037-a826-7fe00fbc2e3c">
      <Value>11</Value>
    </TaxCatchAll>
    <EffectiveDate xmlns="0726195c-4e5f-403b-b0e6-5bc4fc6a495f">2023-04-06T19:24:00+00:00</EffectiveDate>
    <Division xmlns="64719721-3f2e-4037-a826-7fe00fbc2e3c" xsi:nil="true"/>
    <CategoryDoc xmlns="0726195c-4e5f-403b-b0e6-5bc4fc6a495f">Category 1</CategoryDoc>
    <b814ba249d91463a8222dc7318a2e120 xmlns="64719721-3f2e-4037-a826-7fe00fbc2e3c">
      <Terms xmlns="http://schemas.microsoft.com/office/infopath/2007/PartnerControls">
        <TermInfo xmlns="http://schemas.microsoft.com/office/infopath/2007/PartnerControls">
          <TermName xmlns="http://schemas.microsoft.com/office/infopath/2007/PartnerControls">State Purchasing</TermName>
          <TermId xmlns="http://schemas.microsoft.com/office/infopath/2007/PartnerControls">c42e6466-1f4d-496f-8ab6-8c429e5f88ca</TermId>
        </TermInfo>
      </Terms>
    </b814ba249d91463a8222dc7318a2e120>
    <DocumentDescription xmlns="0726195c-4e5f-403b-b0e6-5bc4fc6a495f">Logistics and Communications Webinar</DocumentDescription>
    <TaxKeywordTaxHTField xmlns="64719721-3f2e-4037-a826-7fe00fbc2e3c">
      <Terms xmlns="http://schemas.microsoft.com/office/infopath/2007/PartnerControls"/>
    </TaxKeywordTaxHTField>
    <DisplayPriority xmlns="0726195c-4e5f-403b-b0e6-5bc4fc6a495f" xsi:nil="true"/>
  </documentManagement>
</p:properties>
</file>

<file path=customXml/itemProps1.xml><?xml version="1.0" encoding="utf-8"?>
<ds:datastoreItem xmlns:ds="http://schemas.openxmlformats.org/officeDocument/2006/customXml" ds:itemID="{926F100C-831E-4875-9910-6F2A85B050A5}"/>
</file>

<file path=customXml/itemProps2.xml><?xml version="1.0" encoding="utf-8"?>
<ds:datastoreItem xmlns:ds="http://schemas.openxmlformats.org/officeDocument/2006/customXml" ds:itemID="{4B400919-54CC-41FE-B0A6-36C79B16DA4C}"/>
</file>

<file path=customXml/itemProps3.xml><?xml version="1.0" encoding="utf-8"?>
<ds:datastoreItem xmlns:ds="http://schemas.openxmlformats.org/officeDocument/2006/customXml" ds:itemID="{3EC71ABA-B866-4C50-9363-FAE7E1867CA6}"/>
</file>

<file path=customXml/itemProps4.xml><?xml version="1.0" encoding="utf-8"?>
<ds:datastoreItem xmlns:ds="http://schemas.openxmlformats.org/officeDocument/2006/customXml" ds:itemID="{F4AA68C2-AF5E-49D6-AE89-5AF9F01D8256}"/>
</file>

<file path=docProps/app.xml><?xml version="1.0" encoding="utf-8"?>
<Properties xmlns="http://schemas.openxmlformats.org/officeDocument/2006/extended-properties" xmlns:vt="http://schemas.openxmlformats.org/officeDocument/2006/docPropsVTypes">
  <TotalTime>923</TotalTime>
  <Words>1089</Words>
  <Application>Microsoft Office PowerPoint</Application>
  <PresentationFormat>Widescreen</PresentationFormat>
  <Paragraphs>153</Paragraphs>
  <Slides>19</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Arial Black</vt:lpstr>
      <vt:lpstr>Calibri</vt:lpstr>
      <vt:lpstr>Calibri Light</vt:lpstr>
      <vt:lpstr>Helvetica</vt:lpstr>
      <vt:lpstr>HelveticaLT</vt:lpstr>
      <vt:lpstr>Lucida Grande</vt:lpstr>
      <vt:lpstr>Wingdings</vt:lpstr>
      <vt:lpstr>Office Theme</vt:lpstr>
      <vt:lpstr>1_Office Theme</vt:lpstr>
      <vt:lpstr>GPC 2023 Planning Procurement’s Future  Exhibitor Logistics and Communications Webinar</vt:lpstr>
      <vt:lpstr>Tick, Tock, Tick, Tock</vt:lpstr>
      <vt:lpstr>Your GPC EXPO Team </vt:lpstr>
      <vt:lpstr> AGENDA Welcome Logistics  Registration Engineerica Housekeeping and Handy Reminders Open Forum for Questions</vt:lpstr>
      <vt:lpstr>Where Do I Go? Where do I Start?</vt:lpstr>
      <vt:lpstr>PowerPoint Presentation</vt:lpstr>
      <vt:lpstr>Porte Cochere and Loading Dock</vt:lpstr>
      <vt:lpstr>PARKING OPTIONS TO UNLOAD</vt:lpstr>
      <vt:lpstr>PowerPoint Presentation</vt:lpstr>
      <vt:lpstr>Supplier Check-in for Training and Registration</vt:lpstr>
      <vt:lpstr>Engineerica</vt:lpstr>
      <vt:lpstr>Engineerica and Leads App</vt:lpstr>
      <vt:lpstr>How Do I Update My Company Page?</vt:lpstr>
      <vt:lpstr>SUPPLIER TRAINING SESSIONS</vt:lpstr>
      <vt:lpstr>Housekeeping and Handy Reminders</vt:lpstr>
      <vt:lpstr>Housekeeping and Handy Reminders Cont. </vt:lpstr>
      <vt:lpstr>Do’s and Don’ts – Tradeshow Etiquette</vt:lpstr>
      <vt:lpstr>OPEN FORUM</vt:lpstr>
      <vt:lpstr>THANK YOU AND SEE YOU AT THE GPC!!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Logistics and Communications Webinar</dc:title>
  <dc:creator>Craft, Gary</dc:creator>
  <cp:keywords/>
  <cp:lastModifiedBy>Johnson, Osborne</cp:lastModifiedBy>
  <cp:revision>18</cp:revision>
  <dcterms:created xsi:type="dcterms:W3CDTF">2023-03-27T16:15:10Z</dcterms:created>
  <dcterms:modified xsi:type="dcterms:W3CDTF">2023-04-05T21:24:47Z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0x010100B2029F26138C4BFDA158A626F91E876A000034E0E80A32954283EE7FCD90655995</vt:lpwstr>
  </property>
  <property fmtid="{D5CDD505-2E9C-101B-9397-08002B2CF9AE}" pid="3" name="TaxKeyword">
    <vt:lpwstr/>
  </property>
  <property fmtid="{D5CDD505-2E9C-101B-9397-08002B2CF9AE}" pid="4" name="BusinessServices">
    <vt:lpwstr>11;#State Purchasing|c42e6466-1f4d-496f-8ab6-8c429e5f88ca</vt:lpwstr>
  </property>
</Properties>
</file>