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Layouts/slideLayout3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5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9" r:id="rId4"/>
    <p:sldMasterId id="2147524847" r:id="rId5"/>
    <p:sldMasterId id="2147524859" r:id="rId6"/>
  </p:sldMasterIdLst>
  <p:notesMasterIdLst>
    <p:notesMasterId r:id="rId15"/>
  </p:notesMasterIdLst>
  <p:handoutMasterIdLst>
    <p:handoutMasterId r:id="rId16"/>
  </p:handoutMasterIdLst>
  <p:sldIdLst>
    <p:sldId id="1882" r:id="rId7"/>
    <p:sldId id="1885" r:id="rId8"/>
    <p:sldId id="1875" r:id="rId9"/>
    <p:sldId id="1886" r:id="rId10"/>
    <p:sldId id="1888" r:id="rId11"/>
    <p:sldId id="1893" r:id="rId12"/>
    <p:sldId id="1907" r:id="rId13"/>
    <p:sldId id="1908" r:id="rId14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900" u="sng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900" u="sng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900" u="sng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900" u="sng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900" u="sng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900" u="sng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900" u="sng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900" u="sng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900" u="sng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947">
          <p15:clr>
            <a:srgbClr val="A4A3A4"/>
          </p15:clr>
        </p15:guide>
        <p15:guide id="2" orient="horz" pos="3567">
          <p15:clr>
            <a:srgbClr val="A4A3A4"/>
          </p15:clr>
        </p15:guide>
        <p15:guide id="3" orient="horz" pos="4169">
          <p15:clr>
            <a:srgbClr val="A4A3A4"/>
          </p15:clr>
        </p15:guide>
        <p15:guide id="4" orient="horz" pos="860">
          <p15:clr>
            <a:srgbClr val="A4A3A4"/>
          </p15:clr>
        </p15:guide>
        <p15:guide id="5" pos="146">
          <p15:clr>
            <a:srgbClr val="A4A3A4"/>
          </p15:clr>
        </p15:guide>
        <p15:guide id="6" pos="5596">
          <p15:clr>
            <a:srgbClr val="A4A3A4"/>
          </p15:clr>
        </p15:guide>
        <p15:guide id="7" pos="2974">
          <p15:clr>
            <a:srgbClr val="A4A3A4"/>
          </p15:clr>
        </p15:guide>
        <p15:guide id="8" pos="2798">
          <p15:clr>
            <a:srgbClr val="A4A3A4"/>
          </p15:clr>
        </p15:guide>
        <p15:guide id="9" pos="548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516C"/>
    <a:srgbClr val="132647"/>
    <a:srgbClr val="DDDDDD"/>
    <a:srgbClr val="FFFFFF"/>
    <a:srgbClr val="000000"/>
    <a:srgbClr val="EAEAEA"/>
    <a:srgbClr val="9FB8E5"/>
    <a:srgbClr val="C7BE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05" autoAdjust="0"/>
    <p:restoredTop sz="99856" autoAdjust="0"/>
  </p:normalViewPr>
  <p:slideViewPr>
    <p:cSldViewPr snapToGrid="0" showGuides="1">
      <p:cViewPr varScale="1">
        <p:scale>
          <a:sx n="92" d="100"/>
          <a:sy n="92" d="100"/>
        </p:scale>
        <p:origin x="-990" y="-102"/>
      </p:cViewPr>
      <p:guideLst>
        <p:guide orient="horz" pos="947"/>
        <p:guide orient="horz" pos="3567"/>
        <p:guide orient="horz" pos="4169"/>
        <p:guide orient="horz" pos="860"/>
        <p:guide pos="146"/>
        <p:guide pos="5596"/>
        <p:guide pos="2974"/>
        <p:guide pos="2798"/>
        <p:guide pos="5486"/>
      </p:guideLst>
    </p:cSldViewPr>
  </p:slideViewPr>
  <p:outlineViewPr>
    <p:cViewPr>
      <p:scale>
        <a:sx n="33" d="100"/>
        <a:sy n="33" d="100"/>
      </p:scale>
      <p:origin x="0" y="804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napToGrid="0" showGuides="1">
      <p:cViewPr varScale="1">
        <p:scale>
          <a:sx n="78" d="100"/>
          <a:sy n="78" d="100"/>
        </p:scale>
        <p:origin x="-2070" y="-10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customXml" Target="../customXml/item4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52" tIns="45676" rIns="91352" bIns="45676" numCol="1" anchor="t" anchorCtr="0" compatLnSpc="1">
            <a:prstTxWarp prst="textNoShape">
              <a:avLst/>
            </a:prstTxWarp>
          </a:bodyPr>
          <a:lstStyle>
            <a:lvl1pPr>
              <a:defRPr sz="1200" u="none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578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9" y="0"/>
            <a:ext cx="3038475" cy="465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52" tIns="45676" rIns="91352" bIns="45676" numCol="1" anchor="t" anchorCtr="0" compatLnSpc="1">
            <a:prstTxWarp prst="textNoShape">
              <a:avLst/>
            </a:prstTxWarp>
          </a:bodyPr>
          <a:lstStyle>
            <a:lvl1pPr algn="r">
              <a:defRPr sz="1200" u="none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578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180"/>
            <a:ext cx="3038475" cy="465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52" tIns="45676" rIns="91352" bIns="45676" numCol="1" anchor="b" anchorCtr="0" compatLnSpc="1">
            <a:prstTxWarp prst="textNoShape">
              <a:avLst/>
            </a:prstTxWarp>
          </a:bodyPr>
          <a:lstStyle>
            <a:lvl1pPr>
              <a:defRPr sz="1200" u="none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578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9" y="8829180"/>
            <a:ext cx="3038475" cy="465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52" tIns="45676" rIns="91352" bIns="45676" numCol="1" anchor="b" anchorCtr="0" compatLnSpc="1">
            <a:prstTxWarp prst="textNoShape">
              <a:avLst/>
            </a:prstTxWarp>
          </a:bodyPr>
          <a:lstStyle>
            <a:lvl1pPr algn="r">
              <a:defRPr sz="1200" u="none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78F666E-DE6A-4124-9A2B-5478053809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4661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06" tIns="45601" rIns="91206" bIns="45601" numCol="1" anchor="t" anchorCtr="0" compatLnSpc="1">
            <a:prstTxWarp prst="textNoShape">
              <a:avLst/>
            </a:prstTxWarp>
          </a:bodyPr>
          <a:lstStyle>
            <a:lvl1pPr>
              <a:defRPr sz="1200" u="none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9" y="0"/>
            <a:ext cx="3038475" cy="465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06" tIns="45601" rIns="91206" bIns="45601" numCol="1" anchor="t" anchorCtr="0" compatLnSpc="1">
            <a:prstTxWarp prst="textNoShape">
              <a:avLst/>
            </a:prstTxWarp>
          </a:bodyPr>
          <a:lstStyle>
            <a:lvl1pPr algn="r">
              <a:defRPr sz="1200" u="none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2688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191"/>
            <a:ext cx="5607050" cy="4182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06" tIns="45601" rIns="91206" bIns="4560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180"/>
            <a:ext cx="3038475" cy="465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06" tIns="45601" rIns="91206" bIns="45601" numCol="1" anchor="b" anchorCtr="0" compatLnSpc="1">
            <a:prstTxWarp prst="textNoShape">
              <a:avLst/>
            </a:prstTxWarp>
          </a:bodyPr>
          <a:lstStyle>
            <a:lvl1pPr>
              <a:defRPr sz="1200" u="none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9" y="8829180"/>
            <a:ext cx="3038475" cy="465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06" tIns="45601" rIns="91206" bIns="45601" numCol="1" anchor="b" anchorCtr="0" compatLnSpc="1">
            <a:prstTxWarp prst="textNoShape">
              <a:avLst/>
            </a:prstTxWarp>
          </a:bodyPr>
          <a:lstStyle>
            <a:lvl1pPr algn="r">
              <a:defRPr sz="1200" u="none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8D46D9F-2F5C-4A36-8603-FF3F8FDCF0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9851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Macintosh%20HD:Users:lawterd:Desktop:Willis_PPT:art:willis_title_logo_wh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>
            <a:spLocks noChangeArrowheads="1"/>
          </p:cNvSpPr>
          <p:nvPr userDrawn="1"/>
        </p:nvSpPr>
        <p:spPr bwMode="auto">
          <a:xfrm>
            <a:off x="0" y="5129213"/>
            <a:ext cx="8027988" cy="1252537"/>
          </a:xfrm>
          <a:prstGeom prst="rect">
            <a:avLst/>
          </a:prstGeom>
          <a:solidFill>
            <a:schemeClr val="accent2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6" name="Rectangle 13"/>
          <p:cNvSpPr>
            <a:spLocks noChangeArrowheads="1"/>
          </p:cNvSpPr>
          <p:nvPr userDrawn="1"/>
        </p:nvSpPr>
        <p:spPr bwMode="auto">
          <a:xfrm>
            <a:off x="5516563" y="5129213"/>
            <a:ext cx="2286000" cy="1252537"/>
          </a:xfrm>
          <a:prstGeom prst="rect">
            <a:avLst/>
          </a:prstGeom>
          <a:solidFill>
            <a:srgbClr val="132647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7" name="Picture 14" descr="Macintosh HD:Users:lawterd:Desktop:Willis_PPT:art:willis_title_logo_wh.png"/>
          <p:cNvPicPr>
            <a:picLocks noChangeAspect="1" noChangeArrowheads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163" y="5314950"/>
            <a:ext cx="1831975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885825" y="270135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"/>
          </p:nvPr>
        </p:nvSpPr>
        <p:spPr>
          <a:xfrm>
            <a:off x="885825" y="1201168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idx="10"/>
          </p:nvPr>
        </p:nvSpPr>
        <p:spPr>
          <a:xfrm>
            <a:off x="885825" y="4082780"/>
            <a:ext cx="7772400" cy="51246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5962647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48C7B-77EE-4ED8-994F-68A3C0DDE9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627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48C7B-77EE-4ED8-994F-68A3C0DDE9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21905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48C7B-77EE-4ED8-994F-68A3C0DDE9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0943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48C7B-77EE-4ED8-994F-68A3C0DDE9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6740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48C7B-77EE-4ED8-994F-68A3C0DDE9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038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48C7B-77EE-4ED8-994F-68A3C0DDE9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0576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48C7B-77EE-4ED8-994F-68A3C0DDE9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1349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48C7B-77EE-4ED8-994F-68A3C0DDE9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980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48C7B-77EE-4ED8-994F-68A3C0DDE9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0242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48C7B-77EE-4ED8-994F-68A3C0DDE9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910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22"/>
          <p:cNvSpPr>
            <a:spLocks noChangeShapeType="1"/>
          </p:cNvSpPr>
          <p:nvPr userDrawn="1"/>
        </p:nvSpPr>
        <p:spPr bwMode="auto">
          <a:xfrm>
            <a:off x="227013" y="811213"/>
            <a:ext cx="8670925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8" name="Line 20"/>
          <p:cNvSpPr>
            <a:spLocks noChangeShapeType="1"/>
          </p:cNvSpPr>
          <p:nvPr userDrawn="1"/>
        </p:nvSpPr>
        <p:spPr bwMode="auto">
          <a:xfrm>
            <a:off x="227013" y="6224588"/>
            <a:ext cx="8670925" cy="0"/>
          </a:xfrm>
          <a:prstGeom prst="line">
            <a:avLst/>
          </a:prstGeom>
          <a:noFill/>
          <a:ln w="158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75" y="6327775"/>
            <a:ext cx="671513" cy="29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513" y="-23813"/>
            <a:ext cx="8720137" cy="89535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138114" y="1500996"/>
            <a:ext cx="8745536" cy="4145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63513" y="914121"/>
            <a:ext cx="8720137" cy="4381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Measuring ROI of Med Containment Services</a:t>
            </a:r>
            <a:r>
              <a:rPr lang="en-GB" dirty="0" smtClean="0"/>
              <a:t>|  </a:t>
            </a:r>
            <a:fld id="{19C79003-07E4-45B5-A524-FB97ADCD87D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7552146"/>
      </p:ext>
    </p:extLst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3D685-2BF3-4E66-A759-04F20BA626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9312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3D685-2BF3-4E66-A759-04F20BA626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9044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3D685-2BF3-4E66-A759-04F20BA626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1086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3D685-2BF3-4E66-A759-04F20BA626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686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3D685-2BF3-4E66-A759-04F20BA626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0383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3D685-2BF3-4E66-A759-04F20BA626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2176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3D685-2BF3-4E66-A759-04F20BA626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3890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3D685-2BF3-4E66-A759-04F20BA626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5787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3D685-2BF3-4E66-A759-04F20BA626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0614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3D685-2BF3-4E66-A759-04F20BA626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8777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2898775"/>
            <a:ext cx="766763" cy="2889250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lIns="45720" rIns="45720" anchor="ctr"/>
          <a:lstStyle/>
          <a:p>
            <a:pPr>
              <a:defRPr/>
            </a:pPr>
            <a:endParaRPr lang="en-GB" dirty="0">
              <a:latin typeface="Arial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0475" y="6092825"/>
            <a:ext cx="1209675" cy="52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3185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3185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78967427"/>
      </p:ext>
    </p:extLst>
  </p:cSld>
  <p:clrMapOvr>
    <a:masterClrMapping/>
  </p:clrMapOvr>
  <p:transition spd="med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3D685-2BF3-4E66-A759-04F20BA626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278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Measuring ROI of Med Containment Services</a:t>
            </a:r>
            <a:r>
              <a:rPr lang="en-GB" dirty="0" smtClean="0"/>
              <a:t>|  </a:t>
            </a:r>
            <a:fld id="{19C79003-07E4-45B5-A524-FB97ADCD87D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16484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22"/>
          <p:cNvSpPr>
            <a:spLocks noChangeShapeType="1"/>
          </p:cNvSpPr>
          <p:nvPr userDrawn="1"/>
        </p:nvSpPr>
        <p:spPr bwMode="auto">
          <a:xfrm>
            <a:off x="227013" y="811213"/>
            <a:ext cx="8670925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9" name="Line 20"/>
          <p:cNvSpPr>
            <a:spLocks noChangeShapeType="1"/>
          </p:cNvSpPr>
          <p:nvPr userDrawn="1"/>
        </p:nvSpPr>
        <p:spPr bwMode="auto">
          <a:xfrm>
            <a:off x="227013" y="6224588"/>
            <a:ext cx="8670925" cy="0"/>
          </a:xfrm>
          <a:prstGeom prst="line">
            <a:avLst/>
          </a:prstGeom>
          <a:noFill/>
          <a:ln w="158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75" y="6327775"/>
            <a:ext cx="671513" cy="29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8113" y="1500994"/>
            <a:ext cx="4330700" cy="4171621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 marL="1166813" indent="-228600"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1"/>
          </p:nvPr>
        </p:nvSpPr>
        <p:spPr>
          <a:xfrm>
            <a:off x="4572000" y="1500994"/>
            <a:ext cx="4330700" cy="4171621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 marL="1166813" indent="-228600"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63513" y="914121"/>
            <a:ext cx="8763000" cy="4381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Measuring Cost of Med Containment and Control Services</a:t>
            </a:r>
            <a:r>
              <a:rPr lang="en-GB" dirty="0" smtClean="0"/>
              <a:t>|  </a:t>
            </a:r>
            <a:fld id="{19C79003-07E4-45B5-A524-FB97ADCD87D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8381858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2"/>
          <p:cNvSpPr>
            <a:spLocks noChangeShapeType="1"/>
          </p:cNvSpPr>
          <p:nvPr userDrawn="1"/>
        </p:nvSpPr>
        <p:spPr bwMode="auto">
          <a:xfrm>
            <a:off x="227013" y="811213"/>
            <a:ext cx="8670925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6" name="Line 20"/>
          <p:cNvSpPr>
            <a:spLocks noChangeShapeType="1"/>
          </p:cNvSpPr>
          <p:nvPr userDrawn="1"/>
        </p:nvSpPr>
        <p:spPr bwMode="auto">
          <a:xfrm>
            <a:off x="227013" y="6224588"/>
            <a:ext cx="8670925" cy="0"/>
          </a:xfrm>
          <a:prstGeom prst="line">
            <a:avLst/>
          </a:prstGeom>
          <a:noFill/>
          <a:ln w="158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75" y="6327775"/>
            <a:ext cx="671513" cy="29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63513" y="914121"/>
            <a:ext cx="8763000" cy="4381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Measuring Cost of Med Containment and Control Services</a:t>
            </a:r>
            <a:r>
              <a:rPr lang="en-GB" dirty="0" smtClean="0"/>
              <a:t>|  </a:t>
            </a:r>
            <a:fld id="{19C79003-07E4-45B5-A524-FB97ADCD87D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368591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2"/>
          <p:cNvSpPr>
            <a:spLocks noChangeShapeType="1"/>
          </p:cNvSpPr>
          <p:nvPr userDrawn="1"/>
        </p:nvSpPr>
        <p:spPr bwMode="auto">
          <a:xfrm>
            <a:off x="227013" y="811213"/>
            <a:ext cx="8670925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3" name="Line 20"/>
          <p:cNvSpPr>
            <a:spLocks noChangeShapeType="1"/>
          </p:cNvSpPr>
          <p:nvPr userDrawn="1"/>
        </p:nvSpPr>
        <p:spPr bwMode="auto">
          <a:xfrm>
            <a:off x="227013" y="6224588"/>
            <a:ext cx="8670925" cy="0"/>
          </a:xfrm>
          <a:prstGeom prst="line">
            <a:avLst/>
          </a:prstGeom>
          <a:noFill/>
          <a:ln w="158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75" y="6327775"/>
            <a:ext cx="671513" cy="29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Measuring Cost of Med Containment and Control Services</a:t>
            </a:r>
            <a:r>
              <a:rPr lang="en-GB" dirty="0" smtClean="0"/>
              <a:t>|  </a:t>
            </a:r>
            <a:fld id="{19C79003-07E4-45B5-A524-FB97ADCD87D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56320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038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Measuring Cost of Med Containment and Control Services</a:t>
            </a:r>
            <a:r>
              <a:rPr lang="en-GB" dirty="0" smtClean="0"/>
              <a:t>|  </a:t>
            </a:r>
            <a:fld id="{19C79003-07E4-45B5-A524-FB97ADCD87D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139030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48C7B-77EE-4ED8-994F-68A3C0DDE9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583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8113" y="1501775"/>
            <a:ext cx="8815387" cy="414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027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63513" y="-23813"/>
            <a:ext cx="8799512" cy="895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TITLE IN CAPS GOES HERE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3821374" y="6443663"/>
            <a:ext cx="5135302" cy="216444"/>
          </a:xfrm>
          <a:prstGeom prst="rect">
            <a:avLst/>
          </a:prstGeom>
        </p:spPr>
        <p:txBody>
          <a:bodyPr/>
          <a:lstStyle>
            <a:lvl1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u="none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en-US" dirty="0" smtClean="0"/>
              <a:t>Measuring ROI of Med Containment Services</a:t>
            </a:r>
            <a:r>
              <a:rPr lang="en-GB" dirty="0" smtClean="0"/>
              <a:t>|  </a:t>
            </a:r>
            <a:fld id="{19C79003-07E4-45B5-A524-FB97ADCD87D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24839" r:id="rId1"/>
    <p:sldLayoutId id="2147524840" r:id="rId2"/>
    <p:sldLayoutId id="2147524841" r:id="rId3"/>
    <p:sldLayoutId id="2147524846" r:id="rId4"/>
    <p:sldLayoutId id="2147524842" r:id="rId5"/>
    <p:sldLayoutId id="2147524843" r:id="rId6"/>
    <p:sldLayoutId id="2147524844" r:id="rId7"/>
    <p:sldLayoutId id="2147524845" r:id="rId8"/>
  </p:sldLayoutIdLst>
  <p:transition spd="med">
    <p:fade/>
  </p:transition>
  <p:timing>
    <p:tnLst>
      <p:par>
        <p:cTn id="1" dur="indefinite" restart="never" nodeType="tmRoot"/>
      </p:par>
    </p:tnLst>
  </p:timing>
  <p:hf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 Black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 Black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 Black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 Black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 Black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 Black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 Black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35000"/>
        </a:spcBef>
        <a:spcAft>
          <a:spcPct val="0"/>
        </a:spcAft>
        <a:buClr>
          <a:schemeClr val="tx1"/>
        </a:buClr>
        <a:buFont typeface="Wingdings" pitchFamily="2" charset="2"/>
        <a:defRPr sz="1400" b="1">
          <a:solidFill>
            <a:schemeClr val="tx1"/>
          </a:solidFill>
          <a:latin typeface="+mn-lt"/>
          <a:ea typeface="+mn-ea"/>
          <a:cs typeface="+mn-cs"/>
        </a:defRPr>
      </a:lvl1pPr>
      <a:lvl2pPr marL="342900" indent="-228600" algn="l" rtl="0" eaLnBrk="1" fontAlgn="base" hangingPunct="1">
        <a:spcBef>
          <a:spcPct val="70000"/>
        </a:spcBef>
        <a:spcAft>
          <a:spcPct val="0"/>
        </a:spcAft>
        <a:buClr>
          <a:schemeClr val="accent2"/>
        </a:buClr>
        <a:buSzPct val="85000"/>
        <a:buFont typeface="Wingdings" pitchFamily="2" charset="2"/>
        <a:buChar char="n"/>
        <a:defRPr sz="1200" b="1">
          <a:solidFill>
            <a:schemeClr val="tx1"/>
          </a:solidFill>
          <a:latin typeface="+mn-lt"/>
        </a:defRPr>
      </a:lvl2pPr>
      <a:lvl3pPr marL="623888" indent="-166688" algn="l" rtl="0" eaLnBrk="1" fontAlgn="base" hangingPunct="1">
        <a:spcBef>
          <a:spcPct val="10000"/>
        </a:spcBef>
        <a:spcAft>
          <a:spcPct val="0"/>
        </a:spcAft>
        <a:buClr>
          <a:schemeClr val="tx1"/>
        </a:buClr>
        <a:buFont typeface="Symbol" pitchFamily="18" charset="2"/>
        <a:buChar char="·"/>
        <a:defRPr sz="1200">
          <a:solidFill>
            <a:schemeClr val="tx1"/>
          </a:solidFill>
          <a:latin typeface="+mn-lt"/>
        </a:defRPr>
      </a:lvl3pPr>
      <a:lvl4pPr marL="914400" indent="-176213" algn="l" rtl="0" eaLnBrk="1" fontAlgn="base" hangingPunct="1">
        <a:spcBef>
          <a:spcPct val="10000"/>
        </a:spcBef>
        <a:spcAft>
          <a:spcPct val="0"/>
        </a:spcAft>
        <a:buClr>
          <a:schemeClr val="tx1"/>
        </a:buClr>
        <a:buFont typeface="Symbol" pitchFamily="18" charset="2"/>
        <a:buChar char="-"/>
        <a:defRPr sz="1200">
          <a:solidFill>
            <a:schemeClr val="tx1"/>
          </a:solidFill>
          <a:latin typeface="+mn-lt"/>
        </a:defRPr>
      </a:lvl4pPr>
      <a:lvl5pPr marL="1773238" indent="-228600" algn="l" rtl="0" eaLnBrk="1" fontAlgn="base" hangingPunct="1">
        <a:spcBef>
          <a:spcPct val="10000"/>
        </a:spcBef>
        <a:spcAft>
          <a:spcPct val="0"/>
        </a:spcAft>
        <a:buClr>
          <a:schemeClr val="tx1"/>
        </a:buClr>
        <a:buFont typeface="Arial Narrow" pitchFamily="34" charset="0"/>
        <a:defRPr sz="1200">
          <a:solidFill>
            <a:schemeClr val="tx1"/>
          </a:solidFill>
          <a:latin typeface="+mn-lt"/>
        </a:defRPr>
      </a:lvl5pPr>
      <a:lvl6pPr marL="2230438" indent="-228600" algn="l" rtl="0" eaLnBrk="1" fontAlgn="base" hangingPunct="1">
        <a:spcBef>
          <a:spcPct val="10000"/>
        </a:spcBef>
        <a:spcAft>
          <a:spcPct val="0"/>
        </a:spcAft>
        <a:buClr>
          <a:schemeClr val="tx1"/>
        </a:buClr>
        <a:buFont typeface="Arial Narrow" pitchFamily="34" charset="0"/>
        <a:defRPr sz="1200">
          <a:solidFill>
            <a:schemeClr val="tx1"/>
          </a:solidFill>
          <a:latin typeface="+mn-lt"/>
        </a:defRPr>
      </a:lvl6pPr>
      <a:lvl7pPr marL="2687638" indent="-228600" algn="l" rtl="0" eaLnBrk="1" fontAlgn="base" hangingPunct="1">
        <a:spcBef>
          <a:spcPct val="10000"/>
        </a:spcBef>
        <a:spcAft>
          <a:spcPct val="0"/>
        </a:spcAft>
        <a:buClr>
          <a:schemeClr val="tx1"/>
        </a:buClr>
        <a:buFont typeface="Arial Narrow" pitchFamily="34" charset="0"/>
        <a:defRPr sz="1200">
          <a:solidFill>
            <a:schemeClr val="tx1"/>
          </a:solidFill>
          <a:latin typeface="+mn-lt"/>
        </a:defRPr>
      </a:lvl7pPr>
      <a:lvl8pPr marL="3144838" indent="-228600" algn="l" rtl="0" eaLnBrk="1" fontAlgn="base" hangingPunct="1">
        <a:spcBef>
          <a:spcPct val="10000"/>
        </a:spcBef>
        <a:spcAft>
          <a:spcPct val="0"/>
        </a:spcAft>
        <a:buClr>
          <a:schemeClr val="tx1"/>
        </a:buClr>
        <a:buFont typeface="Arial Narrow" pitchFamily="34" charset="0"/>
        <a:defRPr sz="1200">
          <a:solidFill>
            <a:schemeClr val="tx1"/>
          </a:solidFill>
          <a:latin typeface="+mn-lt"/>
        </a:defRPr>
      </a:lvl8pPr>
      <a:lvl9pPr marL="3602038" indent="-228600" algn="l" rtl="0" eaLnBrk="1" fontAlgn="base" hangingPunct="1">
        <a:spcBef>
          <a:spcPct val="10000"/>
        </a:spcBef>
        <a:spcAft>
          <a:spcPct val="0"/>
        </a:spcAft>
        <a:buClr>
          <a:schemeClr val="tx1"/>
        </a:buClr>
        <a:buFont typeface="Arial Narrow" pitchFamily="34" charset="0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448C7B-77EE-4ED8-994F-68A3C0DDE9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72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524848" r:id="rId1"/>
    <p:sldLayoutId id="2147524849" r:id="rId2"/>
    <p:sldLayoutId id="2147524850" r:id="rId3"/>
    <p:sldLayoutId id="2147524851" r:id="rId4"/>
    <p:sldLayoutId id="2147524852" r:id="rId5"/>
    <p:sldLayoutId id="2147524853" r:id="rId6"/>
    <p:sldLayoutId id="2147524854" r:id="rId7"/>
    <p:sldLayoutId id="2147524855" r:id="rId8"/>
    <p:sldLayoutId id="2147524856" r:id="rId9"/>
    <p:sldLayoutId id="2147524857" r:id="rId10"/>
    <p:sldLayoutId id="2147524858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B3D685-2BF3-4E66-A759-04F20BA626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162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524860" r:id="rId1"/>
    <p:sldLayoutId id="2147524861" r:id="rId2"/>
    <p:sldLayoutId id="2147524862" r:id="rId3"/>
    <p:sldLayoutId id="2147524863" r:id="rId4"/>
    <p:sldLayoutId id="2147524864" r:id="rId5"/>
    <p:sldLayoutId id="2147524865" r:id="rId6"/>
    <p:sldLayoutId id="2147524866" r:id="rId7"/>
    <p:sldLayoutId id="2147524867" r:id="rId8"/>
    <p:sldLayoutId id="2147524868" r:id="rId9"/>
    <p:sldLayoutId id="2147524869" r:id="rId10"/>
    <p:sldLayoutId id="2147524870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2800" dirty="0" smtClean="0"/>
              <a:t>Business interruption </a:t>
            </a:r>
            <a:r>
              <a:rPr lang="en-US" sz="2800" b="0" dirty="0" smtClean="0"/>
              <a:t>CLAIMS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002060"/>
                </a:solidFill>
              </a:rPr>
              <a:t>Coverage</a:t>
            </a:r>
            <a:r>
              <a:rPr lang="en-US" sz="2800" dirty="0" smtClean="0"/>
              <a:t> – basic concepts</a:t>
            </a:r>
            <a:endParaRPr lang="en-GB" sz="2800" dirty="0"/>
          </a:p>
        </p:txBody>
      </p:sp>
      <p:sp>
        <p:nvSpPr>
          <p:cNvPr id="8195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Willis Risk Control and Claim Advocacy Practice </a:t>
            </a:r>
          </a:p>
        </p:txBody>
      </p:sp>
      <p:sp>
        <p:nvSpPr>
          <p:cNvPr id="8196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GB" dirty="0" smtClean="0"/>
              <a:t>March 23, 2015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Speakers 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1752600" y="1259509"/>
            <a:ext cx="526868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u="none" dirty="0" smtClean="0"/>
              <a:t>John Bobo</a:t>
            </a:r>
          </a:p>
          <a:p>
            <a:r>
              <a:rPr lang="en-US" sz="2200" b="1" u="none" dirty="0" smtClean="0"/>
              <a:t>South Region Technical Claim Manager </a:t>
            </a:r>
          </a:p>
          <a:p>
            <a:r>
              <a:rPr lang="en-US" sz="2200" b="1" u="none" dirty="0" smtClean="0"/>
              <a:t>Willis North America</a:t>
            </a:r>
            <a:endParaRPr lang="en-US" sz="2200" b="1" u="none" dirty="0"/>
          </a:p>
        </p:txBody>
      </p:sp>
      <p:sp>
        <p:nvSpPr>
          <p:cNvPr id="9" name="TextBox 8"/>
          <p:cNvSpPr txBox="1"/>
          <p:nvPr/>
        </p:nvSpPr>
        <p:spPr>
          <a:xfrm>
            <a:off x="1752600" y="3159860"/>
            <a:ext cx="3277179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u="none" dirty="0" smtClean="0">
                <a:latin typeface="+mn-lt"/>
              </a:rPr>
              <a:t>Bill Warren, CPA, CGMA</a:t>
            </a:r>
          </a:p>
          <a:p>
            <a:r>
              <a:rPr lang="en-US" sz="2000" b="1" u="none" dirty="0" smtClean="0">
                <a:latin typeface="+mn-lt"/>
              </a:rPr>
              <a:t>Partner-in-Charge</a:t>
            </a:r>
          </a:p>
          <a:p>
            <a:r>
              <a:rPr lang="en-US" sz="2000" b="1" u="none" dirty="0" smtClean="0">
                <a:latin typeface="+mn-lt"/>
              </a:rPr>
              <a:t>RWH </a:t>
            </a:r>
            <a:r>
              <a:rPr lang="en-US" sz="2200" b="1" u="none" dirty="0" smtClean="0">
                <a:latin typeface="+mn-lt"/>
              </a:rPr>
              <a:t>Myers</a:t>
            </a:r>
            <a:r>
              <a:rPr lang="en-US" sz="2000" b="1" u="none" dirty="0" smtClean="0">
                <a:latin typeface="+mn-lt"/>
              </a:rPr>
              <a:t>, Atlanta, GA.</a:t>
            </a:r>
          </a:p>
        </p:txBody>
      </p:sp>
    </p:spTree>
    <p:extLst>
      <p:ext uri="{BB962C8B-B14F-4D97-AF65-F5344CB8AC3E}">
        <p14:creationId xmlns:p14="http://schemas.microsoft.com/office/powerpoint/2010/main" val="392994393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 smtClean="0"/>
              <a:t>Agenda 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150126" y="1514621"/>
            <a:ext cx="8830993" cy="372612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 sz="2200" dirty="0" smtClean="0"/>
              <a:t>What is Business Interruption insurance? </a:t>
            </a:r>
            <a:endParaRPr lang="en-US" altLang="en-US" sz="2200" dirty="0"/>
          </a:p>
          <a:p>
            <a:pPr>
              <a:buFont typeface="Arial" panose="020B0604020202020204" pitchFamily="34" charset="0"/>
              <a:buChar char="•"/>
            </a:pPr>
            <a:endParaRPr lang="en-US" sz="22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 smtClean="0"/>
              <a:t>What triggers Business Interruption coverage?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 smtClean="0"/>
              <a:t>How is a Business Interruption loss measured?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 smtClean="0"/>
              <a:t>Additional Coverage's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 smtClean="0"/>
              <a:t>What to do when a loss occurs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200" dirty="0"/>
          </a:p>
          <a:p>
            <a:pPr>
              <a:buFont typeface="Arial" panose="020B0604020202020204" pitchFamily="34" charset="0"/>
              <a:buChar char="•"/>
            </a:pPr>
            <a:endParaRPr lang="en-US" sz="22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400" dirty="0" smtClean="0"/>
              <a:t>What is Business Interruption Insurance?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532263" y="1447201"/>
            <a:ext cx="8106770" cy="373894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 sz="2200" dirty="0" smtClean="0">
                <a:solidFill>
                  <a:srgbClr val="002060"/>
                </a:solidFill>
              </a:rPr>
              <a:t>provides </a:t>
            </a:r>
            <a:r>
              <a:rPr lang="en-US" altLang="en-US" sz="2200" dirty="0">
                <a:solidFill>
                  <a:srgbClr val="002060"/>
                </a:solidFill>
              </a:rPr>
              <a:t>for the maintenance and stability of </a:t>
            </a:r>
            <a:r>
              <a:rPr lang="en-US" altLang="en-US" sz="2200" dirty="0" smtClean="0">
                <a:solidFill>
                  <a:srgbClr val="002060"/>
                </a:solidFill>
              </a:rPr>
              <a:t>the    income (revenue) </a:t>
            </a:r>
            <a:r>
              <a:rPr lang="en-US" altLang="en-US" sz="2200" dirty="0">
                <a:solidFill>
                  <a:srgbClr val="002060"/>
                </a:solidFill>
              </a:rPr>
              <a:t>statement, comparing projected </a:t>
            </a:r>
            <a:r>
              <a:rPr lang="en-US" altLang="en-US" sz="2200" dirty="0" smtClean="0">
                <a:solidFill>
                  <a:srgbClr val="002060"/>
                </a:solidFill>
              </a:rPr>
              <a:t>results with </a:t>
            </a:r>
            <a:r>
              <a:rPr lang="en-US" altLang="en-US" sz="2200" dirty="0">
                <a:solidFill>
                  <a:srgbClr val="002060"/>
                </a:solidFill>
              </a:rPr>
              <a:t>actual results after a loss.  “Do for  the organization what it should have done for itself, had no loss </a:t>
            </a:r>
            <a:r>
              <a:rPr lang="en-US" altLang="en-US" sz="2200" dirty="0" smtClean="0">
                <a:solidFill>
                  <a:srgbClr val="002060"/>
                </a:solidFill>
              </a:rPr>
              <a:t>occurred</a:t>
            </a:r>
            <a:r>
              <a:rPr lang="en-US" altLang="en-US" sz="2200" dirty="0" smtClean="0">
                <a:solidFill>
                  <a:srgbClr val="002060"/>
                </a:solidFill>
              </a:rPr>
              <a:t>.</a:t>
            </a:r>
            <a:endParaRPr lang="en-US" altLang="en-US" sz="2200" dirty="0">
              <a:solidFill>
                <a:srgbClr val="00206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200" dirty="0" smtClean="0">
                <a:solidFill>
                  <a:srgbClr val="002060"/>
                </a:solidFill>
              </a:rPr>
              <a:t>DOAS will reimburse the Actual Loss of Income Sustained, less any non-continuing expenses and charges</a:t>
            </a:r>
            <a:r>
              <a:rPr lang="en-US" altLang="en-US" sz="2200" dirty="0" smtClean="0">
                <a:solidFill>
                  <a:srgbClr val="002060"/>
                </a:solidFill>
              </a:rPr>
              <a:t>…..</a:t>
            </a:r>
            <a:endParaRPr lang="en-US" altLang="en-US" sz="2200" dirty="0" smtClean="0">
              <a:solidFill>
                <a:srgbClr val="00206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en-US" sz="2200" dirty="0"/>
          </a:p>
          <a:p>
            <a:pPr marL="0" indent="0" eaLnBrk="1" hangingPunct="1"/>
            <a:endParaRPr lang="en-US" alt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344806837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519546" y="895350"/>
            <a:ext cx="7839862" cy="5962650"/>
          </a:xfrm>
        </p:spPr>
        <p:txBody>
          <a:bodyPr/>
          <a:lstStyle/>
          <a:p>
            <a:pPr eaLnBrk="1" hangingPunct="1"/>
            <a:endParaRPr lang="en-US" altLang="en-US" sz="22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200" dirty="0"/>
              <a:t>Must have a Property Trigger – must be a covered loss to a covered location under the </a:t>
            </a:r>
            <a:r>
              <a:rPr lang="en-US" altLang="en-US" sz="2200" dirty="0" smtClean="0"/>
              <a:t>policy</a:t>
            </a:r>
          </a:p>
          <a:p>
            <a:pPr marL="0" indent="0"/>
            <a:endParaRPr lang="en-US" altLang="en-US" sz="22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200" dirty="0" smtClean="0"/>
              <a:t>“must be to insured property by a Covered Cause of Loss”</a:t>
            </a:r>
          </a:p>
          <a:p>
            <a:pPr marL="0" indent="0"/>
            <a:endParaRPr lang="en-US" altLang="en-US" sz="2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200" u="sng" dirty="0" smtClean="0">
                <a:solidFill>
                  <a:srgbClr val="002060"/>
                </a:solidFill>
              </a:rPr>
              <a:t>Loss </a:t>
            </a:r>
            <a:r>
              <a:rPr lang="en-US" altLang="en-US" sz="2200" u="sng" dirty="0" smtClean="0">
                <a:solidFill>
                  <a:srgbClr val="002060"/>
                </a:solidFill>
              </a:rPr>
              <a:t>Measurement </a:t>
            </a:r>
            <a:r>
              <a:rPr lang="en-US" altLang="en-US" sz="2200" dirty="0" smtClean="0">
                <a:solidFill>
                  <a:srgbClr val="002060"/>
                </a:solidFill>
              </a:rPr>
              <a:t>(clarification between BI and Extra Expense)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200" u="sng" dirty="0" smtClean="0">
                <a:solidFill>
                  <a:srgbClr val="002060"/>
                </a:solidFill>
              </a:rPr>
              <a:t>Deductibles </a:t>
            </a:r>
            <a:r>
              <a:rPr lang="en-US" altLang="en-US" sz="2200" u="sng" dirty="0">
                <a:solidFill>
                  <a:srgbClr val="002060"/>
                </a:solidFill>
              </a:rPr>
              <a:t>and </a:t>
            </a:r>
            <a:r>
              <a:rPr lang="en-US" altLang="en-US" sz="2200" u="sng" dirty="0" smtClean="0">
                <a:solidFill>
                  <a:srgbClr val="002060"/>
                </a:solidFill>
              </a:rPr>
              <a:t>Retentions </a:t>
            </a:r>
            <a:r>
              <a:rPr lang="en-US" altLang="en-US" sz="2200" dirty="0" smtClean="0">
                <a:solidFill>
                  <a:srgbClr val="002060"/>
                </a:solidFill>
              </a:rPr>
              <a:t>– “72  hour waiting period</a:t>
            </a:r>
            <a:r>
              <a:rPr lang="en-US" altLang="en-US" sz="2200" dirty="0" smtClean="0">
                <a:solidFill>
                  <a:srgbClr val="002060"/>
                </a:solidFill>
              </a:rPr>
              <a:t>”</a:t>
            </a:r>
            <a:endParaRPr lang="en-US" altLang="en-US" sz="2200" dirty="0">
              <a:solidFill>
                <a:srgbClr val="00206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245660" y="245659"/>
            <a:ext cx="8720137" cy="895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Black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Black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Black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Black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Black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Black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Black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r>
              <a:rPr lang="en-US" altLang="en-US" sz="2400" dirty="0"/>
              <a:t>What Triggers Business Interruption Coverage, and how is the loss measured?</a:t>
            </a:r>
            <a:endParaRPr lang="en-US" alt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27159352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Additional Coverage's</a:t>
            </a:r>
            <a:endParaRPr lang="en-US" sz="2400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27545" y="1174425"/>
            <a:ext cx="7629099" cy="4145742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2200" dirty="0" smtClean="0"/>
              <a:t>Extra Expense – “reasonable and necessary extra expenses”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en-US" sz="2200" dirty="0"/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2200" dirty="0" smtClean="0"/>
              <a:t>Rental Value – “loss sustained”….due to unlivable conditions.</a:t>
            </a:r>
          </a:p>
        </p:txBody>
      </p:sp>
    </p:spTree>
    <p:extLst>
      <p:ext uri="{BB962C8B-B14F-4D97-AF65-F5344CB8AC3E}">
        <p14:creationId xmlns:p14="http://schemas.microsoft.com/office/powerpoint/2010/main" val="392116146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What to do When a Loss Occurs</a:t>
            </a:r>
            <a:endParaRPr lang="en-US" sz="2400" dirty="0"/>
          </a:p>
        </p:txBody>
      </p:sp>
      <p:sp>
        <p:nvSpPr>
          <p:cNvPr id="6" name="Content Placeholder 1"/>
          <p:cNvSpPr>
            <a:spLocks noGrp="1"/>
          </p:cNvSpPr>
          <p:nvPr>
            <p:ph idx="1"/>
          </p:nvPr>
        </p:nvSpPr>
        <p:spPr>
          <a:xfrm>
            <a:off x="260944" y="1274117"/>
            <a:ext cx="8132429" cy="4536395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002060"/>
                </a:solidFill>
              </a:rPr>
              <a:t>Report the claim as soon as possible </a:t>
            </a:r>
            <a:r>
              <a:rPr lang="en-US" sz="2200" dirty="0" smtClean="0">
                <a:solidFill>
                  <a:srgbClr val="002060"/>
                </a:solidFill>
              </a:rPr>
              <a:t>to DOAS</a:t>
            </a:r>
            <a:endParaRPr lang="en-US" sz="2200" dirty="0" smtClean="0">
              <a:solidFill>
                <a:srgbClr val="002060"/>
              </a:solidFill>
            </a:endParaRPr>
          </a:p>
          <a:p>
            <a:pPr marL="0" indent="0" eaLnBrk="1" hangingPunct="1"/>
            <a:endParaRPr lang="en-US" sz="2200" dirty="0" smtClean="0">
              <a:solidFill>
                <a:srgbClr val="002060"/>
              </a:solidFill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002060"/>
                </a:solidFill>
              </a:rPr>
              <a:t>Segregate charges associated with the loss to a special account or work order code, grouping like items </a:t>
            </a:r>
          </a:p>
          <a:p>
            <a:pPr marL="0" indent="0" eaLnBrk="1" hangingPunct="1"/>
            <a:endParaRPr lang="en-US" sz="2200" dirty="0" smtClean="0">
              <a:solidFill>
                <a:srgbClr val="002060"/>
              </a:solidFill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002060"/>
                </a:solidFill>
              </a:rPr>
              <a:t>Provide </a:t>
            </a:r>
            <a:r>
              <a:rPr lang="en-US" sz="2200" dirty="0" smtClean="0">
                <a:solidFill>
                  <a:srgbClr val="002060"/>
                </a:solidFill>
              </a:rPr>
              <a:t>good </a:t>
            </a:r>
            <a:r>
              <a:rPr lang="en-US" sz="2200" dirty="0" smtClean="0">
                <a:solidFill>
                  <a:srgbClr val="002060"/>
                </a:solidFill>
              </a:rPr>
              <a:t>descriptions of all </a:t>
            </a:r>
            <a:r>
              <a:rPr lang="en-US" sz="2200" dirty="0" smtClean="0">
                <a:solidFill>
                  <a:srgbClr val="002060"/>
                </a:solidFill>
              </a:rPr>
              <a:t>work performed and expenses incurred</a:t>
            </a:r>
            <a:endParaRPr lang="en-US" sz="2200" dirty="0" smtClean="0">
              <a:solidFill>
                <a:srgbClr val="002060"/>
              </a:solidFill>
            </a:endParaRPr>
          </a:p>
          <a:p>
            <a:pPr marL="0" indent="0" eaLnBrk="1" hangingPunct="1"/>
            <a:endParaRPr lang="en-US" sz="2200" dirty="0" smtClean="0">
              <a:solidFill>
                <a:srgbClr val="002060"/>
              </a:solidFill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002060"/>
                </a:solidFill>
              </a:rPr>
              <a:t>Gather all supporting documentation </a:t>
            </a:r>
          </a:p>
          <a:p>
            <a:pPr lvl="1" eaLnBrk="1" hangingPunct="1"/>
            <a:endParaRPr lang="en-US" sz="2200" dirty="0" smtClean="0"/>
          </a:p>
          <a:p>
            <a:pPr eaLnBrk="1" hangingPunct="1"/>
            <a:endParaRPr lang="en-US" sz="2200" dirty="0" smtClean="0"/>
          </a:p>
          <a:p>
            <a:pPr lvl="1" eaLnBrk="1" hangingPunct="1"/>
            <a:endParaRPr 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65121940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Coverage Wording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000" u="sng" dirty="0" smtClean="0"/>
          </a:p>
          <a:p>
            <a:r>
              <a:rPr lang="en-US" sz="2000" u="sng" dirty="0" smtClean="0"/>
              <a:t> </a:t>
            </a:r>
          </a:p>
          <a:p>
            <a:endParaRPr lang="en-US" b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000" dirty="0" smtClean="0"/>
              <a:t>Business Interruption and Extra Expense </a:t>
            </a:r>
          </a:p>
          <a:p>
            <a:endParaRPr lang="en-US" sz="2000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000" dirty="0" smtClean="0"/>
              <a:t>DOAS will reimburse the Actual Loss of Income Sustained, less any non-continuing expenses and charges, resulting from direct physical loss, damage or destruction to insured Property by a Covered Cause of Loss after a 72 Hour Waiting Period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000" dirty="0" smtClean="0"/>
              <a:t>DOAS will reimburse the reasonable and necessary “extra expenses” incurred by a Covered Party resulting from direct physical loss, damage, or destruction to insured Property by a Covered Cause of Loss contained in this Agreement not to exceed the greater of $50,000 or 15% of the total insured property values in BLLIP affected by the covered loss occurrence. 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n-US" sz="20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Measuring ROI of Med Containment Services</a:t>
            </a:r>
            <a:r>
              <a:rPr lang="en-GB" smtClean="0"/>
              <a:t>|  </a:t>
            </a:r>
            <a:fld id="{19C79003-07E4-45B5-A524-FB97ADCD87D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748668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Willis Screen Template Blue Grey_FINAL">
  <a:themeElements>
    <a:clrScheme name="14_Custom Design 3">
      <a:dk1>
        <a:srgbClr val="132647"/>
      </a:dk1>
      <a:lt1>
        <a:srgbClr val="FFFFFF"/>
      </a:lt1>
      <a:dk2>
        <a:srgbClr val="F3DC99"/>
      </a:dk2>
      <a:lt2>
        <a:srgbClr val="717D91"/>
      </a:lt2>
      <a:accent1>
        <a:srgbClr val="A1A8B5"/>
      </a:accent1>
      <a:accent2>
        <a:srgbClr val="C7BEBB"/>
      </a:accent2>
      <a:accent3>
        <a:srgbClr val="FFFFFF"/>
      </a:accent3>
      <a:accent4>
        <a:srgbClr val="0E1F3B"/>
      </a:accent4>
      <a:accent5>
        <a:srgbClr val="CDD1D7"/>
      </a:accent5>
      <a:accent6>
        <a:srgbClr val="B4ACA9"/>
      </a:accent6>
      <a:hlink>
        <a:srgbClr val="9FB8E5"/>
      </a:hlink>
      <a:folHlink>
        <a:srgbClr val="F9EECC"/>
      </a:folHlink>
    </a:clrScheme>
    <a:fontScheme name="14_Custom Design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9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9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4_Custom Design 1">
        <a:dk1>
          <a:srgbClr val="132647"/>
        </a:dk1>
        <a:lt1>
          <a:srgbClr val="FFFFFF"/>
        </a:lt1>
        <a:dk2>
          <a:srgbClr val="C40811"/>
        </a:dk2>
        <a:lt2>
          <a:srgbClr val="9FB8E5"/>
        </a:lt2>
        <a:accent1>
          <a:srgbClr val="E7B933"/>
        </a:accent1>
        <a:accent2>
          <a:srgbClr val="42516C"/>
        </a:accent2>
        <a:accent3>
          <a:srgbClr val="FFFFFF"/>
        </a:accent3>
        <a:accent4>
          <a:srgbClr val="0E1F3B"/>
        </a:accent4>
        <a:accent5>
          <a:srgbClr val="F1D9AD"/>
        </a:accent5>
        <a:accent6>
          <a:srgbClr val="3B4961"/>
        </a:accent6>
        <a:hlink>
          <a:srgbClr val="C7BEB6"/>
        </a:hlink>
        <a:folHlink>
          <a:srgbClr val="4F8B6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4_Custom Design 2">
        <a:dk1>
          <a:srgbClr val="132647"/>
        </a:dk1>
        <a:lt1>
          <a:srgbClr val="FFFFFF"/>
        </a:lt1>
        <a:dk2>
          <a:srgbClr val="F3DC99"/>
        </a:dk2>
        <a:lt2>
          <a:srgbClr val="717D91"/>
        </a:lt2>
        <a:accent1>
          <a:srgbClr val="A1A8B5"/>
        </a:accent1>
        <a:accent2>
          <a:srgbClr val="C7BEBB"/>
        </a:accent2>
        <a:accent3>
          <a:srgbClr val="FFFFFF"/>
        </a:accent3>
        <a:accent4>
          <a:srgbClr val="0E1F3B"/>
        </a:accent4>
        <a:accent5>
          <a:srgbClr val="CDD1D7"/>
        </a:accent5>
        <a:accent6>
          <a:srgbClr val="B4ACA9"/>
        </a:accent6>
        <a:hlink>
          <a:srgbClr val="42516C"/>
        </a:hlink>
        <a:folHlink>
          <a:srgbClr val="F9EE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4_Custom Design 3">
        <a:dk1>
          <a:srgbClr val="132647"/>
        </a:dk1>
        <a:lt1>
          <a:srgbClr val="FFFFFF"/>
        </a:lt1>
        <a:dk2>
          <a:srgbClr val="F3DC99"/>
        </a:dk2>
        <a:lt2>
          <a:srgbClr val="717D91"/>
        </a:lt2>
        <a:accent1>
          <a:srgbClr val="A1A8B5"/>
        </a:accent1>
        <a:accent2>
          <a:srgbClr val="C7BEBB"/>
        </a:accent2>
        <a:accent3>
          <a:srgbClr val="FFFFFF"/>
        </a:accent3>
        <a:accent4>
          <a:srgbClr val="0E1F3B"/>
        </a:accent4>
        <a:accent5>
          <a:srgbClr val="CDD1D7"/>
        </a:accent5>
        <a:accent6>
          <a:srgbClr val="B4ACA9"/>
        </a:accent6>
        <a:hlink>
          <a:srgbClr val="9FB8E5"/>
        </a:hlink>
        <a:folHlink>
          <a:srgbClr val="F9EE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ASAssetContentType" ma:contentTypeID="0x010100B2029F26138C4BFDA158A626F91E876A00E655A3DD1DEE4045A7476EB8653C122E" ma:contentTypeVersion="66" ma:contentTypeDescription="This is used to create DOAS Asset Library" ma:contentTypeScope="" ma:versionID="65ae75e8bc42fb6a30efedb65ceeb261">
  <xsd:schema xmlns:xsd="http://www.w3.org/2001/XMLSchema" xmlns:xs="http://www.w3.org/2001/XMLSchema" xmlns:p="http://schemas.microsoft.com/office/2006/metadata/properties" xmlns:ns2="0726195c-4e5f-403b-b0e6-5bc4fc6a495f" xmlns:ns3="64719721-3f2e-4037-a826-7fe00fbc2e3c" targetNamespace="http://schemas.microsoft.com/office/2006/metadata/properties" ma:root="true" ma:fieldsID="16e7a525388f6d803f82093754734c27" ns2:_="" ns3:_="">
    <xsd:import namespace="0726195c-4e5f-403b-b0e6-5bc4fc6a495f"/>
    <xsd:import namespace="64719721-3f2e-4037-a826-7fe00fbc2e3c"/>
    <xsd:element name="properties">
      <xsd:complexType>
        <xsd:sequence>
          <xsd:element name="documentManagement">
            <xsd:complexType>
              <xsd:all>
                <xsd:element ref="ns2:CategoryDoc" minOccurs="0"/>
                <xsd:element ref="ns2:EffectiveDate"/>
                <xsd:element ref="ns2:DocumentDescription"/>
                <xsd:element ref="ns2:DisplayPriority" minOccurs="0"/>
                <xsd:element ref="ns3:b814ba249d91463a8222dc7318a2e120" minOccurs="0"/>
                <xsd:element ref="ns3:TaxCatchAll" minOccurs="0"/>
                <xsd:element ref="ns3:TaxCatchAllLabel" minOccurs="0"/>
                <xsd:element ref="ns3:TaxKeywordTaxHTField" minOccurs="0"/>
                <xsd:element ref="ns3:Divi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26195c-4e5f-403b-b0e6-5bc4fc6a495f" elementFormDefault="qualified">
    <xsd:import namespace="http://schemas.microsoft.com/office/2006/documentManagement/types"/>
    <xsd:import namespace="http://schemas.microsoft.com/office/infopath/2007/PartnerControls"/>
    <xsd:element name="CategoryDoc" ma:index="8" nillable="true" ma:displayName="Document Category" ma:default="none" ma:description="" ma:format="Dropdown" ma:internalName="CategoryDoc">
      <xsd:simpleType>
        <xsd:restriction base="dms:Choice">
          <xsd:enumeration value="none"/>
        </xsd:restriction>
      </xsd:simpleType>
    </xsd:element>
    <xsd:element name="EffectiveDate" ma:index="9" ma:displayName="Effective Date" ma:default="[today]" ma:description="" ma:format="DateTime" ma:internalName="EffectiveDate">
      <xsd:simpleType>
        <xsd:restriction base="dms:DateTime"/>
      </xsd:simpleType>
    </xsd:element>
    <xsd:element name="DocumentDescription" ma:index="10" ma:displayName="Document Description" ma:description="Note" ma:internalName="DocumentDescription">
      <xsd:simpleType>
        <xsd:restriction base="dms:Note">
          <xsd:maxLength value="255"/>
        </xsd:restriction>
      </xsd:simpleType>
    </xsd:element>
    <xsd:element name="DisplayPriority" ma:index="11" nillable="true" ma:displayName="Display Priority" ma:internalName="DisplayPriority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719721-3f2e-4037-a826-7fe00fbc2e3c" elementFormDefault="qualified">
    <xsd:import namespace="http://schemas.microsoft.com/office/2006/documentManagement/types"/>
    <xsd:import namespace="http://schemas.microsoft.com/office/infopath/2007/PartnerControls"/>
    <xsd:element name="b814ba249d91463a8222dc7318a2e120" ma:index="12" ma:taxonomy="true" ma:internalName="b814ba249d91463a8222dc7318a2e120" ma:taxonomyFieldName="BusinessServices" ma:displayName="Business Services" ma:default="" ma:fieldId="{b814ba24-9d91-463a-8222-dc7318a2e120}" ma:sspId="24303319-78b4-4866-9de0-bde40737f1d8" ma:termSetId="c54f94ba-c49d-48e8-b789-4a89780f2686" ma:anchorId="3e0b3416-4f48-409d-9643-5ee8099d9f40" ma:open="false" ma:isKeyword="false">
      <xsd:complexType>
        <xsd:sequence>
          <xsd:element ref="pc:Terms" minOccurs="0" maxOccurs="1"/>
        </xsd:sequence>
      </xsd:complexType>
    </xsd:element>
    <xsd:element name="TaxCatchAll" ma:index="13" nillable="true" ma:displayName="Taxonomy Catch All Column" ma:hidden="true" ma:list="{c085d1ce-44a5-47b0-af7a-48aa3d02d715}" ma:internalName="TaxCatchAll" ma:showField="CatchAllData" ma:web="0726195c-4e5f-403b-b0e6-5bc4fc6a49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4" nillable="true" ma:displayName="Taxonomy Catch All Column1" ma:hidden="true" ma:list="{c085d1ce-44a5-47b0-af7a-48aa3d02d715}" ma:internalName="TaxCatchAllLabel" ma:readOnly="true" ma:showField="CatchAllDataLabel" ma:web="0726195c-4e5f-403b-b0e6-5bc4fc6a49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16" nillable="true" ma:taxonomy="true" ma:internalName="TaxKeywordTaxHTField" ma:taxonomyFieldName="TaxKeyword" ma:displayName="Enterprise Keywords" ma:fieldId="{23f27201-bee3-471e-b2e7-b64fd8b7ca38}" ma:taxonomyMulti="true" ma:sspId="00000000-0000-0000-0000-000000000000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Division" ma:index="18" nillable="true" ma:displayName="Division" ma:description="" ma:internalName="Divi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24303319-78b4-4866-9de0-bde40737f1d8" ContentTypeId="0x010100B2029F26138C4BFDA158A626F91E876A" PreviousValue="false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4719721-3f2e-4037-a826-7fe00fbc2e3c">
      <Value>7</Value>
    </TaxCatchAll>
    <EffectiveDate xmlns="0726195c-4e5f-403b-b0e6-5bc4fc6a495f">2015-03-25T20:48:00+00:00</EffectiveDate>
    <Division xmlns="64719721-3f2e-4037-a826-7fe00fbc2e3c">Risk Management</Division>
    <CategoryDoc xmlns="0726195c-4e5f-403b-b0e6-5bc4fc6a495f">none</CategoryDoc>
    <b814ba249d91463a8222dc7318a2e120 xmlns="64719721-3f2e-4037-a826-7fe00fbc2e3c">
      <Terms xmlns="http://schemas.microsoft.com/office/infopath/2007/PartnerControls">
        <TermInfo xmlns="http://schemas.microsoft.com/office/infopath/2007/PartnerControls">
          <TermName xmlns="http://schemas.microsoft.com/office/infopath/2007/PartnerControls">Risk Management</TermName>
          <TermId xmlns="http://schemas.microsoft.com/office/infopath/2007/PartnerControls">20011996-938f-4fbf-a53a-77be2e2f6a25</TermId>
        </TermInfo>
      </Terms>
    </b814ba249d91463a8222dc7318a2e120>
    <DocumentDescription xmlns="0726195c-4e5f-403b-b0e6-5bc4fc6a495f">The March Risk Town Hall Meeting presentation on State Property Business Interruption Basics.</DocumentDescription>
    <TaxKeywordTaxHTField xmlns="64719721-3f2e-4037-a826-7fe00fbc2e3c">
      <Terms xmlns="http://schemas.microsoft.com/office/infopath/2007/PartnerControls"/>
    </TaxKeywordTaxHTField>
    <DisplayPriority xmlns="0726195c-4e5f-403b-b0e6-5bc4fc6a495f">1</DisplayPriority>
  </documentManagement>
</p:properties>
</file>

<file path=customXml/itemProps1.xml><?xml version="1.0" encoding="utf-8"?>
<ds:datastoreItem xmlns:ds="http://schemas.openxmlformats.org/officeDocument/2006/customXml" ds:itemID="{B6FD23F4-5A1E-4DB4-9C96-BA0FD1BB75E0}"/>
</file>

<file path=customXml/itemProps2.xml><?xml version="1.0" encoding="utf-8"?>
<ds:datastoreItem xmlns:ds="http://schemas.openxmlformats.org/officeDocument/2006/customXml" ds:itemID="{4029099C-A7BF-404D-9C5E-A0112224B9F0}"/>
</file>

<file path=customXml/itemProps3.xml><?xml version="1.0" encoding="utf-8"?>
<ds:datastoreItem xmlns:ds="http://schemas.openxmlformats.org/officeDocument/2006/customXml" ds:itemID="{CEBBC0D3-9939-4750-8AF9-F6B986C05108}"/>
</file>

<file path=customXml/itemProps4.xml><?xml version="1.0" encoding="utf-8"?>
<ds:datastoreItem xmlns:ds="http://schemas.openxmlformats.org/officeDocument/2006/customXml" ds:itemID="{A01DD0D5-7E31-46C5-AC51-BC192B297A36}"/>
</file>

<file path=docProps/app.xml><?xml version="1.0" encoding="utf-8"?>
<Properties xmlns="http://schemas.openxmlformats.org/officeDocument/2006/extended-properties" xmlns:vt="http://schemas.openxmlformats.org/officeDocument/2006/docPropsVTypes">
  <Template>Willis Screen Template Blue Grey_FINAL</Template>
  <TotalTime>363</TotalTime>
  <Words>396</Words>
  <Application>Microsoft Office PowerPoint</Application>
  <PresentationFormat>On-screen Show (4:3)</PresentationFormat>
  <Paragraphs>52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Willis Screen Template Blue Grey_FINAL</vt:lpstr>
      <vt:lpstr>Custom Design</vt:lpstr>
      <vt:lpstr>1_Custom Design</vt:lpstr>
      <vt:lpstr>Business interruption CLAIMS Coverage – basic concepts</vt:lpstr>
      <vt:lpstr>Speakers </vt:lpstr>
      <vt:lpstr>Agenda </vt:lpstr>
      <vt:lpstr>What is Business Interruption Insurance?</vt:lpstr>
      <vt:lpstr>PowerPoint Presentation</vt:lpstr>
      <vt:lpstr>Additional Coverage's</vt:lpstr>
      <vt:lpstr>What to do When a Loss Occurs</vt:lpstr>
      <vt:lpstr>Coverage Wording</vt:lpstr>
    </vt:vector>
  </TitlesOfParts>
  <Company>Willis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State Property Business Interruption Basics</dc:title>
  <dc:creator>Collins, Janine</dc:creator>
  <cp:keywords/>
  <cp:lastModifiedBy>Bobo, John</cp:lastModifiedBy>
  <cp:revision>45</cp:revision>
  <cp:lastPrinted>2015-01-30T20:42:06Z</cp:lastPrinted>
  <dcterms:created xsi:type="dcterms:W3CDTF">2015-01-16T17:47:11Z</dcterms:created>
  <dcterms:modified xsi:type="dcterms:W3CDTF">2015-03-20T17:12:56Z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0x010100B2029F26138C4BFDA158A626F91E876A00E655A3DD1DEE4045A7476EB8653C122E</vt:lpwstr>
  </property>
  <property fmtid="{D5CDD505-2E9C-101B-9397-08002B2CF9AE}" pid="3" name="_NewReviewCycle">
    <vt:lpwstr/>
  </property>
  <property fmtid="{D5CDD505-2E9C-101B-9397-08002B2CF9AE}" pid="4" name="TaxKeyword">
    <vt:lpwstr/>
  </property>
  <property fmtid="{D5CDD505-2E9C-101B-9397-08002B2CF9AE}" pid="5" name="BusinessServices">
    <vt:lpwstr>7;#Risk Management|20011996-938f-4fbf-a53a-77be2e2f6a25</vt:lpwstr>
  </property>
</Properties>
</file>