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8"/>
  </p:notesMasterIdLst>
  <p:sldIdLst>
    <p:sldId id="256" r:id="rId5"/>
    <p:sldId id="1438" r:id="rId6"/>
    <p:sldId id="264" r:id="rId7"/>
    <p:sldId id="260" r:id="rId8"/>
    <p:sldId id="258" r:id="rId9"/>
    <p:sldId id="257" r:id="rId10"/>
    <p:sldId id="1424" r:id="rId11"/>
    <p:sldId id="1434" r:id="rId12"/>
    <p:sldId id="1433" r:id="rId13"/>
    <p:sldId id="1437" r:id="rId14"/>
    <p:sldId id="1422" r:id="rId15"/>
    <p:sldId id="1436" r:id="rId16"/>
    <p:sldId id="259" r:id="rId17"/>
    <p:sldId id="261" r:id="rId18"/>
    <p:sldId id="262" r:id="rId19"/>
    <p:sldId id="1425" r:id="rId20"/>
    <p:sldId id="1426" r:id="rId21"/>
    <p:sldId id="263" r:id="rId22"/>
    <p:sldId id="1430" r:id="rId23"/>
    <p:sldId id="1428" r:id="rId24"/>
    <p:sldId id="1429" r:id="rId25"/>
    <p:sldId id="1439" r:id="rId26"/>
    <p:sldId id="1431" r:id="rId27"/>
  </p:sldIdLst>
  <p:sldSz cx="18288000" cy="10287000"/>
  <p:notesSz cx="6858000" cy="9144000"/>
  <p:embeddedFontLst>
    <p:embeddedFont>
      <p:font typeface="Arial Black" panose="020B0A04020102020204" pitchFamily="34" charset="0"/>
      <p:bold r:id="rId29"/>
    </p:embeddedFont>
    <p:embeddedFont>
      <p:font typeface="Calisto MT" panose="02040603050505030304" pitchFamily="18" charset="0"/>
      <p:regular r:id="rId30"/>
      <p:bold r:id="rId31"/>
      <p:italic r:id="rId32"/>
      <p:boldItalic r:id="rId33"/>
    </p:embeddedFont>
    <p:embeddedFont>
      <p:font typeface="Canva Sans" panose="020B0604020202020204" charset="0"/>
      <p:regular r:id="rId34"/>
    </p:embeddedFont>
    <p:embeddedFont>
      <p:font typeface="Lucida Sans" panose="020B0602030504020204" pitchFamily="34" charset="0"/>
      <p:regular r:id="rId35"/>
      <p:bold r:id="rId36"/>
      <p:italic r:id="rId37"/>
      <p:boldItalic r:id="rId38"/>
    </p:embeddedFont>
    <p:embeddedFont>
      <p:font typeface="Segoe UI" panose="020B0502040204020203"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AF882B-BFC7-04DF-ED1B-AE98F7290FAF}" name="West, Latatia" initials="LW" userId="S::latatia.west@doas.ga.gov::f8077877-db90-4fa7-b6a1-c81061352a04" providerId="AD"/>
  <p188:author id="{6C3475F7-8651-E881-2147-6BF4F35EB928}" name="Stowers, Gail" initials="GS" userId="S::gail.stowers@doas.ga.gov::96444171-eadc-4c74-8af2-2f1d943177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79797" autoAdjust="0"/>
  </p:normalViewPr>
  <p:slideViewPr>
    <p:cSldViewPr>
      <p:cViewPr varScale="1">
        <p:scale>
          <a:sx n="47" d="100"/>
          <a:sy n="47" d="100"/>
        </p:scale>
        <p:origin x="802"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9" d="100"/>
          <a:sy n="69" d="100"/>
        </p:scale>
        <p:origin x="3082" y="8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font" Target="fonts/font14.fntdata"/><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3.fntdata"/></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39B65A-D56B-4AAF-ADDE-D8DD325390EC}" type="doc">
      <dgm:prSet loTypeId="urn:microsoft.com/office/officeart/2008/layout/LinedList" loCatId="list" qsTypeId="urn:microsoft.com/office/officeart/2005/8/quickstyle/simple1#3" qsCatId="simple" csTypeId="urn:microsoft.com/office/officeart/2005/8/colors/accent1_2#3" csCatId="accent1" phldr="1"/>
      <dgm:spPr/>
      <dgm:t>
        <a:bodyPr/>
        <a:lstStyle/>
        <a:p>
          <a:endParaRPr lang="en-US"/>
        </a:p>
      </dgm:t>
    </dgm:pt>
    <dgm:pt modelId="{5A6CDD72-2EF7-484F-A2E9-A23DD46EF34B}">
      <dgm:prSet/>
      <dgm:spPr/>
      <dgm:t>
        <a:bodyPr/>
        <a:lstStyle/>
        <a:p>
          <a:r>
            <a:rPr lang="en-US" dirty="0">
              <a:latin typeface="Arial" panose="020B0604020202020204" pitchFamily="34" charset="0"/>
              <a:cs typeface="Arial" panose="020B0604020202020204" pitchFamily="34" charset="0"/>
            </a:rPr>
            <a:t>Marijuana</a:t>
          </a:r>
        </a:p>
      </dgm:t>
    </dgm:pt>
    <dgm:pt modelId="{97778695-03F2-43C1-B904-9657A7C5E4C6}" type="parTrans" cxnId="{628FC0E9-50D0-4602-8E2B-D2E4EDBF8FAD}">
      <dgm:prSet/>
      <dgm:spPr/>
      <dgm:t>
        <a:bodyPr/>
        <a:lstStyle/>
        <a:p>
          <a:endParaRPr lang="en-US"/>
        </a:p>
      </dgm:t>
    </dgm:pt>
    <dgm:pt modelId="{F33C2200-C522-42F8-98A9-2D85E5CAF5E4}" type="sibTrans" cxnId="{628FC0E9-50D0-4602-8E2B-D2E4EDBF8FAD}">
      <dgm:prSet/>
      <dgm:spPr/>
      <dgm:t>
        <a:bodyPr/>
        <a:lstStyle/>
        <a:p>
          <a:endParaRPr lang="en-US"/>
        </a:p>
      </dgm:t>
    </dgm:pt>
    <dgm:pt modelId="{E234DCEE-B3BB-4BE5-89CE-38E2956C2CFB}">
      <dgm:prSet/>
      <dgm:spPr/>
      <dgm:t>
        <a:bodyPr/>
        <a:lstStyle/>
        <a:p>
          <a:r>
            <a:rPr lang="en-US" dirty="0">
              <a:latin typeface="Arial" panose="020B0604020202020204" pitchFamily="34" charset="0"/>
              <a:cs typeface="Arial" panose="020B0604020202020204" pitchFamily="34" charset="0"/>
            </a:rPr>
            <a:t>Cocaine</a:t>
          </a:r>
        </a:p>
      </dgm:t>
    </dgm:pt>
    <dgm:pt modelId="{3E1AD649-7BBA-4647-B1C6-BD0361DC1563}" type="parTrans" cxnId="{DC9E2B6A-8C9B-491A-85CA-DDA9739B7769}">
      <dgm:prSet/>
      <dgm:spPr/>
      <dgm:t>
        <a:bodyPr/>
        <a:lstStyle/>
        <a:p>
          <a:endParaRPr lang="en-US"/>
        </a:p>
      </dgm:t>
    </dgm:pt>
    <dgm:pt modelId="{EBCDC007-DCA7-408A-AFB6-1C438C818A58}" type="sibTrans" cxnId="{DC9E2B6A-8C9B-491A-85CA-DDA9739B7769}">
      <dgm:prSet/>
      <dgm:spPr/>
      <dgm:t>
        <a:bodyPr/>
        <a:lstStyle/>
        <a:p>
          <a:endParaRPr lang="en-US"/>
        </a:p>
      </dgm:t>
    </dgm:pt>
    <dgm:pt modelId="{14C56F62-AD83-4129-8A58-57660F148A7F}">
      <dgm:prSet/>
      <dgm:spPr/>
      <dgm:t>
        <a:bodyPr/>
        <a:lstStyle/>
        <a:p>
          <a:r>
            <a:rPr lang="en-US" dirty="0">
              <a:latin typeface="Arial" panose="020B0604020202020204" pitchFamily="34" charset="0"/>
              <a:cs typeface="Arial" panose="020B0604020202020204" pitchFamily="34" charset="0"/>
            </a:rPr>
            <a:t>Amphetamines</a:t>
          </a:r>
        </a:p>
      </dgm:t>
    </dgm:pt>
    <dgm:pt modelId="{BF9C944E-861F-4EB3-B8EA-96FEA50BC64E}" type="parTrans" cxnId="{A96076F5-7CF6-47BD-A855-5BB34E0E300C}">
      <dgm:prSet/>
      <dgm:spPr/>
      <dgm:t>
        <a:bodyPr/>
        <a:lstStyle/>
        <a:p>
          <a:endParaRPr lang="en-US"/>
        </a:p>
      </dgm:t>
    </dgm:pt>
    <dgm:pt modelId="{BD043961-52C5-4C7A-9BDC-837B4EB3BBFB}" type="sibTrans" cxnId="{A96076F5-7CF6-47BD-A855-5BB34E0E300C}">
      <dgm:prSet/>
      <dgm:spPr/>
      <dgm:t>
        <a:bodyPr/>
        <a:lstStyle/>
        <a:p>
          <a:endParaRPr lang="en-US"/>
        </a:p>
      </dgm:t>
    </dgm:pt>
    <dgm:pt modelId="{E203D1BB-7643-479F-AED5-DE2EE44C65BB}">
      <dgm:prSet/>
      <dgm:spPr/>
      <dgm:t>
        <a:bodyPr/>
        <a:lstStyle/>
        <a:p>
          <a:r>
            <a:rPr lang="en-US" dirty="0">
              <a:latin typeface="Arial" panose="020B0604020202020204" pitchFamily="34" charset="0"/>
              <a:cs typeface="Arial" panose="020B0604020202020204" pitchFamily="34" charset="0"/>
            </a:rPr>
            <a:t>Opioids</a:t>
          </a:r>
        </a:p>
      </dgm:t>
    </dgm:pt>
    <dgm:pt modelId="{D1F21160-AAF2-4926-90B9-46E6D06C6037}" type="parTrans" cxnId="{39717CDF-2EEF-4740-A6F6-6DDA6C1C741D}">
      <dgm:prSet/>
      <dgm:spPr/>
      <dgm:t>
        <a:bodyPr/>
        <a:lstStyle/>
        <a:p>
          <a:endParaRPr lang="en-US"/>
        </a:p>
      </dgm:t>
    </dgm:pt>
    <dgm:pt modelId="{35DE232E-D93C-4E1A-95D9-68535FE7741B}" type="sibTrans" cxnId="{39717CDF-2EEF-4740-A6F6-6DDA6C1C741D}">
      <dgm:prSet/>
      <dgm:spPr/>
      <dgm:t>
        <a:bodyPr/>
        <a:lstStyle/>
        <a:p>
          <a:endParaRPr lang="en-US"/>
        </a:p>
      </dgm:t>
    </dgm:pt>
    <dgm:pt modelId="{8244E79F-66D8-47BA-9DA9-59E99E4F49C3}">
      <dgm:prSet/>
      <dgm:spPr/>
      <dgm:t>
        <a:bodyPr/>
        <a:lstStyle/>
        <a:p>
          <a:r>
            <a:rPr lang="en-US" dirty="0">
              <a:latin typeface="Arial" panose="020B0604020202020204" pitchFamily="34" charset="0"/>
              <a:cs typeface="Arial" panose="020B0604020202020204" pitchFamily="34" charset="0"/>
            </a:rPr>
            <a:t>Phencyclidine (PCP)</a:t>
          </a:r>
        </a:p>
      </dgm:t>
    </dgm:pt>
    <dgm:pt modelId="{05DFD717-AAAD-4E37-8C22-D0A3B7E02076}" type="parTrans" cxnId="{5C63D5E5-A437-4451-8894-26EB69EEC739}">
      <dgm:prSet/>
      <dgm:spPr/>
      <dgm:t>
        <a:bodyPr/>
        <a:lstStyle/>
        <a:p>
          <a:endParaRPr lang="en-US"/>
        </a:p>
      </dgm:t>
    </dgm:pt>
    <dgm:pt modelId="{A90F4D76-75BA-4D69-9311-03CCD05C87B2}" type="sibTrans" cxnId="{5C63D5E5-A437-4451-8894-26EB69EEC739}">
      <dgm:prSet/>
      <dgm:spPr/>
      <dgm:t>
        <a:bodyPr/>
        <a:lstStyle/>
        <a:p>
          <a:endParaRPr lang="en-US"/>
        </a:p>
      </dgm:t>
    </dgm:pt>
    <dgm:pt modelId="{DCD9166C-2454-415C-9D0B-3C0AD7D9FD6A}" type="pres">
      <dgm:prSet presAssocID="{6339B65A-D56B-4AAF-ADDE-D8DD325390EC}" presName="vert0" presStyleCnt="0">
        <dgm:presLayoutVars>
          <dgm:dir/>
          <dgm:animOne val="branch"/>
          <dgm:animLvl val="lvl"/>
        </dgm:presLayoutVars>
      </dgm:prSet>
      <dgm:spPr/>
    </dgm:pt>
    <dgm:pt modelId="{295861DF-5851-4CFA-915E-78EF9C265C14}" type="pres">
      <dgm:prSet presAssocID="{5A6CDD72-2EF7-484F-A2E9-A23DD46EF34B}" presName="thickLine" presStyleLbl="alignNode1" presStyleIdx="0" presStyleCnt="5"/>
      <dgm:spPr/>
    </dgm:pt>
    <dgm:pt modelId="{DE14F290-8D60-4C80-8E67-01F2D7427355}" type="pres">
      <dgm:prSet presAssocID="{5A6CDD72-2EF7-484F-A2E9-A23DD46EF34B}" presName="horz1" presStyleCnt="0"/>
      <dgm:spPr/>
    </dgm:pt>
    <dgm:pt modelId="{A6DE518B-ECFB-4B5C-8C2F-3DB82CB3942E}" type="pres">
      <dgm:prSet presAssocID="{5A6CDD72-2EF7-484F-A2E9-A23DD46EF34B}" presName="tx1" presStyleLbl="revTx" presStyleIdx="0" presStyleCnt="5"/>
      <dgm:spPr/>
    </dgm:pt>
    <dgm:pt modelId="{3059C339-9DA7-4CA9-8CB2-2EF2A2DE2141}" type="pres">
      <dgm:prSet presAssocID="{5A6CDD72-2EF7-484F-A2E9-A23DD46EF34B}" presName="vert1" presStyleCnt="0"/>
      <dgm:spPr/>
    </dgm:pt>
    <dgm:pt modelId="{1913EFFF-6D52-49B1-B46F-D7AD31CADBA3}" type="pres">
      <dgm:prSet presAssocID="{E234DCEE-B3BB-4BE5-89CE-38E2956C2CFB}" presName="thickLine" presStyleLbl="alignNode1" presStyleIdx="1" presStyleCnt="5"/>
      <dgm:spPr/>
    </dgm:pt>
    <dgm:pt modelId="{301FDCCB-AF47-4749-AA4E-DD3B91E6047C}" type="pres">
      <dgm:prSet presAssocID="{E234DCEE-B3BB-4BE5-89CE-38E2956C2CFB}" presName="horz1" presStyleCnt="0"/>
      <dgm:spPr/>
    </dgm:pt>
    <dgm:pt modelId="{30B388DA-CC2E-400D-B4FF-FF00A065A23D}" type="pres">
      <dgm:prSet presAssocID="{E234DCEE-B3BB-4BE5-89CE-38E2956C2CFB}" presName="tx1" presStyleLbl="revTx" presStyleIdx="1" presStyleCnt="5"/>
      <dgm:spPr/>
    </dgm:pt>
    <dgm:pt modelId="{BA1BE0BA-2866-4AFC-80AA-17E5EBF900D4}" type="pres">
      <dgm:prSet presAssocID="{E234DCEE-B3BB-4BE5-89CE-38E2956C2CFB}" presName="vert1" presStyleCnt="0"/>
      <dgm:spPr/>
    </dgm:pt>
    <dgm:pt modelId="{5EBEF5FC-7A91-4895-A1BF-27440BD3B5C5}" type="pres">
      <dgm:prSet presAssocID="{14C56F62-AD83-4129-8A58-57660F148A7F}" presName="thickLine" presStyleLbl="alignNode1" presStyleIdx="2" presStyleCnt="5"/>
      <dgm:spPr/>
    </dgm:pt>
    <dgm:pt modelId="{A6BCADAA-8607-4EB7-B25A-7058A13B79CB}" type="pres">
      <dgm:prSet presAssocID="{14C56F62-AD83-4129-8A58-57660F148A7F}" presName="horz1" presStyleCnt="0"/>
      <dgm:spPr/>
    </dgm:pt>
    <dgm:pt modelId="{BC1005CB-E9C3-48A5-9FEC-AEB2D7AA96EB}" type="pres">
      <dgm:prSet presAssocID="{14C56F62-AD83-4129-8A58-57660F148A7F}" presName="tx1" presStyleLbl="revTx" presStyleIdx="2" presStyleCnt="5"/>
      <dgm:spPr/>
    </dgm:pt>
    <dgm:pt modelId="{7E84CB74-18C8-40F8-AE9E-4A898B675B37}" type="pres">
      <dgm:prSet presAssocID="{14C56F62-AD83-4129-8A58-57660F148A7F}" presName="vert1" presStyleCnt="0"/>
      <dgm:spPr/>
    </dgm:pt>
    <dgm:pt modelId="{F8A5DE93-BD9F-49F4-881E-3FCFFA368C5E}" type="pres">
      <dgm:prSet presAssocID="{E203D1BB-7643-479F-AED5-DE2EE44C65BB}" presName="thickLine" presStyleLbl="alignNode1" presStyleIdx="3" presStyleCnt="5"/>
      <dgm:spPr/>
    </dgm:pt>
    <dgm:pt modelId="{A1A03BF0-AC07-402A-A08D-6D13146A5AFC}" type="pres">
      <dgm:prSet presAssocID="{E203D1BB-7643-479F-AED5-DE2EE44C65BB}" presName="horz1" presStyleCnt="0"/>
      <dgm:spPr/>
    </dgm:pt>
    <dgm:pt modelId="{A2E67CEF-7179-4FB4-B8B6-5C3994BD2EC7}" type="pres">
      <dgm:prSet presAssocID="{E203D1BB-7643-479F-AED5-DE2EE44C65BB}" presName="tx1" presStyleLbl="revTx" presStyleIdx="3" presStyleCnt="5"/>
      <dgm:spPr/>
    </dgm:pt>
    <dgm:pt modelId="{227A59BC-B835-45F7-962E-ED9B05E88808}" type="pres">
      <dgm:prSet presAssocID="{E203D1BB-7643-479F-AED5-DE2EE44C65BB}" presName="vert1" presStyleCnt="0"/>
      <dgm:spPr/>
    </dgm:pt>
    <dgm:pt modelId="{D3DF6AC6-B7A0-4506-95EC-F42CB5141DDF}" type="pres">
      <dgm:prSet presAssocID="{8244E79F-66D8-47BA-9DA9-59E99E4F49C3}" presName="thickLine" presStyleLbl="alignNode1" presStyleIdx="4" presStyleCnt="5"/>
      <dgm:spPr/>
    </dgm:pt>
    <dgm:pt modelId="{4306F7E5-AC6D-4F4B-869B-C0E06A29554B}" type="pres">
      <dgm:prSet presAssocID="{8244E79F-66D8-47BA-9DA9-59E99E4F49C3}" presName="horz1" presStyleCnt="0"/>
      <dgm:spPr/>
    </dgm:pt>
    <dgm:pt modelId="{952FCBDB-F4A0-45AC-B3DD-EBD8C52D284E}" type="pres">
      <dgm:prSet presAssocID="{8244E79F-66D8-47BA-9DA9-59E99E4F49C3}" presName="tx1" presStyleLbl="revTx" presStyleIdx="4" presStyleCnt="5"/>
      <dgm:spPr/>
    </dgm:pt>
    <dgm:pt modelId="{576CFDE1-B8F5-4814-851B-EB2A2ECDE0F2}" type="pres">
      <dgm:prSet presAssocID="{8244E79F-66D8-47BA-9DA9-59E99E4F49C3}" presName="vert1" presStyleCnt="0"/>
      <dgm:spPr/>
    </dgm:pt>
  </dgm:ptLst>
  <dgm:cxnLst>
    <dgm:cxn modelId="{1AF0A512-0D65-47BF-8D75-CD39064A1C48}" type="presOf" srcId="{8244E79F-66D8-47BA-9DA9-59E99E4F49C3}" destId="{952FCBDB-F4A0-45AC-B3DD-EBD8C52D284E}" srcOrd="0" destOrd="0" presId="urn:microsoft.com/office/officeart/2008/layout/LinedList"/>
    <dgm:cxn modelId="{92D6531B-DE71-47D4-9D86-BF68456DE4DD}" type="presOf" srcId="{14C56F62-AD83-4129-8A58-57660F148A7F}" destId="{BC1005CB-E9C3-48A5-9FEC-AEB2D7AA96EB}" srcOrd="0" destOrd="0" presId="urn:microsoft.com/office/officeart/2008/layout/LinedList"/>
    <dgm:cxn modelId="{DC9E2B6A-8C9B-491A-85CA-DDA9739B7769}" srcId="{6339B65A-D56B-4AAF-ADDE-D8DD325390EC}" destId="{E234DCEE-B3BB-4BE5-89CE-38E2956C2CFB}" srcOrd="1" destOrd="0" parTransId="{3E1AD649-7BBA-4647-B1C6-BD0361DC1563}" sibTransId="{EBCDC007-DCA7-408A-AFB6-1C438C818A58}"/>
    <dgm:cxn modelId="{2FB45170-716A-4464-8E3F-CD8F6D978A43}" type="presOf" srcId="{E203D1BB-7643-479F-AED5-DE2EE44C65BB}" destId="{A2E67CEF-7179-4FB4-B8B6-5C3994BD2EC7}" srcOrd="0" destOrd="0" presId="urn:microsoft.com/office/officeart/2008/layout/LinedList"/>
    <dgm:cxn modelId="{33B5A17F-5C7F-401E-8333-E3956DD8D317}" type="presOf" srcId="{5A6CDD72-2EF7-484F-A2E9-A23DD46EF34B}" destId="{A6DE518B-ECFB-4B5C-8C2F-3DB82CB3942E}" srcOrd="0" destOrd="0" presId="urn:microsoft.com/office/officeart/2008/layout/LinedList"/>
    <dgm:cxn modelId="{2EC49B80-9AF2-45B1-9CA3-C7E43C2E2C59}" type="presOf" srcId="{E234DCEE-B3BB-4BE5-89CE-38E2956C2CFB}" destId="{30B388DA-CC2E-400D-B4FF-FF00A065A23D}" srcOrd="0" destOrd="0" presId="urn:microsoft.com/office/officeart/2008/layout/LinedList"/>
    <dgm:cxn modelId="{B9249DDE-46C7-4866-8044-861F5EE2D58A}" type="presOf" srcId="{6339B65A-D56B-4AAF-ADDE-D8DD325390EC}" destId="{DCD9166C-2454-415C-9D0B-3C0AD7D9FD6A}" srcOrd="0" destOrd="0" presId="urn:microsoft.com/office/officeart/2008/layout/LinedList"/>
    <dgm:cxn modelId="{39717CDF-2EEF-4740-A6F6-6DDA6C1C741D}" srcId="{6339B65A-D56B-4AAF-ADDE-D8DD325390EC}" destId="{E203D1BB-7643-479F-AED5-DE2EE44C65BB}" srcOrd="3" destOrd="0" parTransId="{D1F21160-AAF2-4926-90B9-46E6D06C6037}" sibTransId="{35DE232E-D93C-4E1A-95D9-68535FE7741B}"/>
    <dgm:cxn modelId="{5C63D5E5-A437-4451-8894-26EB69EEC739}" srcId="{6339B65A-D56B-4AAF-ADDE-D8DD325390EC}" destId="{8244E79F-66D8-47BA-9DA9-59E99E4F49C3}" srcOrd="4" destOrd="0" parTransId="{05DFD717-AAAD-4E37-8C22-D0A3B7E02076}" sibTransId="{A90F4D76-75BA-4D69-9311-03CCD05C87B2}"/>
    <dgm:cxn modelId="{628FC0E9-50D0-4602-8E2B-D2E4EDBF8FAD}" srcId="{6339B65A-D56B-4AAF-ADDE-D8DD325390EC}" destId="{5A6CDD72-2EF7-484F-A2E9-A23DD46EF34B}" srcOrd="0" destOrd="0" parTransId="{97778695-03F2-43C1-B904-9657A7C5E4C6}" sibTransId="{F33C2200-C522-42F8-98A9-2D85E5CAF5E4}"/>
    <dgm:cxn modelId="{A96076F5-7CF6-47BD-A855-5BB34E0E300C}" srcId="{6339B65A-D56B-4AAF-ADDE-D8DD325390EC}" destId="{14C56F62-AD83-4129-8A58-57660F148A7F}" srcOrd="2" destOrd="0" parTransId="{BF9C944E-861F-4EB3-B8EA-96FEA50BC64E}" sibTransId="{BD043961-52C5-4C7A-9BDC-837B4EB3BBFB}"/>
    <dgm:cxn modelId="{06D1668A-2EEE-4FFA-BE79-CB926E9AE358}" type="presParOf" srcId="{DCD9166C-2454-415C-9D0B-3C0AD7D9FD6A}" destId="{295861DF-5851-4CFA-915E-78EF9C265C14}" srcOrd="0" destOrd="0" presId="urn:microsoft.com/office/officeart/2008/layout/LinedList"/>
    <dgm:cxn modelId="{24C9D3F5-66F8-4764-BD4F-EE09E11E0724}" type="presParOf" srcId="{DCD9166C-2454-415C-9D0B-3C0AD7D9FD6A}" destId="{DE14F290-8D60-4C80-8E67-01F2D7427355}" srcOrd="1" destOrd="0" presId="urn:microsoft.com/office/officeart/2008/layout/LinedList"/>
    <dgm:cxn modelId="{903BC2FF-38AB-4456-A9E2-7CCBDBC2DD41}" type="presParOf" srcId="{DE14F290-8D60-4C80-8E67-01F2D7427355}" destId="{A6DE518B-ECFB-4B5C-8C2F-3DB82CB3942E}" srcOrd="0" destOrd="0" presId="urn:microsoft.com/office/officeart/2008/layout/LinedList"/>
    <dgm:cxn modelId="{9EBAC8E1-5912-44DE-851A-0AD2C8484D26}" type="presParOf" srcId="{DE14F290-8D60-4C80-8E67-01F2D7427355}" destId="{3059C339-9DA7-4CA9-8CB2-2EF2A2DE2141}" srcOrd="1" destOrd="0" presId="urn:microsoft.com/office/officeart/2008/layout/LinedList"/>
    <dgm:cxn modelId="{870F1AF5-B9AA-424C-B676-F273A5F2B2EF}" type="presParOf" srcId="{DCD9166C-2454-415C-9D0B-3C0AD7D9FD6A}" destId="{1913EFFF-6D52-49B1-B46F-D7AD31CADBA3}" srcOrd="2" destOrd="0" presId="urn:microsoft.com/office/officeart/2008/layout/LinedList"/>
    <dgm:cxn modelId="{FF5F5D05-364D-42E2-9A99-0718E46A5C7C}" type="presParOf" srcId="{DCD9166C-2454-415C-9D0B-3C0AD7D9FD6A}" destId="{301FDCCB-AF47-4749-AA4E-DD3B91E6047C}" srcOrd="3" destOrd="0" presId="urn:microsoft.com/office/officeart/2008/layout/LinedList"/>
    <dgm:cxn modelId="{FCA23FBC-EA8A-489A-BE25-15155DE256DA}" type="presParOf" srcId="{301FDCCB-AF47-4749-AA4E-DD3B91E6047C}" destId="{30B388DA-CC2E-400D-B4FF-FF00A065A23D}" srcOrd="0" destOrd="0" presId="urn:microsoft.com/office/officeart/2008/layout/LinedList"/>
    <dgm:cxn modelId="{A313FB2D-9B83-4827-BDA9-CD75F45CF4B4}" type="presParOf" srcId="{301FDCCB-AF47-4749-AA4E-DD3B91E6047C}" destId="{BA1BE0BA-2866-4AFC-80AA-17E5EBF900D4}" srcOrd="1" destOrd="0" presId="urn:microsoft.com/office/officeart/2008/layout/LinedList"/>
    <dgm:cxn modelId="{4799AED1-9DC5-47E5-A483-8341AE53118C}" type="presParOf" srcId="{DCD9166C-2454-415C-9D0B-3C0AD7D9FD6A}" destId="{5EBEF5FC-7A91-4895-A1BF-27440BD3B5C5}" srcOrd="4" destOrd="0" presId="urn:microsoft.com/office/officeart/2008/layout/LinedList"/>
    <dgm:cxn modelId="{97E79688-FD98-4561-8BB8-6282788843D1}" type="presParOf" srcId="{DCD9166C-2454-415C-9D0B-3C0AD7D9FD6A}" destId="{A6BCADAA-8607-4EB7-B25A-7058A13B79CB}" srcOrd="5" destOrd="0" presId="urn:microsoft.com/office/officeart/2008/layout/LinedList"/>
    <dgm:cxn modelId="{99E31492-2895-44F8-979C-C7D18B24AEF8}" type="presParOf" srcId="{A6BCADAA-8607-4EB7-B25A-7058A13B79CB}" destId="{BC1005CB-E9C3-48A5-9FEC-AEB2D7AA96EB}" srcOrd="0" destOrd="0" presId="urn:microsoft.com/office/officeart/2008/layout/LinedList"/>
    <dgm:cxn modelId="{44470271-0105-4AD6-A33D-F4A86294A536}" type="presParOf" srcId="{A6BCADAA-8607-4EB7-B25A-7058A13B79CB}" destId="{7E84CB74-18C8-40F8-AE9E-4A898B675B37}" srcOrd="1" destOrd="0" presId="urn:microsoft.com/office/officeart/2008/layout/LinedList"/>
    <dgm:cxn modelId="{E7A7DB74-7181-4D5A-82BF-41EC8B72A4DD}" type="presParOf" srcId="{DCD9166C-2454-415C-9D0B-3C0AD7D9FD6A}" destId="{F8A5DE93-BD9F-49F4-881E-3FCFFA368C5E}" srcOrd="6" destOrd="0" presId="urn:microsoft.com/office/officeart/2008/layout/LinedList"/>
    <dgm:cxn modelId="{6EB797EC-BAA8-441F-97E9-9C163560D6F4}" type="presParOf" srcId="{DCD9166C-2454-415C-9D0B-3C0AD7D9FD6A}" destId="{A1A03BF0-AC07-402A-A08D-6D13146A5AFC}" srcOrd="7" destOrd="0" presId="urn:microsoft.com/office/officeart/2008/layout/LinedList"/>
    <dgm:cxn modelId="{399D2DD0-B700-4356-B6EB-2B9C3029AC84}" type="presParOf" srcId="{A1A03BF0-AC07-402A-A08D-6D13146A5AFC}" destId="{A2E67CEF-7179-4FB4-B8B6-5C3994BD2EC7}" srcOrd="0" destOrd="0" presId="urn:microsoft.com/office/officeart/2008/layout/LinedList"/>
    <dgm:cxn modelId="{21C7FBDF-4E5C-4E08-94F6-29240B461D16}" type="presParOf" srcId="{A1A03BF0-AC07-402A-A08D-6D13146A5AFC}" destId="{227A59BC-B835-45F7-962E-ED9B05E88808}" srcOrd="1" destOrd="0" presId="urn:microsoft.com/office/officeart/2008/layout/LinedList"/>
    <dgm:cxn modelId="{D98AB19E-982F-4D88-BB53-7C7E708814E2}" type="presParOf" srcId="{DCD9166C-2454-415C-9D0B-3C0AD7D9FD6A}" destId="{D3DF6AC6-B7A0-4506-95EC-F42CB5141DDF}" srcOrd="8" destOrd="0" presId="urn:microsoft.com/office/officeart/2008/layout/LinedList"/>
    <dgm:cxn modelId="{43748BFE-308A-44A7-966A-7F223C27B9B3}" type="presParOf" srcId="{DCD9166C-2454-415C-9D0B-3C0AD7D9FD6A}" destId="{4306F7E5-AC6D-4F4B-869B-C0E06A29554B}" srcOrd="9" destOrd="0" presId="urn:microsoft.com/office/officeart/2008/layout/LinedList"/>
    <dgm:cxn modelId="{60EA78E7-B787-4960-96A1-E5391B8F3E97}" type="presParOf" srcId="{4306F7E5-AC6D-4F4B-869B-C0E06A29554B}" destId="{952FCBDB-F4A0-45AC-B3DD-EBD8C52D284E}" srcOrd="0" destOrd="0" presId="urn:microsoft.com/office/officeart/2008/layout/LinedList"/>
    <dgm:cxn modelId="{4E546EE9-06B2-4F9D-BFF6-CAEB9CEA5145}" type="presParOf" srcId="{4306F7E5-AC6D-4F4B-869B-C0E06A29554B}" destId="{576CFDE1-B8F5-4814-851B-EB2A2ECDE0F2}" srcOrd="1" destOrd="0" presId="urn:microsoft.com/office/officeart/2008/layout/LinedLis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85A195-C597-4A8F-8E29-ED4521874FB3}" type="doc">
      <dgm:prSet loTypeId="urn:microsoft.com/office/officeart/2005/8/layout/default" loCatId="list" qsTypeId="urn:microsoft.com/office/officeart/2005/8/quickstyle/simple1#4" qsCatId="simple" csTypeId="urn:microsoft.com/office/officeart/2005/8/colors/accent1_2#4" csCatId="accent1" phldr="1"/>
      <dgm:spPr/>
      <dgm:t>
        <a:bodyPr/>
        <a:lstStyle/>
        <a:p>
          <a:endParaRPr lang="en-US"/>
        </a:p>
      </dgm:t>
    </dgm:pt>
    <dgm:pt modelId="{67C10EE4-E72E-435A-B5E8-25213F9B1371}">
      <dgm:prSet/>
      <dgm:spPr>
        <a:solidFill>
          <a:schemeClr val="tx1"/>
        </a:solidFill>
      </dgm:spPr>
      <dgm:t>
        <a:bodyPr/>
        <a:lstStyle/>
        <a:p>
          <a:r>
            <a:rPr lang="en-US" dirty="0">
              <a:solidFill>
                <a:schemeClr val="bg1"/>
              </a:solidFill>
              <a:latin typeface="Arial" panose="020B0604020202020204" pitchFamily="34" charset="0"/>
              <a:cs typeface="Arial" panose="020B0604020202020204" pitchFamily="34" charset="0"/>
            </a:rPr>
            <a:t>An individual who is currently engaging in the illegal use of drugs is not an individual with a disability when the employer acts based on such use.</a:t>
          </a:r>
        </a:p>
      </dgm:t>
    </dgm:pt>
    <dgm:pt modelId="{03561469-4F67-4753-A24E-99A3EA6B0CAC}" type="parTrans" cxnId="{A248666B-0FE1-4C6C-92FD-0EAA6DA4A99F}">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7180624E-E36D-4D60-8AB9-6FA2CD5BF877}" type="sibTrans" cxnId="{A248666B-0FE1-4C6C-92FD-0EAA6DA4A99F}">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12AB2B24-1492-4E38-A3E8-4950D81CF21C}">
      <dgm:prSet/>
      <dgm:spPr>
        <a:solidFill>
          <a:schemeClr val="tx1"/>
        </a:solidFill>
      </dgm:spPr>
      <dgm:t>
        <a:bodyPr/>
        <a:lstStyle/>
        <a:p>
          <a:r>
            <a:rPr lang="en-US" dirty="0">
              <a:solidFill>
                <a:schemeClr val="bg1"/>
              </a:solidFill>
              <a:latin typeface="Arial" panose="020B0604020202020204" pitchFamily="34" charset="0"/>
              <a:cs typeface="Arial" panose="020B0604020202020204" pitchFamily="34" charset="0"/>
            </a:rPr>
            <a:t>An employer may not discriminate against a person who has a </a:t>
          </a:r>
          <a:r>
            <a:rPr lang="en-US" i="1" dirty="0">
              <a:solidFill>
                <a:schemeClr val="bg1"/>
              </a:solidFill>
              <a:latin typeface="Arial" panose="020B0604020202020204" pitchFamily="34" charset="0"/>
              <a:cs typeface="Arial" panose="020B0604020202020204" pitchFamily="34" charset="0"/>
            </a:rPr>
            <a:t>history</a:t>
          </a:r>
          <a:r>
            <a:rPr lang="en-US" dirty="0">
              <a:solidFill>
                <a:schemeClr val="bg1"/>
              </a:solidFill>
              <a:latin typeface="Arial" panose="020B0604020202020204" pitchFamily="34" charset="0"/>
              <a:cs typeface="Arial" panose="020B0604020202020204" pitchFamily="34" charset="0"/>
            </a:rPr>
            <a:t> of drug addiction, but who is not currently using drugs and who has been rehabilitated.</a:t>
          </a:r>
        </a:p>
      </dgm:t>
    </dgm:pt>
    <dgm:pt modelId="{7E62114E-B81D-44B8-AF69-C06CB324DF6C}" type="parTrans" cxnId="{A3A5A870-D662-4EC0-829B-7F8D22C76744}">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EF8C3F54-48B0-4179-B526-46DBBE15C46E}" type="sibTrans" cxnId="{A3A5A870-D662-4EC0-829B-7F8D22C76744}">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7C13C9E9-E928-444A-90EC-76438E21F6A5}">
      <dgm:prSet/>
      <dgm:spPr>
        <a:solidFill>
          <a:schemeClr val="tx1"/>
        </a:solidFill>
      </dgm:spPr>
      <dgm:t>
        <a:bodyPr/>
        <a:lstStyle/>
        <a:p>
          <a:r>
            <a:rPr lang="en-US" dirty="0">
              <a:solidFill>
                <a:schemeClr val="bg1"/>
              </a:solidFill>
              <a:latin typeface="Arial" panose="020B0604020202020204" pitchFamily="34" charset="0"/>
              <a:cs typeface="Arial" panose="020B0604020202020204" pitchFamily="34" charset="0"/>
            </a:rPr>
            <a:t>An employer may prohibit the illegal use of drugs and the use of alcohol at the workplace. It is not a violation of the ADA for an employer to give tests for the illegal use of drugs.</a:t>
          </a:r>
        </a:p>
      </dgm:t>
    </dgm:pt>
    <dgm:pt modelId="{1C181D3D-2328-4C39-836C-ABD3DDC07A52}" type="parTrans" cxnId="{6A5E0857-63D8-46FD-A7FB-0B538675C38D}">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3EBAE44D-BD71-43A4-9256-4CD303A59137}" type="sibTrans" cxnId="{6A5E0857-63D8-46FD-A7FB-0B538675C38D}">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C951EEF9-71CA-497E-AB73-FDBD091685FC}">
      <dgm:prSet/>
      <dgm:spPr>
        <a:solidFill>
          <a:schemeClr val="tx1"/>
        </a:solidFill>
      </dgm:spPr>
      <dgm:t>
        <a:bodyPr/>
        <a:lstStyle/>
        <a:p>
          <a:r>
            <a:rPr lang="en-US" dirty="0">
              <a:solidFill>
                <a:schemeClr val="bg1"/>
              </a:solidFill>
              <a:latin typeface="Arial" panose="020B0604020202020204" pitchFamily="34" charset="0"/>
              <a:cs typeface="Arial" panose="020B0604020202020204" pitchFamily="34" charset="0"/>
            </a:rPr>
            <a:t>An employer may discharge or deny employment to persons who currently engage in the illegal use of drugs.</a:t>
          </a:r>
        </a:p>
      </dgm:t>
    </dgm:pt>
    <dgm:pt modelId="{F8FE0A3D-A0AB-46EC-B556-AA9C028E2BA5}" type="parTrans" cxnId="{52D41673-9F7B-4AD9-9336-C36352657CDD}">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46BB108F-32E5-4EA1-A856-50E72C4519E0}" type="sibTrans" cxnId="{52D41673-9F7B-4AD9-9336-C36352657CDD}">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A25F22E8-EC25-4A91-8076-5F0EBEB92004}">
      <dgm:prSet/>
      <dgm:spPr>
        <a:solidFill>
          <a:schemeClr val="tx1"/>
        </a:solidFill>
      </dgm:spPr>
      <dgm:t>
        <a:bodyPr/>
        <a:lstStyle/>
        <a:p>
          <a:r>
            <a:rPr lang="en-US" dirty="0">
              <a:solidFill>
                <a:schemeClr val="bg1"/>
              </a:solidFill>
              <a:latin typeface="Arial" panose="020B0604020202020204" pitchFamily="34" charset="0"/>
              <a:cs typeface="Arial" panose="020B0604020202020204" pitchFamily="34" charset="0"/>
            </a:rPr>
            <a:t>Employees who use drugs or alcohol may be required to meet the same standards of performance and conduct that are set for other employees.</a:t>
          </a:r>
        </a:p>
      </dgm:t>
    </dgm:pt>
    <dgm:pt modelId="{ECCAF3F9-C2E7-4835-87A1-EFEC493FC0A5}" type="parTrans" cxnId="{03E21F86-7385-4753-AE54-59D32952FABC}">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57A960B9-3370-485A-AE64-B18B3F25FA23}" type="sibTrans" cxnId="{03E21F86-7385-4753-AE54-59D32952FABC}">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EFECD262-B803-45AA-B17A-BFB074AD71F7}">
      <dgm:prSet/>
      <dgm:spPr>
        <a:solidFill>
          <a:schemeClr val="tx1"/>
        </a:solidFill>
      </dgm:spPr>
      <dgm:t>
        <a:bodyPr/>
        <a:lstStyle/>
        <a:p>
          <a:r>
            <a:rPr lang="en-US" dirty="0">
              <a:solidFill>
                <a:schemeClr val="bg1"/>
              </a:solidFill>
              <a:latin typeface="Arial" panose="020B0604020202020204" pitchFamily="34" charset="0"/>
              <a:cs typeface="Arial" panose="020B0604020202020204" pitchFamily="34" charset="0"/>
            </a:rPr>
            <a:t>Employees may be required to follow the Drug-Free Workplace Act of 1988 and rules set by federal agencies pertaining to drug and alcohol use in the workplace.</a:t>
          </a:r>
        </a:p>
      </dgm:t>
    </dgm:pt>
    <dgm:pt modelId="{6AADA38D-6333-4BD9-8F82-3B2C612C624E}" type="parTrans" cxnId="{FB5ED1E9-DFD9-4CAF-9EFE-2DA007860AE3}">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A53C74C6-76D1-407E-B7B0-C023588EA508}" type="sibTrans" cxnId="{FB5ED1E9-DFD9-4CAF-9EFE-2DA007860AE3}">
      <dgm:prSet/>
      <dgm:spPr/>
      <dgm:t>
        <a:bodyPr/>
        <a:lstStyle/>
        <a:p>
          <a:endParaRPr lang="en-US">
            <a:solidFill>
              <a:schemeClr val="bg1"/>
            </a:solidFill>
            <a:latin typeface="Arial" panose="020B0604020202020204" pitchFamily="34" charset="0"/>
            <a:cs typeface="Arial" panose="020B0604020202020204" pitchFamily="34" charset="0"/>
          </a:endParaRPr>
        </a:p>
      </dgm:t>
    </dgm:pt>
    <dgm:pt modelId="{28176749-9A81-44AC-9CF0-891E565F5AC6}" type="pres">
      <dgm:prSet presAssocID="{CF85A195-C597-4A8F-8E29-ED4521874FB3}" presName="diagram" presStyleCnt="0">
        <dgm:presLayoutVars>
          <dgm:dir/>
          <dgm:resizeHandles val="exact"/>
        </dgm:presLayoutVars>
      </dgm:prSet>
      <dgm:spPr/>
    </dgm:pt>
    <dgm:pt modelId="{9C8285EF-F6C4-4762-836E-A4AF1A73AFE8}" type="pres">
      <dgm:prSet presAssocID="{67C10EE4-E72E-435A-B5E8-25213F9B1371}" presName="node" presStyleLbl="node1" presStyleIdx="0" presStyleCnt="6">
        <dgm:presLayoutVars>
          <dgm:bulletEnabled val="1"/>
        </dgm:presLayoutVars>
      </dgm:prSet>
      <dgm:spPr/>
    </dgm:pt>
    <dgm:pt modelId="{EBD1D1E9-A58C-4BE3-847D-A2C064C1D62E}" type="pres">
      <dgm:prSet presAssocID="{7180624E-E36D-4D60-8AB9-6FA2CD5BF877}" presName="sibTrans" presStyleCnt="0"/>
      <dgm:spPr/>
    </dgm:pt>
    <dgm:pt modelId="{586ACE56-EEBD-4E41-A2E1-8C28A78BFB66}" type="pres">
      <dgm:prSet presAssocID="{12AB2B24-1492-4E38-A3E8-4950D81CF21C}" presName="node" presStyleLbl="node1" presStyleIdx="1" presStyleCnt="6">
        <dgm:presLayoutVars>
          <dgm:bulletEnabled val="1"/>
        </dgm:presLayoutVars>
      </dgm:prSet>
      <dgm:spPr/>
    </dgm:pt>
    <dgm:pt modelId="{A8ADA618-0A24-428C-9AA0-3253781CF130}" type="pres">
      <dgm:prSet presAssocID="{EF8C3F54-48B0-4179-B526-46DBBE15C46E}" presName="sibTrans" presStyleCnt="0"/>
      <dgm:spPr/>
    </dgm:pt>
    <dgm:pt modelId="{9E02FED9-81DB-4600-8FED-45A15431514B}" type="pres">
      <dgm:prSet presAssocID="{7C13C9E9-E928-444A-90EC-76438E21F6A5}" presName="node" presStyleLbl="node1" presStyleIdx="2" presStyleCnt="6">
        <dgm:presLayoutVars>
          <dgm:bulletEnabled val="1"/>
        </dgm:presLayoutVars>
      </dgm:prSet>
      <dgm:spPr/>
    </dgm:pt>
    <dgm:pt modelId="{42020955-82D8-49A0-82B1-AAFEA646F1BD}" type="pres">
      <dgm:prSet presAssocID="{3EBAE44D-BD71-43A4-9256-4CD303A59137}" presName="sibTrans" presStyleCnt="0"/>
      <dgm:spPr/>
    </dgm:pt>
    <dgm:pt modelId="{9068A9E4-39B6-4606-80D0-772966E4AB8B}" type="pres">
      <dgm:prSet presAssocID="{C951EEF9-71CA-497E-AB73-FDBD091685FC}" presName="node" presStyleLbl="node1" presStyleIdx="3" presStyleCnt="6">
        <dgm:presLayoutVars>
          <dgm:bulletEnabled val="1"/>
        </dgm:presLayoutVars>
      </dgm:prSet>
      <dgm:spPr/>
    </dgm:pt>
    <dgm:pt modelId="{AA494256-9F35-43EA-A0C9-3E10E1A3DE2B}" type="pres">
      <dgm:prSet presAssocID="{46BB108F-32E5-4EA1-A856-50E72C4519E0}" presName="sibTrans" presStyleCnt="0"/>
      <dgm:spPr/>
    </dgm:pt>
    <dgm:pt modelId="{1BFBCCC5-48DB-4EEF-AD2C-2E00C6775725}" type="pres">
      <dgm:prSet presAssocID="{A25F22E8-EC25-4A91-8076-5F0EBEB92004}" presName="node" presStyleLbl="node1" presStyleIdx="4" presStyleCnt="6">
        <dgm:presLayoutVars>
          <dgm:bulletEnabled val="1"/>
        </dgm:presLayoutVars>
      </dgm:prSet>
      <dgm:spPr/>
    </dgm:pt>
    <dgm:pt modelId="{FAB745A7-517D-4493-9E9F-24851A384353}" type="pres">
      <dgm:prSet presAssocID="{57A960B9-3370-485A-AE64-B18B3F25FA23}" presName="sibTrans" presStyleCnt="0"/>
      <dgm:spPr/>
    </dgm:pt>
    <dgm:pt modelId="{380CF644-A3FD-4F32-A5DD-FF4C993C5FEA}" type="pres">
      <dgm:prSet presAssocID="{EFECD262-B803-45AA-B17A-BFB074AD71F7}" presName="node" presStyleLbl="node1" presStyleIdx="5" presStyleCnt="6">
        <dgm:presLayoutVars>
          <dgm:bulletEnabled val="1"/>
        </dgm:presLayoutVars>
      </dgm:prSet>
      <dgm:spPr/>
    </dgm:pt>
  </dgm:ptLst>
  <dgm:cxnLst>
    <dgm:cxn modelId="{A6C39701-D847-458E-97D7-2475F2BDB265}" type="presOf" srcId="{67C10EE4-E72E-435A-B5E8-25213F9B1371}" destId="{9C8285EF-F6C4-4762-836E-A4AF1A73AFE8}" srcOrd="0" destOrd="0" presId="urn:microsoft.com/office/officeart/2005/8/layout/default"/>
    <dgm:cxn modelId="{15B2FE23-9D03-4A83-AE21-DF160C822EF8}" type="presOf" srcId="{12AB2B24-1492-4E38-A3E8-4950D81CF21C}" destId="{586ACE56-EEBD-4E41-A2E1-8C28A78BFB66}" srcOrd="0" destOrd="0" presId="urn:microsoft.com/office/officeart/2005/8/layout/default"/>
    <dgm:cxn modelId="{A248666B-0FE1-4C6C-92FD-0EAA6DA4A99F}" srcId="{CF85A195-C597-4A8F-8E29-ED4521874FB3}" destId="{67C10EE4-E72E-435A-B5E8-25213F9B1371}" srcOrd="0" destOrd="0" parTransId="{03561469-4F67-4753-A24E-99A3EA6B0CAC}" sibTransId="{7180624E-E36D-4D60-8AB9-6FA2CD5BF877}"/>
    <dgm:cxn modelId="{A3A5A870-D662-4EC0-829B-7F8D22C76744}" srcId="{CF85A195-C597-4A8F-8E29-ED4521874FB3}" destId="{12AB2B24-1492-4E38-A3E8-4950D81CF21C}" srcOrd="1" destOrd="0" parTransId="{7E62114E-B81D-44B8-AF69-C06CB324DF6C}" sibTransId="{EF8C3F54-48B0-4179-B526-46DBBE15C46E}"/>
    <dgm:cxn modelId="{52D41673-9F7B-4AD9-9336-C36352657CDD}" srcId="{CF85A195-C597-4A8F-8E29-ED4521874FB3}" destId="{C951EEF9-71CA-497E-AB73-FDBD091685FC}" srcOrd="3" destOrd="0" parTransId="{F8FE0A3D-A0AB-46EC-B556-AA9C028E2BA5}" sibTransId="{46BB108F-32E5-4EA1-A856-50E72C4519E0}"/>
    <dgm:cxn modelId="{6A5E0857-63D8-46FD-A7FB-0B538675C38D}" srcId="{CF85A195-C597-4A8F-8E29-ED4521874FB3}" destId="{7C13C9E9-E928-444A-90EC-76438E21F6A5}" srcOrd="2" destOrd="0" parTransId="{1C181D3D-2328-4C39-836C-ABD3DDC07A52}" sibTransId="{3EBAE44D-BD71-43A4-9256-4CD303A59137}"/>
    <dgm:cxn modelId="{03E21F86-7385-4753-AE54-59D32952FABC}" srcId="{CF85A195-C597-4A8F-8E29-ED4521874FB3}" destId="{A25F22E8-EC25-4A91-8076-5F0EBEB92004}" srcOrd="4" destOrd="0" parTransId="{ECCAF3F9-C2E7-4835-87A1-EFEC493FC0A5}" sibTransId="{57A960B9-3370-485A-AE64-B18B3F25FA23}"/>
    <dgm:cxn modelId="{4F552CA2-29B0-4546-A92F-F5F27CE9BA2C}" type="presOf" srcId="{CF85A195-C597-4A8F-8E29-ED4521874FB3}" destId="{28176749-9A81-44AC-9CF0-891E565F5AC6}" srcOrd="0" destOrd="0" presId="urn:microsoft.com/office/officeart/2005/8/layout/default"/>
    <dgm:cxn modelId="{F7B08BB4-BB40-4578-847E-1838C0189495}" type="presOf" srcId="{A25F22E8-EC25-4A91-8076-5F0EBEB92004}" destId="{1BFBCCC5-48DB-4EEF-AD2C-2E00C6775725}" srcOrd="0" destOrd="0" presId="urn:microsoft.com/office/officeart/2005/8/layout/default"/>
    <dgm:cxn modelId="{2ADC3DB8-50F9-4B82-93D6-47355F613443}" type="presOf" srcId="{7C13C9E9-E928-444A-90EC-76438E21F6A5}" destId="{9E02FED9-81DB-4600-8FED-45A15431514B}" srcOrd="0" destOrd="0" presId="urn:microsoft.com/office/officeart/2005/8/layout/default"/>
    <dgm:cxn modelId="{E8250ADB-00FC-4FE8-9130-7C3DAA492777}" type="presOf" srcId="{C951EEF9-71CA-497E-AB73-FDBD091685FC}" destId="{9068A9E4-39B6-4606-80D0-772966E4AB8B}" srcOrd="0" destOrd="0" presId="urn:microsoft.com/office/officeart/2005/8/layout/default"/>
    <dgm:cxn modelId="{FB5ED1E9-DFD9-4CAF-9EFE-2DA007860AE3}" srcId="{CF85A195-C597-4A8F-8E29-ED4521874FB3}" destId="{EFECD262-B803-45AA-B17A-BFB074AD71F7}" srcOrd="5" destOrd="0" parTransId="{6AADA38D-6333-4BD9-8F82-3B2C612C624E}" sibTransId="{A53C74C6-76D1-407E-B7B0-C023588EA508}"/>
    <dgm:cxn modelId="{288DDFEF-5BE5-43F7-8D29-124C25241BAC}" type="presOf" srcId="{EFECD262-B803-45AA-B17A-BFB074AD71F7}" destId="{380CF644-A3FD-4F32-A5DD-FF4C993C5FEA}" srcOrd="0" destOrd="0" presId="urn:microsoft.com/office/officeart/2005/8/layout/default"/>
    <dgm:cxn modelId="{65EAE6D3-F2D4-43A2-B923-6C0638BCAA3B}" type="presParOf" srcId="{28176749-9A81-44AC-9CF0-891E565F5AC6}" destId="{9C8285EF-F6C4-4762-836E-A4AF1A73AFE8}" srcOrd="0" destOrd="0" presId="urn:microsoft.com/office/officeart/2005/8/layout/default"/>
    <dgm:cxn modelId="{21415FBB-4F52-414E-B0D4-2D24812CD956}" type="presParOf" srcId="{28176749-9A81-44AC-9CF0-891E565F5AC6}" destId="{EBD1D1E9-A58C-4BE3-847D-A2C064C1D62E}" srcOrd="1" destOrd="0" presId="urn:microsoft.com/office/officeart/2005/8/layout/default"/>
    <dgm:cxn modelId="{3948F01E-C1A2-4053-B88E-42C69CE3CB7A}" type="presParOf" srcId="{28176749-9A81-44AC-9CF0-891E565F5AC6}" destId="{586ACE56-EEBD-4E41-A2E1-8C28A78BFB66}" srcOrd="2" destOrd="0" presId="urn:microsoft.com/office/officeart/2005/8/layout/default"/>
    <dgm:cxn modelId="{FE8A89C4-0C4D-4C56-9C10-C8A3C08D344A}" type="presParOf" srcId="{28176749-9A81-44AC-9CF0-891E565F5AC6}" destId="{A8ADA618-0A24-428C-9AA0-3253781CF130}" srcOrd="3" destOrd="0" presId="urn:microsoft.com/office/officeart/2005/8/layout/default"/>
    <dgm:cxn modelId="{DBEEE7F7-ED5E-47B8-A20E-32BA7F7D4688}" type="presParOf" srcId="{28176749-9A81-44AC-9CF0-891E565F5AC6}" destId="{9E02FED9-81DB-4600-8FED-45A15431514B}" srcOrd="4" destOrd="0" presId="urn:microsoft.com/office/officeart/2005/8/layout/default"/>
    <dgm:cxn modelId="{D890083D-E4D1-4D32-9493-307E55B4E658}" type="presParOf" srcId="{28176749-9A81-44AC-9CF0-891E565F5AC6}" destId="{42020955-82D8-49A0-82B1-AAFEA646F1BD}" srcOrd="5" destOrd="0" presId="urn:microsoft.com/office/officeart/2005/8/layout/default"/>
    <dgm:cxn modelId="{464F3C33-16DA-4A9A-980B-67F15732E750}" type="presParOf" srcId="{28176749-9A81-44AC-9CF0-891E565F5AC6}" destId="{9068A9E4-39B6-4606-80D0-772966E4AB8B}" srcOrd="6" destOrd="0" presId="urn:microsoft.com/office/officeart/2005/8/layout/default"/>
    <dgm:cxn modelId="{80EFD369-7ADD-499B-97ED-B284409CB3E1}" type="presParOf" srcId="{28176749-9A81-44AC-9CF0-891E565F5AC6}" destId="{AA494256-9F35-43EA-A0C9-3E10E1A3DE2B}" srcOrd="7" destOrd="0" presId="urn:microsoft.com/office/officeart/2005/8/layout/default"/>
    <dgm:cxn modelId="{1DF60C2D-3769-4970-80CD-47E4012347D8}" type="presParOf" srcId="{28176749-9A81-44AC-9CF0-891E565F5AC6}" destId="{1BFBCCC5-48DB-4EEF-AD2C-2E00C6775725}" srcOrd="8" destOrd="0" presId="urn:microsoft.com/office/officeart/2005/8/layout/default"/>
    <dgm:cxn modelId="{23E3FB44-457F-4F96-8283-E67DB7237E57}" type="presParOf" srcId="{28176749-9A81-44AC-9CF0-891E565F5AC6}" destId="{FAB745A7-517D-4493-9E9F-24851A384353}" srcOrd="9" destOrd="0" presId="urn:microsoft.com/office/officeart/2005/8/layout/default"/>
    <dgm:cxn modelId="{61BF8D74-7B17-467E-8CF3-0729FA56610F}" type="presParOf" srcId="{28176749-9A81-44AC-9CF0-891E565F5AC6}" destId="{380CF644-A3FD-4F32-A5DD-FF4C993C5FEA}" srcOrd="10" destOrd="0" presId="urn:microsoft.com/office/officeart/2005/8/layout/default"/>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861DF-5851-4CFA-915E-78EF9C265C14}">
      <dsp:nvSpPr>
        <dsp:cNvPr id="0" name=""/>
        <dsp:cNvSpPr/>
      </dsp:nvSpPr>
      <dsp:spPr>
        <a:xfrm>
          <a:off x="0" y="564"/>
          <a:ext cx="964867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DE518B-ECFB-4B5C-8C2F-3DB82CB3942E}">
      <dsp:nvSpPr>
        <dsp:cNvPr id="0" name=""/>
        <dsp:cNvSpPr/>
      </dsp:nvSpPr>
      <dsp:spPr>
        <a:xfrm>
          <a:off x="0" y="564"/>
          <a:ext cx="9648673" cy="92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latin typeface="Arial" panose="020B0604020202020204" pitchFamily="34" charset="0"/>
              <a:cs typeface="Arial" panose="020B0604020202020204" pitchFamily="34" charset="0"/>
            </a:rPr>
            <a:t>Marijuana</a:t>
          </a:r>
        </a:p>
      </dsp:txBody>
      <dsp:txXfrm>
        <a:off x="0" y="564"/>
        <a:ext cx="9648673" cy="924194"/>
      </dsp:txXfrm>
    </dsp:sp>
    <dsp:sp modelId="{1913EFFF-6D52-49B1-B46F-D7AD31CADBA3}">
      <dsp:nvSpPr>
        <dsp:cNvPr id="0" name=""/>
        <dsp:cNvSpPr/>
      </dsp:nvSpPr>
      <dsp:spPr>
        <a:xfrm>
          <a:off x="0" y="924758"/>
          <a:ext cx="964867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B388DA-CC2E-400D-B4FF-FF00A065A23D}">
      <dsp:nvSpPr>
        <dsp:cNvPr id="0" name=""/>
        <dsp:cNvSpPr/>
      </dsp:nvSpPr>
      <dsp:spPr>
        <a:xfrm>
          <a:off x="0" y="924758"/>
          <a:ext cx="9648673" cy="92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latin typeface="Arial" panose="020B0604020202020204" pitchFamily="34" charset="0"/>
              <a:cs typeface="Arial" panose="020B0604020202020204" pitchFamily="34" charset="0"/>
            </a:rPr>
            <a:t>Cocaine</a:t>
          </a:r>
        </a:p>
      </dsp:txBody>
      <dsp:txXfrm>
        <a:off x="0" y="924758"/>
        <a:ext cx="9648673" cy="924194"/>
      </dsp:txXfrm>
    </dsp:sp>
    <dsp:sp modelId="{5EBEF5FC-7A91-4895-A1BF-27440BD3B5C5}">
      <dsp:nvSpPr>
        <dsp:cNvPr id="0" name=""/>
        <dsp:cNvSpPr/>
      </dsp:nvSpPr>
      <dsp:spPr>
        <a:xfrm>
          <a:off x="0" y="1848952"/>
          <a:ext cx="964867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1005CB-E9C3-48A5-9FEC-AEB2D7AA96EB}">
      <dsp:nvSpPr>
        <dsp:cNvPr id="0" name=""/>
        <dsp:cNvSpPr/>
      </dsp:nvSpPr>
      <dsp:spPr>
        <a:xfrm>
          <a:off x="0" y="1848952"/>
          <a:ext cx="9648673" cy="92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latin typeface="Arial" panose="020B0604020202020204" pitchFamily="34" charset="0"/>
              <a:cs typeface="Arial" panose="020B0604020202020204" pitchFamily="34" charset="0"/>
            </a:rPr>
            <a:t>Amphetamines</a:t>
          </a:r>
        </a:p>
      </dsp:txBody>
      <dsp:txXfrm>
        <a:off x="0" y="1848952"/>
        <a:ext cx="9648673" cy="924194"/>
      </dsp:txXfrm>
    </dsp:sp>
    <dsp:sp modelId="{F8A5DE93-BD9F-49F4-881E-3FCFFA368C5E}">
      <dsp:nvSpPr>
        <dsp:cNvPr id="0" name=""/>
        <dsp:cNvSpPr/>
      </dsp:nvSpPr>
      <dsp:spPr>
        <a:xfrm>
          <a:off x="0" y="2773146"/>
          <a:ext cx="964867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E67CEF-7179-4FB4-B8B6-5C3994BD2EC7}">
      <dsp:nvSpPr>
        <dsp:cNvPr id="0" name=""/>
        <dsp:cNvSpPr/>
      </dsp:nvSpPr>
      <dsp:spPr>
        <a:xfrm>
          <a:off x="0" y="2773146"/>
          <a:ext cx="9648673" cy="92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latin typeface="Arial" panose="020B0604020202020204" pitchFamily="34" charset="0"/>
              <a:cs typeface="Arial" panose="020B0604020202020204" pitchFamily="34" charset="0"/>
            </a:rPr>
            <a:t>Opioids</a:t>
          </a:r>
        </a:p>
      </dsp:txBody>
      <dsp:txXfrm>
        <a:off x="0" y="2773146"/>
        <a:ext cx="9648673" cy="924194"/>
      </dsp:txXfrm>
    </dsp:sp>
    <dsp:sp modelId="{D3DF6AC6-B7A0-4506-95EC-F42CB5141DDF}">
      <dsp:nvSpPr>
        <dsp:cNvPr id="0" name=""/>
        <dsp:cNvSpPr/>
      </dsp:nvSpPr>
      <dsp:spPr>
        <a:xfrm>
          <a:off x="0" y="3697340"/>
          <a:ext cx="9648673"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2FCBDB-F4A0-45AC-B3DD-EBD8C52D284E}">
      <dsp:nvSpPr>
        <dsp:cNvPr id="0" name=""/>
        <dsp:cNvSpPr/>
      </dsp:nvSpPr>
      <dsp:spPr>
        <a:xfrm>
          <a:off x="0" y="3697340"/>
          <a:ext cx="9648673" cy="92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US" sz="4400" kern="1200" dirty="0">
              <a:latin typeface="Arial" panose="020B0604020202020204" pitchFamily="34" charset="0"/>
              <a:cs typeface="Arial" panose="020B0604020202020204" pitchFamily="34" charset="0"/>
            </a:rPr>
            <a:t>Phencyclidine (PCP)</a:t>
          </a:r>
        </a:p>
      </dsp:txBody>
      <dsp:txXfrm>
        <a:off x="0" y="3697340"/>
        <a:ext cx="9648673" cy="924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285EF-F6C4-4762-836E-A4AF1A73AFE8}">
      <dsp:nvSpPr>
        <dsp:cNvPr id="0" name=""/>
        <dsp:cNvSpPr/>
      </dsp:nvSpPr>
      <dsp:spPr>
        <a:xfrm>
          <a:off x="0" y="905519"/>
          <a:ext cx="3223540" cy="1934124"/>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Arial" panose="020B0604020202020204" pitchFamily="34" charset="0"/>
              <a:cs typeface="Arial" panose="020B0604020202020204" pitchFamily="34" charset="0"/>
            </a:rPr>
            <a:t>An individual who is currently engaging in the illegal use of drugs is not an individual with a disability when the employer acts based on such use.</a:t>
          </a:r>
        </a:p>
      </dsp:txBody>
      <dsp:txXfrm>
        <a:off x="0" y="905519"/>
        <a:ext cx="3223540" cy="1934124"/>
      </dsp:txXfrm>
    </dsp:sp>
    <dsp:sp modelId="{586ACE56-EEBD-4E41-A2E1-8C28A78BFB66}">
      <dsp:nvSpPr>
        <dsp:cNvPr id="0" name=""/>
        <dsp:cNvSpPr/>
      </dsp:nvSpPr>
      <dsp:spPr>
        <a:xfrm>
          <a:off x="3545895" y="905519"/>
          <a:ext cx="3223540" cy="1934124"/>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Arial" panose="020B0604020202020204" pitchFamily="34" charset="0"/>
              <a:cs typeface="Arial" panose="020B0604020202020204" pitchFamily="34" charset="0"/>
            </a:rPr>
            <a:t>An employer may not discriminate against a person who has a </a:t>
          </a:r>
          <a:r>
            <a:rPr lang="en-US" sz="1900" i="1" kern="1200" dirty="0">
              <a:solidFill>
                <a:schemeClr val="bg1"/>
              </a:solidFill>
              <a:latin typeface="Arial" panose="020B0604020202020204" pitchFamily="34" charset="0"/>
              <a:cs typeface="Arial" panose="020B0604020202020204" pitchFamily="34" charset="0"/>
            </a:rPr>
            <a:t>history</a:t>
          </a:r>
          <a:r>
            <a:rPr lang="en-US" sz="1900" kern="1200" dirty="0">
              <a:solidFill>
                <a:schemeClr val="bg1"/>
              </a:solidFill>
              <a:latin typeface="Arial" panose="020B0604020202020204" pitchFamily="34" charset="0"/>
              <a:cs typeface="Arial" panose="020B0604020202020204" pitchFamily="34" charset="0"/>
            </a:rPr>
            <a:t> of drug addiction, but who is not currently using drugs and who has been rehabilitated.</a:t>
          </a:r>
        </a:p>
      </dsp:txBody>
      <dsp:txXfrm>
        <a:off x="3545895" y="905519"/>
        <a:ext cx="3223540" cy="1934124"/>
      </dsp:txXfrm>
    </dsp:sp>
    <dsp:sp modelId="{9E02FED9-81DB-4600-8FED-45A15431514B}">
      <dsp:nvSpPr>
        <dsp:cNvPr id="0" name=""/>
        <dsp:cNvSpPr/>
      </dsp:nvSpPr>
      <dsp:spPr>
        <a:xfrm>
          <a:off x="7091790" y="905519"/>
          <a:ext cx="3223540" cy="1934124"/>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Arial" panose="020B0604020202020204" pitchFamily="34" charset="0"/>
              <a:cs typeface="Arial" panose="020B0604020202020204" pitchFamily="34" charset="0"/>
            </a:rPr>
            <a:t>An employer may prohibit the illegal use of drugs and the use of alcohol at the workplace. It is not a violation of the ADA for an employer to give tests for the illegal use of drugs.</a:t>
          </a:r>
        </a:p>
      </dsp:txBody>
      <dsp:txXfrm>
        <a:off x="7091790" y="905519"/>
        <a:ext cx="3223540" cy="1934124"/>
      </dsp:txXfrm>
    </dsp:sp>
    <dsp:sp modelId="{9068A9E4-39B6-4606-80D0-772966E4AB8B}">
      <dsp:nvSpPr>
        <dsp:cNvPr id="0" name=""/>
        <dsp:cNvSpPr/>
      </dsp:nvSpPr>
      <dsp:spPr>
        <a:xfrm>
          <a:off x="0" y="3161998"/>
          <a:ext cx="3223540" cy="1934124"/>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Arial" panose="020B0604020202020204" pitchFamily="34" charset="0"/>
              <a:cs typeface="Arial" panose="020B0604020202020204" pitchFamily="34" charset="0"/>
            </a:rPr>
            <a:t>An employer may discharge or deny employment to persons who currently engage in the illegal use of drugs.</a:t>
          </a:r>
        </a:p>
      </dsp:txBody>
      <dsp:txXfrm>
        <a:off x="0" y="3161998"/>
        <a:ext cx="3223540" cy="1934124"/>
      </dsp:txXfrm>
    </dsp:sp>
    <dsp:sp modelId="{1BFBCCC5-48DB-4EEF-AD2C-2E00C6775725}">
      <dsp:nvSpPr>
        <dsp:cNvPr id="0" name=""/>
        <dsp:cNvSpPr/>
      </dsp:nvSpPr>
      <dsp:spPr>
        <a:xfrm>
          <a:off x="3545895" y="3161998"/>
          <a:ext cx="3223540" cy="1934124"/>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Arial" panose="020B0604020202020204" pitchFamily="34" charset="0"/>
              <a:cs typeface="Arial" panose="020B0604020202020204" pitchFamily="34" charset="0"/>
            </a:rPr>
            <a:t>Employees who use drugs or alcohol may be required to meet the same standards of performance and conduct that are set for other employees.</a:t>
          </a:r>
        </a:p>
      </dsp:txBody>
      <dsp:txXfrm>
        <a:off x="3545895" y="3161998"/>
        <a:ext cx="3223540" cy="1934124"/>
      </dsp:txXfrm>
    </dsp:sp>
    <dsp:sp modelId="{380CF644-A3FD-4F32-A5DD-FF4C993C5FEA}">
      <dsp:nvSpPr>
        <dsp:cNvPr id="0" name=""/>
        <dsp:cNvSpPr/>
      </dsp:nvSpPr>
      <dsp:spPr>
        <a:xfrm>
          <a:off x="7091790" y="3161998"/>
          <a:ext cx="3223540" cy="1934124"/>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1"/>
              </a:solidFill>
              <a:latin typeface="Arial" panose="020B0604020202020204" pitchFamily="34" charset="0"/>
              <a:cs typeface="Arial" panose="020B0604020202020204" pitchFamily="34" charset="0"/>
            </a:rPr>
            <a:t>Employees may be required to follow the Drug-Free Workplace Act of 1988 and rules set by federal agencies pertaining to drug and alcohol use in the workplace.</a:t>
          </a:r>
        </a:p>
      </dsp:txBody>
      <dsp:txXfrm>
        <a:off x="7091790" y="3161998"/>
        <a:ext cx="3223540" cy="193412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0C5CC7-1474-4CA0-89BB-1ECF9D2AA16A}" type="datetimeFigureOut">
              <a:rPr lang="en-US" smtClean="0"/>
              <a:t>10/1/2026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A2249B-327B-4123-A508-CA95098BE35B}" type="slidenum">
              <a:rPr lang="en-US" smtClean="0"/>
              <a:t>‹#›</a:t>
            </a:fld>
            <a:endParaRPr lang="en-US" dirty="0"/>
          </a:p>
        </p:txBody>
      </p:sp>
    </p:spTree>
    <p:extLst>
      <p:ext uri="{BB962C8B-B14F-4D97-AF65-F5344CB8AC3E}">
        <p14:creationId xmlns:p14="http://schemas.microsoft.com/office/powerpoint/2010/main" val="2570659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Hello and welcome to the educational resource on Pre-employment drug testing. This training is being presented by </a:t>
            </a:r>
            <a:r>
              <a:rPr lang="en-US" sz="1200" dirty="0">
                <a:latin typeface="Lucida Sans" panose="020B0602030504020204" pitchFamily="34" charset="0"/>
              </a:rPr>
              <a:t>the D.O.A.S. Policy Unit.  </a:t>
            </a:r>
          </a:p>
          <a:p>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1</a:t>
            </a:fld>
            <a:endParaRPr lang="en-US" dirty="0"/>
          </a:p>
        </p:txBody>
      </p:sp>
    </p:spTree>
    <p:extLst>
      <p:ext uri="{BB962C8B-B14F-4D97-AF65-F5344CB8AC3E}">
        <p14:creationId xmlns:p14="http://schemas.microsoft.com/office/powerpoint/2010/main" val="3447812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Before we begin, you’ll see on the screen how to access a helpful feature that will make navigating this presentation easier. To make the mouse pointer and control panel remain visible, right-click anywhere on the slide. A shortcut menu will appear. Hover over Pointer Options, then Arrow Options, and select Visible.</a:t>
            </a:r>
          </a:p>
        </p:txBody>
      </p:sp>
      <p:sp>
        <p:nvSpPr>
          <p:cNvPr id="4" name="Slide Number Placeholder 3"/>
          <p:cNvSpPr>
            <a:spLocks noGrp="1"/>
          </p:cNvSpPr>
          <p:nvPr>
            <p:ph type="sldNum" sz="quarter" idx="5"/>
          </p:nvPr>
        </p:nvSpPr>
        <p:spPr/>
        <p:txBody>
          <a:bodyPr/>
          <a:lstStyle/>
          <a:p>
            <a:fld id="{C2A2249B-327B-4123-A508-CA95098BE35B}" type="slidenum">
              <a:rPr lang="en-US" smtClean="0"/>
              <a:t>2</a:t>
            </a:fld>
            <a:endParaRPr lang="en-US" dirty="0"/>
          </a:p>
        </p:txBody>
      </p:sp>
    </p:spTree>
    <p:extLst>
      <p:ext uri="{BB962C8B-B14F-4D97-AF65-F5344CB8AC3E}">
        <p14:creationId xmlns:p14="http://schemas.microsoft.com/office/powerpoint/2010/main" val="1565569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spc="14" dirty="0">
                <a:solidFill>
                  <a:srgbClr val="FFFFFF"/>
                </a:solidFill>
                <a:latin typeface="Canva Sans"/>
                <a:ea typeface="Canva Sans"/>
                <a:cs typeface="Canva Sans"/>
                <a:sym typeface="Canva Sans"/>
              </a:rPr>
              <a:t>The State is committed to maintaining a drug-free and alcohol-free workplace. The General Assembly found that unlawful drug activity is a serious threat to the public health, safety, and welfare and declared that the public workforce must be free of any person who would knowingly engage in such activity. </a:t>
            </a:r>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3</a:t>
            </a:fld>
            <a:endParaRPr lang="en-US" dirty="0"/>
          </a:p>
        </p:txBody>
      </p:sp>
    </p:spTree>
    <p:extLst>
      <p:ext uri="{BB962C8B-B14F-4D97-AF65-F5344CB8AC3E}">
        <p14:creationId xmlns:p14="http://schemas.microsoft.com/office/powerpoint/2010/main" val="4082359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is a screenshot of the drug and alcohol-free standards in State Personnel Board Rule 21, which is titled Drug and Alcohol Free Workplace Program. </a:t>
            </a:r>
            <a:r>
              <a:rPr lang="en-US" dirty="0"/>
              <a:t>While in the workplace or otherwise in work status, employees must be free from alcohol and illegal drugs. Appointing authorities are responsible for informing their staff of drug- and alcohol-free workplace expectations. </a:t>
            </a:r>
          </a:p>
        </p:txBody>
      </p:sp>
      <p:sp>
        <p:nvSpPr>
          <p:cNvPr id="4" name="Slide Number Placeholder 3"/>
          <p:cNvSpPr>
            <a:spLocks noGrp="1"/>
          </p:cNvSpPr>
          <p:nvPr>
            <p:ph type="sldNum" sz="quarter" idx="5"/>
          </p:nvPr>
        </p:nvSpPr>
        <p:spPr/>
        <p:txBody>
          <a:bodyPr/>
          <a:lstStyle/>
          <a:p>
            <a:fld id="{C2A2249B-327B-4123-A508-CA95098BE35B}" type="slidenum">
              <a:rPr lang="en-US" smtClean="0"/>
              <a:t>4</a:t>
            </a:fld>
            <a:endParaRPr lang="en-US" dirty="0"/>
          </a:p>
        </p:txBody>
      </p:sp>
    </p:spTree>
    <p:extLst>
      <p:ext uri="{BB962C8B-B14F-4D97-AF65-F5344CB8AC3E}">
        <p14:creationId xmlns:p14="http://schemas.microsoft.com/office/powerpoint/2010/main" val="1140844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Calisto MT" panose="02040603050505030304" pitchFamily="18" charset="0"/>
              </a:rPr>
              <a:t>The text on your screen provides information about federal laws that govern the State of Georgia’s drug and alcohol testing program. The state’s substance abuse testing program is not only guided by Rule 21 and it’s subrules, but also by various laws and regulations. </a:t>
            </a:r>
            <a:r>
              <a:rPr lang="en-US" altLang="en-US" sz="1200" dirty="0">
                <a:latin typeface="+mn-lt"/>
              </a:rPr>
              <a:t> </a:t>
            </a:r>
            <a:r>
              <a:rPr lang="en-US" altLang="en-US" sz="1200" dirty="0">
                <a:latin typeface="Calisto MT" panose="02040603050505030304" pitchFamily="18" charset="0"/>
              </a:rPr>
              <a:t>The Federal laws can also be found on the D.O.A.S website – specifically on the Substance Abuse Testing Program page. </a:t>
            </a:r>
          </a:p>
        </p:txBody>
      </p:sp>
      <p:sp>
        <p:nvSpPr>
          <p:cNvPr id="4" name="Slide Number Placeholder 3"/>
          <p:cNvSpPr>
            <a:spLocks noGrp="1"/>
          </p:cNvSpPr>
          <p:nvPr>
            <p:ph type="sldNum" sz="quarter" idx="5"/>
          </p:nvPr>
        </p:nvSpPr>
        <p:spPr/>
        <p:txBody>
          <a:bodyPr/>
          <a:lstStyle/>
          <a:p>
            <a:fld id="{C2A2249B-327B-4123-A508-CA95098BE35B}" type="slidenum">
              <a:rPr lang="en-US" smtClean="0"/>
              <a:t>5</a:t>
            </a:fld>
            <a:endParaRPr lang="en-US" dirty="0"/>
          </a:p>
        </p:txBody>
      </p:sp>
    </p:spTree>
    <p:extLst>
      <p:ext uri="{BB962C8B-B14F-4D97-AF65-F5344CB8AC3E}">
        <p14:creationId xmlns:p14="http://schemas.microsoft.com/office/powerpoint/2010/main" val="3827870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Pre-employment testing is one of six approved types of testing listed in Rule 21.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This type of testing is to occur for both high-risk and safety-sensitive federally-regulated transportation positions.</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Let’s take a look at what you’ll find in our State Personnel Board sub-rules about this test type.</a:t>
            </a:r>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6</a:t>
            </a:fld>
            <a:endParaRPr lang="en-US" dirty="0"/>
          </a:p>
        </p:txBody>
      </p:sp>
    </p:spTree>
    <p:extLst>
      <p:ext uri="{BB962C8B-B14F-4D97-AF65-F5344CB8AC3E}">
        <p14:creationId xmlns:p14="http://schemas.microsoft.com/office/powerpoint/2010/main" val="447676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High-risk work, as defined in State Personnel Board Sub-Rule 21b, refers to job duties where lapses in attention or poor judgment may create a substantial risk of injury or harm to the employee or to others. </a:t>
            </a:r>
            <a:r>
              <a:rPr lang="en-US" sz="1200" spc="14" dirty="0">
                <a:solidFill>
                  <a:srgbClr val="FFFFFF"/>
                </a:solidFill>
                <a:latin typeface="Canva Sans"/>
                <a:ea typeface="Canva Sans"/>
                <a:cs typeface="Canva Sans"/>
                <a:sym typeface="Canva Sans"/>
              </a:rPr>
              <a:t>Examples include, but are not limited to, officers required to carry a firearm, medical professionals, non–federally regulated drivers, in-home care providers, firefighters, heavy equipment operators, pilots, and aircraft mechanics.</a:t>
            </a:r>
            <a:r>
              <a:rPr lang="en-US" sz="1200" kern="1200" dirty="0">
                <a:solidFill>
                  <a:schemeClr val="tx1"/>
                </a:solidFill>
                <a:effectLst/>
                <a:latin typeface="+mn-lt"/>
                <a:ea typeface="+mn-ea"/>
                <a:cs typeface="+mn-cs"/>
              </a:rPr>
              <a:t> </a:t>
            </a:r>
            <a:r>
              <a:rPr lang="en-US" sz="1200" spc="14" dirty="0">
                <a:solidFill>
                  <a:srgbClr val="FFFFFF"/>
                </a:solidFill>
                <a:latin typeface="Canva Sans"/>
                <a:ea typeface="Canva Sans"/>
                <a:cs typeface="Canva Sans"/>
                <a:sym typeface="Canva Sans"/>
              </a:rPr>
              <a:t>It’s important to understand what qualifies as a high-risk position and what constitutes high-risk work. The term high-risk position does not include federally regulated transportation positions.</a:t>
            </a:r>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7</a:t>
            </a:fld>
            <a:endParaRPr lang="en-US" dirty="0"/>
          </a:p>
        </p:txBody>
      </p:sp>
    </p:spTree>
    <p:extLst>
      <p:ext uri="{BB962C8B-B14F-4D97-AF65-F5344CB8AC3E}">
        <p14:creationId xmlns:p14="http://schemas.microsoft.com/office/powerpoint/2010/main" val="1478255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Personnel Board Sub-Rule 21D explains that safety sensitive transportation functions is work that requires alcohol and drug testing pursuant to the US Coast Guards and  US DOT regulations. </a:t>
            </a:r>
            <a:r>
              <a:rPr lang="en-US" sz="1200" b="0" i="0" kern="1200" dirty="0">
                <a:solidFill>
                  <a:schemeClr val="tx1"/>
                </a:solidFill>
                <a:effectLst/>
                <a:latin typeface="+mn-lt"/>
                <a:ea typeface="+mn-ea"/>
                <a:cs typeface="+mn-cs"/>
              </a:rPr>
              <a:t> The US DOT states that an employee performing safety-sensitive functions in the transportation industry is responsible for providing a safe work environment for co-workers and the traveling public. Examples of safety-sensitive positions are Maintenance Workers, Construction Specialists, and Transportation Techs.  </a:t>
            </a:r>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8</a:t>
            </a:fld>
            <a:endParaRPr lang="en-US" dirty="0"/>
          </a:p>
        </p:txBody>
      </p:sp>
    </p:spTree>
    <p:extLst>
      <p:ext uri="{BB962C8B-B14F-4D97-AF65-F5344CB8AC3E}">
        <p14:creationId xmlns:p14="http://schemas.microsoft.com/office/powerpoint/2010/main" val="3090637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appointing authority shall determine which positions within the agency or entity are high-risk or safety-sensitive and designate them for pre-employment drug testing. Drug and alcohol testing must be conducted in accordance with applicable federal and state laws and regulations and established procedures upon creating a new position, reallocating an existing position to a different function, or changing the duties of a position. To better assist in determining a position's designation, the Automated Position Analysis Tool, also called APAT, can be used; we will discuss this further on the next slide. </a:t>
            </a:r>
          </a:p>
        </p:txBody>
      </p:sp>
      <p:sp>
        <p:nvSpPr>
          <p:cNvPr id="4" name="Slide Number Placeholder 3"/>
          <p:cNvSpPr>
            <a:spLocks noGrp="1"/>
          </p:cNvSpPr>
          <p:nvPr>
            <p:ph type="sldNum" sz="quarter" idx="5"/>
          </p:nvPr>
        </p:nvSpPr>
        <p:spPr/>
        <p:txBody>
          <a:bodyPr/>
          <a:lstStyle/>
          <a:p>
            <a:fld id="{C2A2249B-327B-4123-A508-CA95098BE35B}" type="slidenum">
              <a:rPr lang="en-US" smtClean="0"/>
              <a:t>9</a:t>
            </a:fld>
            <a:endParaRPr lang="en-US" dirty="0"/>
          </a:p>
        </p:txBody>
      </p:sp>
    </p:spTree>
    <p:extLst>
      <p:ext uri="{BB962C8B-B14F-4D97-AF65-F5344CB8AC3E}">
        <p14:creationId xmlns:p14="http://schemas.microsoft.com/office/powerpoint/2010/main" val="2433819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5A5AE-A4FA-0C4B-B35A-381AA482C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536D7-0C29-279B-22EC-1A18CBC11F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33D01-77FE-C955-7746-1ED3F4923A49}"/>
              </a:ext>
            </a:extLst>
          </p:cNvPr>
          <p:cNvSpPr>
            <a:spLocks noGrp="1"/>
          </p:cNvSpPr>
          <p:nvPr>
            <p:ph type="body" idx="1"/>
          </p:nvPr>
        </p:nvSpPr>
        <p:spPr/>
        <p:txBody>
          <a:bodyPr/>
          <a:lstStyle/>
          <a:p>
            <a:r>
              <a:rPr lang="en-US" b="0" dirty="0"/>
              <a:t>APAT, is used to identify positions that meet the criteria for high-risk or federally regulated transportation duties and ensure they are included in the appropriate pre-employment testing programs. To help agencies get started, employees with Human Resources or 'HR' in their job title are automatically granted access to create an APAT account. If you do not have access or need further assistance with logging in, please contact the DOAS HRA Call Center for assistance. To begin using APAT, click the APAT link at the bottom of the screen.</a:t>
            </a:r>
          </a:p>
        </p:txBody>
      </p:sp>
      <p:sp>
        <p:nvSpPr>
          <p:cNvPr id="4" name="Slide Number Placeholder 3">
            <a:extLst>
              <a:ext uri="{FF2B5EF4-FFF2-40B4-BE49-F238E27FC236}">
                <a16:creationId xmlns:a16="http://schemas.microsoft.com/office/drawing/2014/main" id="{C5A6157C-9DFE-7571-5FC4-679F741634EB}"/>
              </a:ext>
            </a:extLst>
          </p:cNvPr>
          <p:cNvSpPr>
            <a:spLocks noGrp="1"/>
          </p:cNvSpPr>
          <p:nvPr>
            <p:ph type="sldNum" sz="quarter" idx="5"/>
          </p:nvPr>
        </p:nvSpPr>
        <p:spPr/>
        <p:txBody>
          <a:bodyPr/>
          <a:lstStyle/>
          <a:p>
            <a:fld id="{C2A2249B-327B-4123-A508-CA95098BE35B}" type="slidenum">
              <a:rPr lang="en-US" smtClean="0"/>
              <a:t>10</a:t>
            </a:fld>
            <a:endParaRPr lang="en-US" dirty="0"/>
          </a:p>
        </p:txBody>
      </p:sp>
    </p:spTree>
    <p:extLst>
      <p:ext uri="{BB962C8B-B14F-4D97-AF65-F5344CB8AC3E}">
        <p14:creationId xmlns:p14="http://schemas.microsoft.com/office/powerpoint/2010/main" val="1244003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kern="1200" dirty="0">
                <a:solidFill>
                  <a:schemeClr val="tx1"/>
                </a:solidFill>
                <a:effectLst/>
                <a:latin typeface="+mn-lt"/>
                <a:ea typeface="+mn-ea"/>
                <a:cs typeface="+mn-cs"/>
              </a:rPr>
              <a:t>Once an offer of employment has been made, it is necessary that agency-designated staff use the Applicant Verification portal (also known as the AVP) during the screening process. The AVP is a centralized platform that lists all state employees who have tested positive or refused to undergo drug testing in the last two years.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When using the AVP, designated staff are to enter the applicant’s social security number or CDL number to view results showing whether there has been a positive drug test result in the past two years.</a:t>
            </a:r>
          </a:p>
          <a:p>
            <a:pPr marL="233309" indent="0" defTabSz="933237">
              <a:lnSpc>
                <a:spcPct val="200000"/>
              </a:lnSpc>
              <a:spcAft>
                <a:spcPts val="816"/>
              </a:spcAft>
              <a:buFont typeface="Wingdings" panose="05000000000000000000" pitchFamily="2" charset="2"/>
              <a:buNone/>
              <a:defRPr/>
            </a:pPr>
            <a:endParaRPr lang="en-US" sz="1400" b="0" i="1" dirty="0">
              <a:solidFill>
                <a:srgbClr val="00B050"/>
              </a:solidFill>
            </a:endParaRPr>
          </a:p>
          <a:p>
            <a:pPr marL="519059" indent="-285750" defTabSz="933237">
              <a:lnSpc>
                <a:spcPct val="200000"/>
              </a:lnSpc>
              <a:spcAft>
                <a:spcPts val="816"/>
              </a:spcAft>
              <a:buFont typeface="Wingdings" panose="05000000000000000000" pitchFamily="2" charset="2"/>
              <a:buChar char="§"/>
              <a:defRPr/>
            </a:pPr>
            <a:endParaRPr lang="en-US" sz="1400" b="0" i="1" dirty="0">
              <a:solidFill>
                <a:srgbClr val="00B050"/>
              </a:solidFill>
            </a:endParaRPr>
          </a:p>
          <a:p>
            <a:pPr marL="233309" indent="0" defTabSz="933237">
              <a:lnSpc>
                <a:spcPct val="200000"/>
              </a:lnSpc>
              <a:spcAft>
                <a:spcPts val="816"/>
              </a:spcAft>
              <a:buFont typeface="Wingdings" panose="05000000000000000000" pitchFamily="2" charset="2"/>
              <a:buNone/>
              <a:defRPr/>
            </a:pPr>
            <a:endParaRPr lang="en-US" sz="1400" b="0" i="1" dirty="0">
              <a:solidFill>
                <a:srgbClr val="00B050"/>
              </a:solidFill>
            </a:endParaRPr>
          </a:p>
          <a:p>
            <a:pPr marL="233309" defTabSz="933237">
              <a:lnSpc>
                <a:spcPct val="200000"/>
              </a:lnSpc>
              <a:spcAft>
                <a:spcPts val="816"/>
              </a:spcAft>
              <a:defRPr/>
            </a:pPr>
            <a:endParaRPr lang="en-US" sz="1400" b="0" i="1" dirty="0">
              <a:solidFill>
                <a:srgbClr val="00B050"/>
              </a:solidFill>
            </a:endParaRPr>
          </a:p>
          <a:p>
            <a:pPr marL="233309" defTabSz="933237">
              <a:lnSpc>
                <a:spcPct val="200000"/>
              </a:lnSpc>
              <a:spcAft>
                <a:spcPts val="816"/>
              </a:spcAft>
              <a:defRPr/>
            </a:pPr>
            <a:endParaRPr lang="en-US" b="0" dirty="0"/>
          </a:p>
          <a:p>
            <a:pPr marL="233309" defTabSz="933237">
              <a:lnSpc>
                <a:spcPct val="200000"/>
              </a:lnSpc>
              <a:spcAft>
                <a:spcPts val="816"/>
              </a:spcAft>
              <a:defRPr/>
            </a:pPr>
            <a:endParaRPr lang="en-US" b="0" dirty="0"/>
          </a:p>
        </p:txBody>
      </p:sp>
      <p:sp>
        <p:nvSpPr>
          <p:cNvPr id="4" name="Slide Number Placeholder 3"/>
          <p:cNvSpPr>
            <a:spLocks noGrp="1"/>
          </p:cNvSpPr>
          <p:nvPr>
            <p:ph type="sldNum" sz="quarter" idx="5"/>
          </p:nvPr>
        </p:nvSpPr>
        <p:spPr>
          <a:xfrm>
            <a:off x="3978132" y="8867190"/>
            <a:ext cx="3043343" cy="467071"/>
          </a:xfrm>
        </p:spPr>
        <p:txBody>
          <a:bodyPr/>
          <a:lstStyle/>
          <a:p>
            <a:pPr defTabSz="933237">
              <a:defRPr/>
            </a:pPr>
            <a:fld id="{1008898A-C4F4-4CC7-9907-F011152931EA}" type="slidenum">
              <a:rPr lang="en-US">
                <a:solidFill>
                  <a:prstClr val="black"/>
                </a:solidFill>
                <a:latin typeface="Calibri" panose="020F0502020204030204"/>
              </a:rPr>
              <a:pPr defTabSz="933237">
                <a:defRPr/>
              </a:p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782637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309" defTabSz="933237">
              <a:lnSpc>
                <a:spcPct val="200000"/>
              </a:lnSpc>
              <a:spcAft>
                <a:spcPts val="816"/>
              </a:spcAft>
              <a:defRPr/>
            </a:pPr>
            <a:r>
              <a:rPr lang="en-US" sz="1200" kern="1200" dirty="0">
                <a:solidFill>
                  <a:schemeClr val="tx1"/>
                </a:solidFill>
                <a:effectLst/>
                <a:latin typeface="+mn-lt"/>
                <a:ea typeface="+mn-ea"/>
                <a:cs typeface="+mn-cs"/>
              </a:rPr>
              <a:t>This is a screenshot of the first page of the Vault Health database. There are four quadrants here. To access the applicant Verification Portal, click on the link in the bottom left quadrant labeled “Applicant Check” which is found next to the red arrow. </a:t>
            </a:r>
            <a:endParaRPr lang="en-US" sz="1400" b="0" i="1" dirty="0">
              <a:solidFill>
                <a:srgbClr val="00B050"/>
              </a:solidFill>
            </a:endParaRPr>
          </a:p>
          <a:p>
            <a:pPr marL="233309" indent="0" defTabSz="933237">
              <a:lnSpc>
                <a:spcPct val="200000"/>
              </a:lnSpc>
              <a:spcAft>
                <a:spcPts val="816"/>
              </a:spcAft>
              <a:buFont typeface="Wingdings" panose="05000000000000000000" pitchFamily="2" charset="2"/>
              <a:buNone/>
              <a:defRPr/>
            </a:pPr>
            <a:endParaRPr lang="en-US" sz="1400" b="0" i="1" dirty="0">
              <a:solidFill>
                <a:srgbClr val="00B050"/>
              </a:solidFill>
            </a:endParaRPr>
          </a:p>
          <a:p>
            <a:pPr marL="233309" indent="0" defTabSz="933237">
              <a:lnSpc>
                <a:spcPct val="200000"/>
              </a:lnSpc>
              <a:spcAft>
                <a:spcPts val="816"/>
              </a:spcAft>
              <a:buFont typeface="Wingdings" panose="05000000000000000000" pitchFamily="2" charset="2"/>
              <a:buNone/>
              <a:defRPr/>
            </a:pPr>
            <a:endParaRPr lang="en-US" sz="1400" b="0" i="1" dirty="0">
              <a:solidFill>
                <a:srgbClr val="00B050"/>
              </a:solidFill>
            </a:endParaRPr>
          </a:p>
          <a:p>
            <a:pPr marL="233309" defTabSz="933237">
              <a:lnSpc>
                <a:spcPct val="200000"/>
              </a:lnSpc>
              <a:spcAft>
                <a:spcPts val="816"/>
              </a:spcAft>
              <a:defRPr/>
            </a:pPr>
            <a:endParaRPr lang="en-US" sz="1400" b="0" i="1" dirty="0">
              <a:solidFill>
                <a:srgbClr val="00B050"/>
              </a:solidFill>
            </a:endParaRPr>
          </a:p>
          <a:p>
            <a:pPr marL="233309" defTabSz="933237">
              <a:lnSpc>
                <a:spcPct val="200000"/>
              </a:lnSpc>
              <a:spcAft>
                <a:spcPts val="816"/>
              </a:spcAft>
              <a:defRPr/>
            </a:pPr>
            <a:endParaRPr lang="en-US" b="0" dirty="0"/>
          </a:p>
          <a:p>
            <a:pPr marL="233309" defTabSz="933237">
              <a:lnSpc>
                <a:spcPct val="200000"/>
              </a:lnSpc>
              <a:spcAft>
                <a:spcPts val="816"/>
              </a:spcAft>
              <a:defRPr/>
            </a:pPr>
            <a:endParaRPr lang="en-US" b="0" dirty="0"/>
          </a:p>
        </p:txBody>
      </p:sp>
      <p:sp>
        <p:nvSpPr>
          <p:cNvPr id="4" name="Slide Number Placeholder 3"/>
          <p:cNvSpPr>
            <a:spLocks noGrp="1"/>
          </p:cNvSpPr>
          <p:nvPr>
            <p:ph type="sldNum" sz="quarter" idx="5"/>
          </p:nvPr>
        </p:nvSpPr>
        <p:spPr>
          <a:xfrm>
            <a:off x="3978132" y="8867190"/>
            <a:ext cx="3043343" cy="467071"/>
          </a:xfrm>
        </p:spPr>
        <p:txBody>
          <a:bodyPr/>
          <a:lstStyle/>
          <a:p>
            <a:pPr defTabSz="933237">
              <a:defRPr/>
            </a:pPr>
            <a:fld id="{1008898A-C4F4-4CC7-9907-F011152931EA}" type="slidenum">
              <a:rPr lang="en-US">
                <a:solidFill>
                  <a:prstClr val="black"/>
                </a:solidFill>
                <a:latin typeface="Calibri" panose="020F0502020204030204"/>
              </a:rPr>
              <a:pPr defTabSz="933237">
                <a:defRPr/>
              </a:pPr>
              <a:t>12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5182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As the slide indicates, a positive, adulterated, or substituted pre-employment drug test, or a refusal to test, results in a two-year disqualification from employment in covered positions. An adulterated specimen has been altered or contains a substance that is not normally found in human urine. A substituted specimen has laboratory values that are not consistent with normal human urine, indicating it may not be a valid specimen. If the individual has not yet started employment, the agency must withdraw the job offer in writing. If the individual has already begun working in the high-risk or safety-sensitive position, employment must be terminated immediately. If the individual works for another agency or entity, DOAS must be notified so the employing agency can be informed of the disqualification.</a:t>
            </a:r>
          </a:p>
          <a:p>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13</a:t>
            </a:fld>
            <a:endParaRPr lang="en-US" dirty="0"/>
          </a:p>
        </p:txBody>
      </p:sp>
    </p:spTree>
    <p:extLst>
      <p:ext uri="{BB962C8B-B14F-4D97-AF65-F5344CB8AC3E}">
        <p14:creationId xmlns:p14="http://schemas.microsoft.com/office/powerpoint/2010/main" val="1445420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solidFill>
                  <a:srgbClr val="C00000"/>
                </a:solidFill>
                <a:latin typeface="Calisto MT" panose="02040603050505030304" pitchFamily="18" charset="0"/>
              </a:rPr>
              <a:t>The state of Georgia tests for five panels: marijuana, cocaine, amphetamines, opioids, and PCP. </a:t>
            </a:r>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14</a:t>
            </a:fld>
            <a:endParaRPr lang="en-US" dirty="0"/>
          </a:p>
        </p:txBody>
      </p:sp>
    </p:spTree>
    <p:extLst>
      <p:ext uri="{BB962C8B-B14F-4D97-AF65-F5344CB8AC3E}">
        <p14:creationId xmlns:p14="http://schemas.microsoft.com/office/powerpoint/2010/main" val="1253448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testing for the five panels, the State of Georgia administers urine drug tests</a:t>
            </a:r>
            <a:r>
              <a:rPr lang="en-US" sz="1200" b="0" i="0" kern="1200" dirty="0">
                <a:solidFill>
                  <a:schemeClr val="tx1"/>
                </a:solidFill>
                <a:effectLst/>
                <a:latin typeface="+mn-lt"/>
                <a:ea typeface="+mn-ea"/>
                <a:cs typeface="+mn-cs"/>
              </a:rPr>
              <a:t>. A urine drug test is </a:t>
            </a:r>
            <a:r>
              <a:rPr lang="en-US" dirty="0"/>
              <a:t>a common, non-invasive screening method that analyzes a urine sample for the presence of specific illegal drugs, prescription medications, and their metabolites</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15</a:t>
            </a:fld>
            <a:endParaRPr lang="en-US" dirty="0"/>
          </a:p>
        </p:txBody>
      </p:sp>
    </p:spTree>
    <p:extLst>
      <p:ext uri="{BB962C8B-B14F-4D97-AF65-F5344CB8AC3E}">
        <p14:creationId xmlns:p14="http://schemas.microsoft.com/office/powerpoint/2010/main" val="4044950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drug testing process, the donor is required to report to an approved collection site to have the observed collection performed by a representative of the collection facility or an approved subcontractor who is the same gender with which the donor identifies, which may be the same as or different from the donor’s sex assigned at birth. </a:t>
            </a:r>
          </a:p>
        </p:txBody>
      </p:sp>
      <p:sp>
        <p:nvSpPr>
          <p:cNvPr id="4" name="Slide Number Placeholder 3"/>
          <p:cNvSpPr>
            <a:spLocks noGrp="1"/>
          </p:cNvSpPr>
          <p:nvPr>
            <p:ph type="sldNum" sz="quarter" idx="5"/>
          </p:nvPr>
        </p:nvSpPr>
        <p:spPr/>
        <p:txBody>
          <a:bodyPr/>
          <a:lstStyle/>
          <a:p>
            <a:fld id="{C2A2249B-327B-4123-A508-CA95098BE35B}" type="slidenum">
              <a:rPr lang="en-US" smtClean="0"/>
              <a:t>16</a:t>
            </a:fld>
            <a:endParaRPr lang="en-US" dirty="0"/>
          </a:p>
        </p:txBody>
      </p:sp>
    </p:spTree>
    <p:extLst>
      <p:ext uri="{BB962C8B-B14F-4D97-AF65-F5344CB8AC3E}">
        <p14:creationId xmlns:p14="http://schemas.microsoft.com/office/powerpoint/2010/main" val="2639935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Medical Review Officer or MRO receives and reviews the results of drug tests and evaluates those results. A donor whose sample is rejected or determined to be unsuitable by the testing laboratory is subject to retesting. A donor whose sample is determined by the MRO to be adulterated or substituted is considered to have refused substance abuse testing. Upon receiving a negative test result, the applicant or employee fulfills the applicable testing condition of employment. </a:t>
            </a:r>
            <a:r>
              <a:rPr lang="en-US" sz="1200" kern="1200" dirty="0">
                <a:solidFill>
                  <a:schemeClr val="tx1"/>
                </a:solidFill>
                <a:effectLst/>
                <a:latin typeface="+mn-lt"/>
                <a:ea typeface="+mn-ea"/>
                <a:cs typeface="+mn-cs"/>
              </a:rPr>
              <a:t>An applicant or employee who tests positive for alcohol or use of illegal drugs is subject to disqualification from the position or disciplinary action, up to and including termination from employment.</a:t>
            </a:r>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17</a:t>
            </a:fld>
            <a:endParaRPr lang="en-US" dirty="0"/>
          </a:p>
        </p:txBody>
      </p:sp>
    </p:spTree>
    <p:extLst>
      <p:ext uri="{BB962C8B-B14F-4D97-AF65-F5344CB8AC3E}">
        <p14:creationId xmlns:p14="http://schemas.microsoft.com/office/powerpoint/2010/main" val="2218670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Upon receiving a positive, adulterated, substituted, or invalid laboratory test result, the MRO follows a five-step process displayed on the screen. This process includes contacting the donor using the phone numbers listed on the </a:t>
            </a:r>
            <a:r>
              <a:rPr lang="en-US" sz="1200" kern="1200" dirty="0">
                <a:solidFill>
                  <a:schemeClr val="tx1"/>
                </a:solidFill>
                <a:effectLst/>
                <a:latin typeface="+mn-lt"/>
                <a:ea typeface="+mn-ea"/>
                <a:cs typeface="+mn-cs"/>
              </a:rPr>
              <a:t>chain of custody form or CCF to determine</a:t>
            </a:r>
            <a:r>
              <a:rPr lang="en-US" dirty="0"/>
              <a:t> whether the donor wishes to discuss the result, as well as attempting to identify any alternative medical explanation for the test outcome.</a:t>
            </a:r>
          </a:p>
          <a:p>
            <a:endParaRPr lang="en-US" dirty="0"/>
          </a:p>
        </p:txBody>
      </p:sp>
      <p:sp>
        <p:nvSpPr>
          <p:cNvPr id="4" name="Slide Number Placeholder 3"/>
          <p:cNvSpPr>
            <a:spLocks noGrp="1"/>
          </p:cNvSpPr>
          <p:nvPr>
            <p:ph type="sldNum" sz="quarter" idx="5"/>
          </p:nvPr>
        </p:nvSpPr>
        <p:spPr/>
        <p:txBody>
          <a:bodyPr/>
          <a:lstStyle/>
          <a:p>
            <a:fld id="{C2A2249B-327B-4123-A508-CA95098BE35B}" type="slidenum">
              <a:rPr lang="en-US" smtClean="0"/>
              <a:t>18</a:t>
            </a:fld>
            <a:endParaRPr lang="en-US" dirty="0"/>
          </a:p>
        </p:txBody>
      </p:sp>
    </p:spTree>
    <p:extLst>
      <p:ext uri="{BB962C8B-B14F-4D97-AF65-F5344CB8AC3E}">
        <p14:creationId xmlns:p14="http://schemas.microsoft.com/office/powerpoint/2010/main" val="40789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Substance abuse test results are considered confidential and not subject to public disclosure. Any electronic transmission of substance abuse test results must, at a minimum, be encrypted or password protected.</a:t>
            </a:r>
          </a:p>
        </p:txBody>
      </p:sp>
      <p:sp>
        <p:nvSpPr>
          <p:cNvPr id="4" name="Slide Number Placeholder 3"/>
          <p:cNvSpPr>
            <a:spLocks noGrp="1"/>
          </p:cNvSpPr>
          <p:nvPr>
            <p:ph type="sldNum" sz="quarter" idx="5"/>
          </p:nvPr>
        </p:nvSpPr>
        <p:spPr/>
        <p:txBody>
          <a:bodyPr/>
          <a:lstStyle/>
          <a:p>
            <a:fld id="{C2A2249B-327B-4123-A508-CA95098BE35B}" type="slidenum">
              <a:rPr lang="en-US" smtClean="0"/>
              <a:t>19</a:t>
            </a:fld>
            <a:endParaRPr lang="en-US" dirty="0"/>
          </a:p>
        </p:txBody>
      </p:sp>
    </p:spTree>
    <p:extLst>
      <p:ext uri="{BB962C8B-B14F-4D97-AF65-F5344CB8AC3E}">
        <p14:creationId xmlns:p14="http://schemas.microsoft.com/office/powerpoint/2010/main" val="1366448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The Americans with Disabilities Act (ADA) has very specific rules about drug use and workplace obligations. It balances workplace safety and employer authority with anti-discrimination protections for individuals with addiction or recovery histories. </a:t>
            </a:r>
            <a:r>
              <a:rPr lang="en-US" sz="1200" kern="1200" dirty="0">
                <a:solidFill>
                  <a:schemeClr val="tx1"/>
                </a:solidFill>
                <a:effectLst/>
                <a:latin typeface="+mn-lt"/>
                <a:ea typeface="+mn-ea"/>
                <a:cs typeface="+mn-cs"/>
              </a:rPr>
              <a:t>On the screen is a breakdown of current requirements and other important information to consider for both employers and employees under the ADA. </a:t>
            </a:r>
            <a:endParaRPr lang="en-US"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2A2249B-327B-4123-A508-CA95098BE35B}" type="slidenum">
              <a:rPr lang="en-US" smtClean="0"/>
              <a:t>20</a:t>
            </a:fld>
            <a:endParaRPr lang="en-US" dirty="0"/>
          </a:p>
        </p:txBody>
      </p:sp>
    </p:spTree>
    <p:extLst>
      <p:ext uri="{BB962C8B-B14F-4D97-AF65-F5344CB8AC3E}">
        <p14:creationId xmlns:p14="http://schemas.microsoft.com/office/powerpoint/2010/main" val="1043902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9B0DB-D329-42F5-BC54-82FA247DF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A1C58-B1F5-A35A-4E1E-042EFA23F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0DBAB-BD25-D32F-721B-70D3D36F1A9B}"/>
              </a:ext>
            </a:extLst>
          </p:cNvPr>
          <p:cNvSpPr>
            <a:spLocks noGrp="1"/>
          </p:cNvSpPr>
          <p:nvPr>
            <p:ph type="body" idx="1"/>
          </p:nvPr>
        </p:nvSpPr>
        <p:spPr/>
        <p:txBody>
          <a:bodyPr/>
          <a:lstStyle/>
          <a:p>
            <a:r>
              <a:rPr lang="en-US" dirty="0"/>
              <a:t>There are many challenges that can occur during the substance abuse testing process, such as an applicant or employee refusing to test. Rule 21 lists what’s considered a substance abuse testing refusal. Shy bladder is also a challenge that refers to a situation in which an individual is unable to provide enough urine for a drug test often because of a medical condition.</a:t>
            </a:r>
          </a:p>
        </p:txBody>
      </p:sp>
      <p:sp>
        <p:nvSpPr>
          <p:cNvPr id="4" name="Slide Number Placeholder 3">
            <a:extLst>
              <a:ext uri="{FF2B5EF4-FFF2-40B4-BE49-F238E27FC236}">
                <a16:creationId xmlns:a16="http://schemas.microsoft.com/office/drawing/2014/main" id="{A1B5C092-1431-5497-E27E-7E45918D29F4}"/>
              </a:ext>
            </a:extLst>
          </p:cNvPr>
          <p:cNvSpPr>
            <a:spLocks noGrp="1"/>
          </p:cNvSpPr>
          <p:nvPr>
            <p:ph type="sldNum" sz="quarter" idx="5"/>
          </p:nvPr>
        </p:nvSpPr>
        <p:spPr/>
        <p:txBody>
          <a:bodyPr/>
          <a:lstStyle/>
          <a:p>
            <a:fld id="{C2A2249B-327B-4123-A508-CA95098BE35B}" type="slidenum">
              <a:rPr lang="en-US" smtClean="0"/>
              <a:t>21</a:t>
            </a:fld>
            <a:endParaRPr lang="en-US" dirty="0"/>
          </a:p>
        </p:txBody>
      </p:sp>
    </p:spTree>
    <p:extLst>
      <p:ext uri="{BB962C8B-B14F-4D97-AF65-F5344CB8AC3E}">
        <p14:creationId xmlns:p14="http://schemas.microsoft.com/office/powerpoint/2010/main" val="2349234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we conclude this presentation, we ask that you please take a moment to complete our feedback survey by scanning the QR code or clicking on the link found at the bottom of the slide. Your feedback is extremely valuable to us and helps ensure that our training materials continue to meet the needs of agencies across the State. We appreciate your participation and commitment to maintaining a safe, compliant, and drug-free workplace.</a:t>
            </a:r>
          </a:p>
        </p:txBody>
      </p:sp>
      <p:sp>
        <p:nvSpPr>
          <p:cNvPr id="4" name="Slide Number Placeholder 3"/>
          <p:cNvSpPr>
            <a:spLocks noGrp="1"/>
          </p:cNvSpPr>
          <p:nvPr>
            <p:ph type="sldNum" sz="quarter" idx="5"/>
          </p:nvPr>
        </p:nvSpPr>
        <p:spPr/>
        <p:txBody>
          <a:bodyPr/>
          <a:lstStyle/>
          <a:p>
            <a:fld id="{C2A2249B-327B-4123-A508-CA95098BE35B}" type="slidenum">
              <a:rPr lang="en-US" smtClean="0"/>
              <a:t>22</a:t>
            </a:fld>
            <a:endParaRPr lang="en-US" dirty="0"/>
          </a:p>
        </p:txBody>
      </p:sp>
    </p:spTree>
    <p:extLst>
      <p:ext uri="{BB962C8B-B14F-4D97-AF65-F5344CB8AC3E}">
        <p14:creationId xmlns:p14="http://schemas.microsoft.com/office/powerpoint/2010/main" val="687766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This concludes the Pre-Employment educational resource. If you have questions or need further assistance, please contact the HR-Policy unit or one of the Policy Analysts listed on the screen.</a:t>
            </a:r>
          </a:p>
        </p:txBody>
      </p:sp>
      <p:sp>
        <p:nvSpPr>
          <p:cNvPr id="4" name="Slide Number Placeholder 3"/>
          <p:cNvSpPr>
            <a:spLocks noGrp="1"/>
          </p:cNvSpPr>
          <p:nvPr>
            <p:ph type="sldNum" sz="quarter" idx="5"/>
          </p:nvPr>
        </p:nvSpPr>
        <p:spPr/>
        <p:txBody>
          <a:bodyPr/>
          <a:lstStyle/>
          <a:p>
            <a:fld id="{5BC652D6-33B8-4C55-BF3F-4C45F9064B2B}" type="slidenum">
              <a:rPr lang="en-US" smtClean="0"/>
              <a:t>23</a:t>
            </a:fld>
            <a:endParaRPr lang="en-US" dirty="0"/>
          </a:p>
        </p:txBody>
      </p:sp>
    </p:spTree>
    <p:extLst>
      <p:ext uri="{BB962C8B-B14F-4D97-AF65-F5344CB8AC3E}">
        <p14:creationId xmlns:p14="http://schemas.microsoft.com/office/powerpoint/2010/main" val="2254298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8" name="Content Placeholder 2"/>
          <p:cNvSpPr>
            <a:spLocks noGrp="1"/>
          </p:cNvSpPr>
          <p:nvPr>
            <p:ph idx="1"/>
          </p:nvPr>
        </p:nvSpPr>
        <p:spPr>
          <a:xfrm>
            <a:off x="6248400" y="2400302"/>
            <a:ext cx="11125200" cy="6788945"/>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dirty="0"/>
          </a:p>
        </p:txBody>
      </p:sp>
      <p:sp>
        <p:nvSpPr>
          <p:cNvPr id="11" name="Picture Placeholder 10"/>
          <p:cNvSpPr>
            <a:spLocks noGrp="1"/>
          </p:cNvSpPr>
          <p:nvPr>
            <p:ph type="pic" sz="quarter" idx="13"/>
          </p:nvPr>
        </p:nvSpPr>
        <p:spPr>
          <a:xfrm>
            <a:off x="914400" y="2400300"/>
            <a:ext cx="4953000" cy="3086100"/>
          </a:xfr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10" name="Rectangle 9"/>
          <p:cNvSpPr/>
          <p:nvPr userDrawn="1"/>
        </p:nvSpPr>
        <p:spPr>
          <a:xfrm>
            <a:off x="14732000" y="10191750"/>
            <a:ext cx="2641601" cy="95250"/>
          </a:xfrm>
          <a:prstGeom prst="rect">
            <a:avLst/>
          </a:prstGeom>
          <a:solidFill>
            <a:srgbClr val="9E2482"/>
          </a:solidFill>
          <a:ln>
            <a:solidFill>
              <a:srgbClr val="9E248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700" dirty="0"/>
          </a:p>
        </p:txBody>
      </p:sp>
      <p:pic>
        <p:nvPicPr>
          <p:cNvPr id="12" name="Picture 11" descr="division-bar-title.jpg"/>
          <p:cNvPicPr>
            <a:picLocks noChangeAspect="1"/>
          </p:cNvPicPr>
          <p:nvPr userDrawn="1"/>
        </p:nvPicPr>
        <p:blipFill>
          <a:blip r:embed="rId2"/>
          <a:stretch>
            <a:fillRect/>
          </a:stretch>
        </p:blipFill>
        <p:spPr>
          <a:xfrm>
            <a:off x="11153" y="2"/>
            <a:ext cx="18276848" cy="68579"/>
          </a:xfrm>
          <a:prstGeom prst="rect">
            <a:avLst/>
          </a:prstGeom>
        </p:spPr>
      </p:pic>
    </p:spTree>
    <p:extLst>
      <p:ext uri="{BB962C8B-B14F-4D97-AF65-F5344CB8AC3E}">
        <p14:creationId xmlns:p14="http://schemas.microsoft.com/office/powerpoint/2010/main" val="2039046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7.xml"/><Relationship Id="rId7" Type="http://schemas.openxmlformats.org/officeDocument/2006/relationships/image" Target="../media/image4.sv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svg"/><Relationship Id="rId11" Type="http://schemas.openxmlformats.org/officeDocument/2006/relationships/image" Target="../media/image8.png"/><Relationship Id="rId5" Type="http://schemas.openxmlformats.org/officeDocument/2006/relationships/image" Target="../media/image2.sv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image" Target="../media/image5.sv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notesSlide" Target="../notesSlides/notesSlide2.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slideLayout" Target="../slideLayouts/slideLayout7.xml"/><Relationship Id="rId7" Type="http://schemas.openxmlformats.org/officeDocument/2006/relationships/image" Target="../media/image12.sv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1.svg"/><Relationship Id="rId11" Type="http://schemas.openxmlformats.org/officeDocument/2006/relationships/image" Target="../media/image8.png"/><Relationship Id="rId5" Type="http://schemas.openxmlformats.org/officeDocument/2006/relationships/image" Target="../media/image10.svg"/><Relationship Id="rId10" Type="http://schemas.openxmlformats.org/officeDocument/2006/relationships/image" Target="../media/image14.svg"/><Relationship Id="rId4" Type="http://schemas.openxmlformats.org/officeDocument/2006/relationships/notesSlide" Target="../notesSlides/notesSlide3.xml"/><Relationship Id="rId9" Type="http://schemas.openxmlformats.org/officeDocument/2006/relationships/image" Target="../media/image3.sv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2.svg"/><Relationship Id="rId3" Type="http://schemas.openxmlformats.org/officeDocument/2006/relationships/slideLayout" Target="../slideLayouts/slideLayout7.xml"/><Relationship Id="rId7" Type="http://schemas.openxmlformats.org/officeDocument/2006/relationships/image" Target="../media/image17.svg"/><Relationship Id="rId12" Type="http://schemas.openxmlformats.org/officeDocument/2006/relationships/image" Target="../media/image2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6.svg"/><Relationship Id="rId11" Type="http://schemas.openxmlformats.org/officeDocument/2006/relationships/image" Target="../media/image8.png"/><Relationship Id="rId5" Type="http://schemas.openxmlformats.org/officeDocument/2006/relationships/image" Target="../media/image15.svg"/><Relationship Id="rId15" Type="http://schemas.openxmlformats.org/officeDocument/2006/relationships/image" Target="../media/image24.svg"/><Relationship Id="rId10" Type="http://schemas.openxmlformats.org/officeDocument/2006/relationships/image" Target="../media/image20.svg"/><Relationship Id="rId4" Type="http://schemas.openxmlformats.org/officeDocument/2006/relationships/notesSlide" Target="../notesSlides/notesSlide4.xml"/><Relationship Id="rId9" Type="http://schemas.openxmlformats.org/officeDocument/2006/relationships/image" Target="../media/image19.svg"/><Relationship Id="rId14" Type="http://schemas.openxmlformats.org/officeDocument/2006/relationships/image" Target="../media/image23.sv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slideLayout" Target="../slideLayouts/slideLayout7.xml"/><Relationship Id="rId7" Type="http://schemas.openxmlformats.org/officeDocument/2006/relationships/image" Target="../media/image27.svg"/><Relationship Id="rId12" Type="http://schemas.openxmlformats.org/officeDocument/2006/relationships/image" Target="../media/image29.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6.svg"/><Relationship Id="rId11" Type="http://schemas.openxmlformats.org/officeDocument/2006/relationships/hyperlink" Target="https://doas.ga.gov/human-resources-administration-division/board-rules-policy-and-compliance/substance-abuse-laws" TargetMode="External"/><Relationship Id="rId5" Type="http://schemas.openxmlformats.org/officeDocument/2006/relationships/image" Target="../media/image25.svg"/><Relationship Id="rId10" Type="http://schemas.openxmlformats.org/officeDocument/2006/relationships/image" Target="../media/image8.png"/><Relationship Id="rId4" Type="http://schemas.openxmlformats.org/officeDocument/2006/relationships/notesSlide" Target="../notesSlides/notesSlide5.xml"/><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slideLayout" Target="../slideLayouts/slideLayout7.xml"/><Relationship Id="rId7" Type="http://schemas.openxmlformats.org/officeDocument/2006/relationships/image" Target="../media/image10.sv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2.svg"/><Relationship Id="rId11" Type="http://schemas.openxmlformats.org/officeDocument/2006/relationships/image" Target="../media/image8.png"/><Relationship Id="rId5" Type="http://schemas.openxmlformats.org/officeDocument/2006/relationships/image" Target="../media/image11.svg"/><Relationship Id="rId10" Type="http://schemas.openxmlformats.org/officeDocument/2006/relationships/image" Target="../media/image14.svg"/><Relationship Id="rId4" Type="http://schemas.openxmlformats.org/officeDocument/2006/relationships/notesSlide" Target="../notesSlides/notesSlide6.xml"/><Relationship Id="rId9" Type="http://schemas.openxmlformats.org/officeDocument/2006/relationships/image" Target="../media/image3.svg"/></Relationships>
</file>

<file path=ppt/slides/_rels/slide7.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30.svg"/><Relationship Id="rId3" Type="http://schemas.openxmlformats.org/officeDocument/2006/relationships/slideLayout" Target="../slideLayouts/slideLayout7.xml"/><Relationship Id="rId7" Type="http://schemas.openxmlformats.org/officeDocument/2006/relationships/image" Target="../media/image10.svg"/><Relationship Id="rId12" Type="http://schemas.openxmlformats.org/officeDocument/2006/relationships/image" Target="../media/image8.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2.svg"/><Relationship Id="rId11" Type="http://schemas.openxmlformats.org/officeDocument/2006/relationships/hyperlink" Target="https://docs.google.com/viewerng/viewer?url=https://doas.ga.gov/sites/default/files/assets/Human+Resources+Administration/Substance+Abuse+Training+Documents/Rule+21B++Pre-Employment+Drug+Testing+for+High-Risk+Positions+12.4.18.pdf" TargetMode="External"/><Relationship Id="rId5" Type="http://schemas.openxmlformats.org/officeDocument/2006/relationships/image" Target="../media/image11.svg"/><Relationship Id="rId10" Type="http://schemas.openxmlformats.org/officeDocument/2006/relationships/image" Target="../media/image14.svg"/><Relationship Id="rId4" Type="http://schemas.openxmlformats.org/officeDocument/2006/relationships/notesSlide" Target="../notesSlides/notesSlide7.xml"/><Relationship Id="rId9" Type="http://schemas.openxmlformats.org/officeDocument/2006/relationships/image" Target="../media/image3.svg"/></Relationships>
</file>

<file path=ppt/slides/_rels/slide8.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slideLayout" Target="../slideLayouts/slideLayout7.xml"/><Relationship Id="rId7" Type="http://schemas.openxmlformats.org/officeDocument/2006/relationships/image" Target="../media/image10.svg"/><Relationship Id="rId12" Type="http://schemas.openxmlformats.org/officeDocument/2006/relationships/image" Target="../media/image8.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2.svg"/><Relationship Id="rId11" Type="http://schemas.openxmlformats.org/officeDocument/2006/relationships/hyperlink" Target="https://docs.google.com/viewerng/viewer?url=https://doas.ga.gov/sites/default/files/assets/Human+Resources+Administration/Substance+Abuse+Training+Documents/Rule+21D+Substance+Abuse+Testing+for+Federally+Regulated+Transportation+Positions+12.4.18.pdf" TargetMode="External"/><Relationship Id="rId5" Type="http://schemas.openxmlformats.org/officeDocument/2006/relationships/image" Target="../media/image11.svg"/><Relationship Id="rId10" Type="http://schemas.openxmlformats.org/officeDocument/2006/relationships/image" Target="../media/image14.svg"/><Relationship Id="rId4" Type="http://schemas.openxmlformats.org/officeDocument/2006/relationships/notesSlide" Target="../notesSlides/notesSlide8.xml"/><Relationship Id="rId9" Type="http://schemas.openxmlformats.org/officeDocument/2006/relationships/image" Target="../media/image3.svg"/></Relationships>
</file>

<file path=ppt/slides/_rels/slide9.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17.svg"/><Relationship Id="rId12" Type="http://schemas.openxmlformats.org/officeDocument/2006/relationships/image" Target="../media/image33.sv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6.svg"/><Relationship Id="rId11" Type="http://schemas.openxmlformats.org/officeDocument/2006/relationships/image" Target="../media/image32.svg"/><Relationship Id="rId5" Type="http://schemas.openxmlformats.org/officeDocument/2006/relationships/image" Target="../media/image2.svg"/><Relationship Id="rId10" Type="http://schemas.openxmlformats.org/officeDocument/2006/relationships/image" Target="../media/image31.svg"/><Relationship Id="rId4" Type="http://schemas.openxmlformats.org/officeDocument/2006/relationships/notesSlide" Target="../notesSlides/notesSlide9.xml"/><Relationship Id="rId9" Type="http://schemas.openxmlformats.org/officeDocument/2006/relationships/image" Target="../media/image24.svg"/></Relationships>
</file>

<file path=ppt/slides/_rels/slide10.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10.svg"/><Relationship Id="rId12" Type="http://schemas.openxmlformats.org/officeDocument/2006/relationships/image" Target="../media/image34.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12.svg"/><Relationship Id="rId11" Type="http://schemas.openxmlformats.org/officeDocument/2006/relationships/hyperlink" Target="https://service.doas.ga.gov/app/answers/detailopa/a_id/1363" TargetMode="External"/><Relationship Id="rId5" Type="http://schemas.openxmlformats.org/officeDocument/2006/relationships/image" Target="../media/image11.svg"/><Relationship Id="rId10" Type="http://schemas.openxmlformats.org/officeDocument/2006/relationships/image" Target="../media/image14.svg"/><Relationship Id="rId4" Type="http://schemas.openxmlformats.org/officeDocument/2006/relationships/notesSlide" Target="../notesSlides/notesSlide10.xml"/><Relationship Id="rId9"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5.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8.png"/><Relationship Id="rId5" Type="http://schemas.openxmlformats.org/officeDocument/2006/relationships/hyperlink" Target="https://doas.ga.gov/sites/default/files/2025-08/Now%20Available_%20Applicant%20Verification%20Portal%20(AVP)%20Training.pdf" TargetMode="Externa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xml"/><Relationship Id="rId7" Type="http://schemas.openxmlformats.org/officeDocument/2006/relationships/hyperlink" Target="https://doas.ga.gov/sites/default/files/2025-08/Now%20Available_%20Applicant%20Verification%20Portal%20(AVP)%20Training.pdf" TargetMode="Externa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18.svg"/><Relationship Id="rId12" Type="http://schemas.openxmlformats.org/officeDocument/2006/relationships/image" Target="../media/image38.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7.svg"/><Relationship Id="rId11" Type="http://schemas.openxmlformats.org/officeDocument/2006/relationships/image" Target="../media/image15.svg"/><Relationship Id="rId5" Type="http://schemas.openxmlformats.org/officeDocument/2006/relationships/image" Target="../media/image16.svg"/><Relationship Id="rId10" Type="http://schemas.openxmlformats.org/officeDocument/2006/relationships/image" Target="../media/image20.svg"/><Relationship Id="rId4" Type="http://schemas.openxmlformats.org/officeDocument/2006/relationships/notesSlide" Target="../notesSlides/notesSlide13.xml"/><Relationship Id="rId9" Type="http://schemas.openxmlformats.org/officeDocument/2006/relationships/image" Target="../media/image19.svg"/></Relationships>
</file>

<file path=ppt/slides/_rels/slide14.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diagramData" Target="../diagrams/data1.xml"/><Relationship Id="rId3" Type="http://schemas.openxmlformats.org/officeDocument/2006/relationships/slideLayout" Target="../slideLayouts/slideLayout7.xml"/><Relationship Id="rId7" Type="http://schemas.openxmlformats.org/officeDocument/2006/relationships/image" Target="../media/image39.svg"/><Relationship Id="rId12" Type="http://schemas.openxmlformats.org/officeDocument/2006/relationships/image" Target="../media/image8.png"/><Relationship Id="rId17" Type="http://schemas.microsoft.com/office/2007/relationships/diagramDrawing" Target="../diagrams/drawing1.xml"/><Relationship Id="rId2" Type="http://schemas.openxmlformats.org/officeDocument/2006/relationships/audio" Target="../media/media14.mp3"/><Relationship Id="rId16" Type="http://schemas.openxmlformats.org/officeDocument/2006/relationships/diagramColors" Target="../diagrams/colors1.xml"/><Relationship Id="rId1" Type="http://schemas.microsoft.com/office/2007/relationships/media" Target="../media/media14.mp3"/><Relationship Id="rId6" Type="http://schemas.openxmlformats.org/officeDocument/2006/relationships/image" Target="../media/image17.svg"/><Relationship Id="rId11" Type="http://schemas.openxmlformats.org/officeDocument/2006/relationships/image" Target="../media/image40.png"/><Relationship Id="rId5" Type="http://schemas.openxmlformats.org/officeDocument/2006/relationships/image" Target="../media/image16.svg"/><Relationship Id="rId15" Type="http://schemas.openxmlformats.org/officeDocument/2006/relationships/diagramQuickStyle" Target="../diagrams/quickStyle1.xml"/><Relationship Id="rId10" Type="http://schemas.openxmlformats.org/officeDocument/2006/relationships/image" Target="../media/image20.svg"/><Relationship Id="rId4" Type="http://schemas.openxmlformats.org/officeDocument/2006/relationships/notesSlide" Target="../notesSlides/notesSlide14.xml"/><Relationship Id="rId9" Type="http://schemas.openxmlformats.org/officeDocument/2006/relationships/image" Target="../media/image19.svg"/><Relationship Id="rId1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4.svg"/><Relationship Id="rId13" Type="http://schemas.microsoft.com/office/2007/relationships/hdphoto" Target="../media/hdphoto1.wdp"/><Relationship Id="rId3" Type="http://schemas.openxmlformats.org/officeDocument/2006/relationships/slideLayout" Target="../slideLayouts/slideLayout7.xml"/><Relationship Id="rId7" Type="http://schemas.openxmlformats.org/officeDocument/2006/relationships/image" Target="../media/image18.svg"/><Relationship Id="rId12" Type="http://schemas.openxmlformats.org/officeDocument/2006/relationships/image" Target="../media/image41.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17.svg"/><Relationship Id="rId11" Type="http://schemas.openxmlformats.org/officeDocument/2006/relationships/image" Target="../media/image15.svg"/><Relationship Id="rId5" Type="http://schemas.openxmlformats.org/officeDocument/2006/relationships/image" Target="../media/image16.svg"/><Relationship Id="rId10" Type="http://schemas.openxmlformats.org/officeDocument/2006/relationships/image" Target="../media/image20.svg"/><Relationship Id="rId4" Type="http://schemas.openxmlformats.org/officeDocument/2006/relationships/notesSlide" Target="../notesSlides/notesSlide15.xml"/><Relationship Id="rId9" Type="http://schemas.openxmlformats.org/officeDocument/2006/relationships/image" Target="../media/image19.svg"/><Relationship Id="rId1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slideLayout" Target="../slideLayouts/slideLayout7.xml"/><Relationship Id="rId7" Type="http://schemas.openxmlformats.org/officeDocument/2006/relationships/image" Target="../media/image27.sv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26.svg"/><Relationship Id="rId11" Type="http://schemas.openxmlformats.org/officeDocument/2006/relationships/image" Target="../media/image8.png"/><Relationship Id="rId5" Type="http://schemas.openxmlformats.org/officeDocument/2006/relationships/image" Target="../media/image25.svg"/><Relationship Id="rId10" Type="http://schemas.openxmlformats.org/officeDocument/2006/relationships/image" Target="../media/image43.png"/><Relationship Id="rId4" Type="http://schemas.openxmlformats.org/officeDocument/2006/relationships/notesSlide" Target="../notesSlides/notesSlide16.xml"/><Relationship Id="rId9" Type="http://schemas.openxmlformats.org/officeDocument/2006/relationships/image" Target="../media/image42.png"/></Relationships>
</file>

<file path=ppt/slides/_rels/slide1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slideLayout" Target="../slideLayouts/slideLayout7.xml"/><Relationship Id="rId7" Type="http://schemas.openxmlformats.org/officeDocument/2006/relationships/image" Target="../media/image27.sv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26.svg"/><Relationship Id="rId5" Type="http://schemas.openxmlformats.org/officeDocument/2006/relationships/image" Target="../media/image25.svg"/><Relationship Id="rId10" Type="http://schemas.openxmlformats.org/officeDocument/2006/relationships/image" Target="../media/image44.jpeg"/><Relationship Id="rId4" Type="http://schemas.openxmlformats.org/officeDocument/2006/relationships/notesSlide" Target="../notesSlides/notesSlide17.xml"/><Relationship Id="rId9"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46.png"/><Relationship Id="rId3" Type="http://schemas.openxmlformats.org/officeDocument/2006/relationships/slideLayout" Target="../slideLayouts/slideLayout7.xml"/><Relationship Id="rId7" Type="http://schemas.openxmlformats.org/officeDocument/2006/relationships/image" Target="../media/image2.svg"/><Relationship Id="rId12" Type="http://schemas.openxmlformats.org/officeDocument/2006/relationships/image" Target="../media/image32.sv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16.svg"/><Relationship Id="rId11" Type="http://schemas.openxmlformats.org/officeDocument/2006/relationships/image" Target="../media/image31.svg"/><Relationship Id="rId5" Type="http://schemas.openxmlformats.org/officeDocument/2006/relationships/image" Target="../media/image45.png"/><Relationship Id="rId15" Type="http://schemas.openxmlformats.org/officeDocument/2006/relationships/image" Target="../media/image8.png"/><Relationship Id="rId10" Type="http://schemas.openxmlformats.org/officeDocument/2006/relationships/image" Target="../media/image24.svg"/><Relationship Id="rId4" Type="http://schemas.openxmlformats.org/officeDocument/2006/relationships/notesSlide" Target="../notesSlides/notesSlide18.xml"/><Relationship Id="rId9" Type="http://schemas.openxmlformats.org/officeDocument/2006/relationships/image" Target="../media/image12.svg"/><Relationship Id="rId14"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slideLayout" Target="../slideLayouts/slideLayout7.xml"/><Relationship Id="rId7" Type="http://schemas.openxmlformats.org/officeDocument/2006/relationships/image" Target="../media/image27.sv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26.svg"/><Relationship Id="rId5" Type="http://schemas.openxmlformats.org/officeDocument/2006/relationships/image" Target="../media/image25.svg"/><Relationship Id="rId10" Type="http://schemas.openxmlformats.org/officeDocument/2006/relationships/image" Target="../media/image48.png"/><Relationship Id="rId4" Type="http://schemas.openxmlformats.org/officeDocument/2006/relationships/notesSlide" Target="../notesSlides/notesSlide19.xml"/><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diagramData" Target="../diagrams/data2.xml"/><Relationship Id="rId1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17.svg"/><Relationship Id="rId12" Type="http://schemas.openxmlformats.org/officeDocument/2006/relationships/image" Target="../media/image49.png"/><Relationship Id="rId17" Type="http://schemas.microsoft.com/office/2007/relationships/diagramDrawing" Target="../diagrams/drawing2.xml"/><Relationship Id="rId2" Type="http://schemas.openxmlformats.org/officeDocument/2006/relationships/audio" Target="../media/media20.mp3"/><Relationship Id="rId16" Type="http://schemas.openxmlformats.org/officeDocument/2006/relationships/diagramColors" Target="../diagrams/colors2.xml"/><Relationship Id="rId1" Type="http://schemas.microsoft.com/office/2007/relationships/media" Target="../media/media20.mp3"/><Relationship Id="rId6" Type="http://schemas.openxmlformats.org/officeDocument/2006/relationships/image" Target="../media/image16.svg"/><Relationship Id="rId11" Type="http://schemas.openxmlformats.org/officeDocument/2006/relationships/image" Target="../media/image32.svg"/><Relationship Id="rId5" Type="http://schemas.openxmlformats.org/officeDocument/2006/relationships/image" Target="../media/image2.svg"/><Relationship Id="rId15" Type="http://schemas.openxmlformats.org/officeDocument/2006/relationships/diagramQuickStyle" Target="../diagrams/quickStyle2.xml"/><Relationship Id="rId10" Type="http://schemas.openxmlformats.org/officeDocument/2006/relationships/image" Target="../media/image31.svg"/><Relationship Id="rId4" Type="http://schemas.openxmlformats.org/officeDocument/2006/relationships/notesSlide" Target="../notesSlides/notesSlide20.xml"/><Relationship Id="rId9" Type="http://schemas.openxmlformats.org/officeDocument/2006/relationships/image" Target="../media/image24.svg"/><Relationship Id="rId1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38.png"/><Relationship Id="rId3" Type="http://schemas.openxmlformats.org/officeDocument/2006/relationships/slideLayout" Target="../slideLayouts/slideLayout7.xml"/><Relationship Id="rId7" Type="http://schemas.openxmlformats.org/officeDocument/2006/relationships/image" Target="../media/image18.svg"/><Relationship Id="rId12" Type="http://schemas.openxmlformats.org/officeDocument/2006/relationships/image" Target="../media/image50.sv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17.svg"/><Relationship Id="rId11" Type="http://schemas.openxmlformats.org/officeDocument/2006/relationships/image" Target="../media/image15.svg"/><Relationship Id="rId5" Type="http://schemas.openxmlformats.org/officeDocument/2006/relationships/image" Target="../media/image16.svg"/><Relationship Id="rId10" Type="http://schemas.openxmlformats.org/officeDocument/2006/relationships/image" Target="../media/image20.svg"/><Relationship Id="rId4" Type="http://schemas.openxmlformats.org/officeDocument/2006/relationships/notesSlide" Target="../notesSlides/notesSlide21.xml"/><Relationship Id="rId9" Type="http://schemas.openxmlformats.org/officeDocument/2006/relationships/image" Target="../media/image19.svg"/><Relationship Id="rId1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17.svg"/><Relationship Id="rId12" Type="http://schemas.openxmlformats.org/officeDocument/2006/relationships/hyperlink" Target="https://forms.office.com/Pages/ResponsePage.aspx?id=DaEtURsHlEuKvJ7EBE0VFsmU5tCl5uRMrmHiReih88RUOVlRVFVFNTNSWFRLSTYxQlFBNzBXMkFSVCQlQCN0PWcu" TargetMode="External"/><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2.svg"/><Relationship Id="rId11" Type="http://schemas.openxmlformats.org/officeDocument/2006/relationships/image" Target="../media/image52.png"/><Relationship Id="rId5" Type="http://schemas.openxmlformats.org/officeDocument/2006/relationships/image" Target="../media/image16.svg"/><Relationship Id="rId15" Type="http://schemas.openxmlformats.org/officeDocument/2006/relationships/image" Target="../media/image31.svg"/><Relationship Id="rId10" Type="http://schemas.openxmlformats.org/officeDocument/2006/relationships/image" Target="../media/image51.jpg"/><Relationship Id="rId4" Type="http://schemas.openxmlformats.org/officeDocument/2006/relationships/notesSlide" Target="../notesSlides/notesSlide22.xml"/><Relationship Id="rId9" Type="http://schemas.openxmlformats.org/officeDocument/2006/relationships/image" Target="../media/image32.svg"/><Relationship Id="rId14" Type="http://schemas.openxmlformats.org/officeDocument/2006/relationships/image" Target="../media/image12.sv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8.png"/><Relationship Id="rId2" Type="http://schemas.openxmlformats.org/officeDocument/2006/relationships/audio" Target="../media/media23.mp3"/><Relationship Id="rId1" Type="http://schemas.microsoft.com/office/2007/relationships/media" Target="../media/media23.mp3"/><Relationship Id="rId6" Type="http://schemas.microsoft.com/office/2007/relationships/hdphoto" Target="../media/hdphoto2.wdp"/><Relationship Id="rId5" Type="http://schemas.openxmlformats.org/officeDocument/2006/relationships/image" Target="../media/image53.pn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334500" y="-443877"/>
            <a:ext cx="13168026" cy="11316273"/>
            <a:chOff x="0" y="0"/>
            <a:chExt cx="812800" cy="698500"/>
          </a:xfrm>
        </p:grpSpPr>
        <p:sp>
          <p:nvSpPr>
            <p:cNvPr id="3" name="Freeform 3"/>
            <p:cNvSpPr/>
            <p:nvPr/>
          </p:nvSpPr>
          <p:spPr>
            <a:xfrm>
              <a:off x="3387" y="0"/>
              <a:ext cx="806026" cy="698500"/>
            </a:xfrm>
            <a:custGeom>
              <a:avLst/>
              <a:gdLst/>
              <a:ahLst/>
              <a:cxnLst/>
              <a:rect l="l" t="t" r="r" b="b"/>
              <a:pathLst>
                <a:path w="806026" h="698500">
                  <a:moveTo>
                    <a:pt x="800543" y="364495"/>
                  </a:moveTo>
                  <a:lnTo>
                    <a:pt x="615083" y="683255"/>
                  </a:lnTo>
                  <a:cubicBezTo>
                    <a:pt x="609591" y="692693"/>
                    <a:pt x="599495" y="698500"/>
                    <a:pt x="588575" y="698500"/>
                  </a:cubicBezTo>
                  <a:lnTo>
                    <a:pt x="217451" y="698500"/>
                  </a:lnTo>
                  <a:cubicBezTo>
                    <a:pt x="206531" y="698500"/>
                    <a:pt x="196435" y="692693"/>
                    <a:pt x="190943" y="683255"/>
                  </a:cubicBezTo>
                  <a:lnTo>
                    <a:pt x="5483" y="364495"/>
                  </a:lnTo>
                  <a:cubicBezTo>
                    <a:pt x="0" y="355071"/>
                    <a:pt x="0" y="343429"/>
                    <a:pt x="5483" y="334005"/>
                  </a:cubicBezTo>
                  <a:lnTo>
                    <a:pt x="190943" y="15245"/>
                  </a:lnTo>
                  <a:cubicBezTo>
                    <a:pt x="196435" y="5807"/>
                    <a:pt x="206531" y="0"/>
                    <a:pt x="217451" y="0"/>
                  </a:cubicBezTo>
                  <a:lnTo>
                    <a:pt x="588575" y="0"/>
                  </a:lnTo>
                  <a:cubicBezTo>
                    <a:pt x="599495" y="0"/>
                    <a:pt x="609591" y="5807"/>
                    <a:pt x="615083" y="15245"/>
                  </a:cubicBezTo>
                  <a:lnTo>
                    <a:pt x="800543" y="334005"/>
                  </a:lnTo>
                  <a:cubicBezTo>
                    <a:pt x="806026" y="343429"/>
                    <a:pt x="806026" y="355071"/>
                    <a:pt x="800543" y="364495"/>
                  </a:cubicBezTo>
                  <a:close/>
                </a:path>
              </a:pathLst>
            </a:custGeom>
            <a:solidFill>
              <a:srgbClr val="0A0EAE"/>
            </a:solidFill>
          </p:spPr>
          <p:txBody>
            <a:bodyPr/>
            <a:lstStyle/>
            <a:p>
              <a:endParaRPr lang="en-US" dirty="0"/>
            </a:p>
          </p:txBody>
        </p:sp>
        <p:sp>
          <p:nvSpPr>
            <p:cNvPr id="4" name="TextBox 4"/>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grpSp>
        <p:nvGrpSpPr>
          <p:cNvPr id="5" name="Group 5"/>
          <p:cNvGrpSpPr/>
          <p:nvPr/>
        </p:nvGrpSpPr>
        <p:grpSpPr>
          <a:xfrm>
            <a:off x="9886950" y="-2642796"/>
            <a:ext cx="13708112" cy="11783448"/>
            <a:chOff x="0" y="0"/>
            <a:chExt cx="812800" cy="698680"/>
          </a:xfrm>
        </p:grpSpPr>
        <p:sp>
          <p:nvSpPr>
            <p:cNvPr id="6" name="Freeform 6"/>
            <p:cNvSpPr/>
            <p:nvPr/>
          </p:nvSpPr>
          <p:spPr>
            <a:xfrm>
              <a:off x="3253" y="0"/>
              <a:ext cx="806295" cy="698680"/>
            </a:xfrm>
            <a:custGeom>
              <a:avLst/>
              <a:gdLst/>
              <a:ahLst/>
              <a:cxnLst/>
              <a:rect l="l" t="t" r="r" b="b"/>
              <a:pathLst>
                <a:path w="806295" h="698680">
                  <a:moveTo>
                    <a:pt x="801028" y="363986"/>
                  </a:moveTo>
                  <a:lnTo>
                    <a:pt x="614866" y="684035"/>
                  </a:lnTo>
                  <a:cubicBezTo>
                    <a:pt x="609592" y="693102"/>
                    <a:pt x="599894" y="698680"/>
                    <a:pt x="589404" y="698680"/>
                  </a:cubicBezTo>
                  <a:lnTo>
                    <a:pt x="216890" y="698680"/>
                  </a:lnTo>
                  <a:cubicBezTo>
                    <a:pt x="206400" y="698680"/>
                    <a:pt x="196702" y="693102"/>
                    <a:pt x="191428" y="684035"/>
                  </a:cubicBezTo>
                  <a:lnTo>
                    <a:pt x="5266" y="363986"/>
                  </a:lnTo>
                  <a:cubicBezTo>
                    <a:pt x="0" y="354932"/>
                    <a:pt x="0" y="343748"/>
                    <a:pt x="5266" y="334694"/>
                  </a:cubicBezTo>
                  <a:lnTo>
                    <a:pt x="191428" y="14646"/>
                  </a:lnTo>
                  <a:cubicBezTo>
                    <a:pt x="196702" y="5578"/>
                    <a:pt x="206400" y="0"/>
                    <a:pt x="216890" y="0"/>
                  </a:cubicBezTo>
                  <a:lnTo>
                    <a:pt x="589404" y="0"/>
                  </a:lnTo>
                  <a:cubicBezTo>
                    <a:pt x="599894" y="0"/>
                    <a:pt x="609592" y="5578"/>
                    <a:pt x="614866" y="14646"/>
                  </a:cubicBezTo>
                  <a:lnTo>
                    <a:pt x="801028" y="334694"/>
                  </a:lnTo>
                  <a:cubicBezTo>
                    <a:pt x="806294" y="343748"/>
                    <a:pt x="806294" y="354932"/>
                    <a:pt x="801028" y="363986"/>
                  </a:cubicBezTo>
                  <a:close/>
                </a:path>
              </a:pathLst>
            </a:custGeom>
            <a:solidFill>
              <a:srgbClr val="9CCC56"/>
            </a:solidFill>
          </p:spPr>
          <p:txBody>
            <a:bodyPr/>
            <a:lstStyle/>
            <a:p>
              <a:endParaRPr lang="en-US" dirty="0"/>
            </a:p>
          </p:txBody>
        </p:sp>
        <p:sp>
          <p:nvSpPr>
            <p:cNvPr id="7" name="TextBox 7"/>
            <p:cNvSpPr txBox="1"/>
            <p:nvPr/>
          </p:nvSpPr>
          <p:spPr>
            <a:xfrm>
              <a:off x="114300" y="-66675"/>
              <a:ext cx="584200" cy="765355"/>
            </a:xfrm>
            <a:prstGeom prst="rect">
              <a:avLst/>
            </a:prstGeom>
          </p:spPr>
          <p:txBody>
            <a:bodyPr lIns="50800" tIns="50800" rIns="50800" bIns="50800" rtlCol="0" anchor="ctr"/>
            <a:lstStyle/>
            <a:p>
              <a:pPr algn="ctr">
                <a:lnSpc>
                  <a:spcPts val="3750"/>
                </a:lnSpc>
              </a:pPr>
              <a:endParaRPr dirty="0"/>
            </a:p>
          </p:txBody>
        </p:sp>
      </p:grpSp>
      <p:grpSp>
        <p:nvGrpSpPr>
          <p:cNvPr id="8" name="Group 8"/>
          <p:cNvGrpSpPr/>
          <p:nvPr/>
        </p:nvGrpSpPr>
        <p:grpSpPr>
          <a:xfrm>
            <a:off x="-2651066" y="-2253012"/>
            <a:ext cx="5114374" cy="4395165"/>
            <a:chOff x="0" y="0"/>
            <a:chExt cx="812800" cy="698500"/>
          </a:xfrm>
        </p:grpSpPr>
        <p:sp>
          <p:nvSpPr>
            <p:cNvPr id="9" name="Freeform 9"/>
            <p:cNvSpPr/>
            <p:nvPr/>
          </p:nvSpPr>
          <p:spPr>
            <a:xfrm>
              <a:off x="4360" y="0"/>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9CCC56"/>
            </a:solidFill>
          </p:spPr>
          <p:txBody>
            <a:bodyPr/>
            <a:lstStyle/>
            <a:p>
              <a:endParaRPr lang="en-US" dirty="0"/>
            </a:p>
          </p:txBody>
        </p:sp>
        <p:sp>
          <p:nvSpPr>
            <p:cNvPr id="10" name="TextBox 10"/>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grpSp>
        <p:nvGrpSpPr>
          <p:cNvPr id="11" name="Group 11"/>
          <p:cNvGrpSpPr/>
          <p:nvPr/>
        </p:nvGrpSpPr>
        <p:grpSpPr>
          <a:xfrm>
            <a:off x="8781393" y="7918934"/>
            <a:ext cx="4883744" cy="4273276"/>
            <a:chOff x="0" y="0"/>
            <a:chExt cx="812800" cy="711200"/>
          </a:xfrm>
        </p:grpSpPr>
        <p:sp>
          <p:nvSpPr>
            <p:cNvPr id="12" name="Freeform 12"/>
            <p:cNvSpPr/>
            <p:nvPr/>
          </p:nvSpPr>
          <p:spPr>
            <a:xfrm>
              <a:off x="24952" y="36798"/>
              <a:ext cx="762896" cy="674402"/>
            </a:xfrm>
            <a:custGeom>
              <a:avLst/>
              <a:gdLst/>
              <a:ahLst/>
              <a:cxnLst/>
              <a:rect l="l" t="t" r="r" b="b"/>
              <a:pathLst>
                <a:path w="762896" h="674402">
                  <a:moveTo>
                    <a:pt x="412908" y="18257"/>
                  </a:moveTo>
                  <a:lnTo>
                    <a:pt x="756388" y="619347"/>
                  </a:lnTo>
                  <a:cubicBezTo>
                    <a:pt x="762896" y="630736"/>
                    <a:pt x="762849" y="644728"/>
                    <a:pt x="756265" y="656074"/>
                  </a:cubicBezTo>
                  <a:cubicBezTo>
                    <a:pt x="749681" y="667419"/>
                    <a:pt x="737556" y="674402"/>
                    <a:pt x="724438" y="674402"/>
                  </a:cubicBezTo>
                  <a:lnTo>
                    <a:pt x="38458" y="674402"/>
                  </a:lnTo>
                  <a:cubicBezTo>
                    <a:pt x="25340" y="674402"/>
                    <a:pt x="13215" y="667419"/>
                    <a:pt x="6631" y="656074"/>
                  </a:cubicBezTo>
                  <a:cubicBezTo>
                    <a:pt x="47" y="644728"/>
                    <a:pt x="0" y="630736"/>
                    <a:pt x="6508" y="619347"/>
                  </a:cubicBezTo>
                  <a:lnTo>
                    <a:pt x="349988" y="18257"/>
                  </a:lnTo>
                  <a:cubicBezTo>
                    <a:pt x="356439" y="6967"/>
                    <a:pt x="368445" y="0"/>
                    <a:pt x="381448" y="0"/>
                  </a:cubicBezTo>
                  <a:cubicBezTo>
                    <a:pt x="394451" y="0"/>
                    <a:pt x="406457" y="6967"/>
                    <a:pt x="412908" y="18257"/>
                  </a:cubicBezTo>
                  <a:close/>
                </a:path>
              </a:pathLst>
            </a:custGeom>
            <a:solidFill>
              <a:srgbClr val="9CCC56">
                <a:alpha val="89804"/>
              </a:srgbClr>
            </a:solidFill>
          </p:spPr>
          <p:txBody>
            <a:bodyPr/>
            <a:lstStyle/>
            <a:p>
              <a:endParaRPr lang="en-US" dirty="0"/>
            </a:p>
          </p:txBody>
        </p:sp>
        <p:sp>
          <p:nvSpPr>
            <p:cNvPr id="13" name="TextBox 13"/>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sp>
        <p:nvSpPr>
          <p:cNvPr id="14" name="Freeform 14"/>
          <p:cNvSpPr/>
          <p:nvPr/>
        </p:nvSpPr>
        <p:spPr>
          <a:xfrm>
            <a:off x="15185256" y="9686925"/>
            <a:ext cx="3111500" cy="1221264"/>
          </a:xfrm>
          <a:custGeom>
            <a:avLst/>
            <a:gdLst/>
            <a:ahLst/>
            <a:cxnLst/>
            <a:rect l="l" t="t" r="r" b="b"/>
            <a:pathLst>
              <a:path w="3111500" h="1221264">
                <a:moveTo>
                  <a:pt x="0" y="0"/>
                </a:moveTo>
                <a:lnTo>
                  <a:pt x="3111500" y="0"/>
                </a:lnTo>
                <a:lnTo>
                  <a:pt x="3111500" y="1221263"/>
                </a:lnTo>
                <a:lnTo>
                  <a:pt x="0" y="12212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grpSp>
        <p:nvGrpSpPr>
          <p:cNvPr id="15" name="Group 15"/>
          <p:cNvGrpSpPr/>
          <p:nvPr/>
        </p:nvGrpSpPr>
        <p:grpSpPr>
          <a:xfrm rot="-10800000">
            <a:off x="9733712" y="-1378656"/>
            <a:ext cx="3352042" cy="2933037"/>
            <a:chOff x="0" y="0"/>
            <a:chExt cx="812800" cy="711200"/>
          </a:xfrm>
        </p:grpSpPr>
        <p:sp>
          <p:nvSpPr>
            <p:cNvPr id="16" name="Freeform 16"/>
            <p:cNvSpPr/>
            <p:nvPr/>
          </p:nvSpPr>
          <p:spPr>
            <a:xfrm>
              <a:off x="27265" y="40210"/>
              <a:ext cx="758270" cy="670990"/>
            </a:xfrm>
            <a:custGeom>
              <a:avLst/>
              <a:gdLst/>
              <a:ahLst/>
              <a:cxnLst/>
              <a:rect l="l" t="t" r="r" b="b"/>
              <a:pathLst>
                <a:path w="758270" h="670990">
                  <a:moveTo>
                    <a:pt x="413512" y="19949"/>
                  </a:moveTo>
                  <a:lnTo>
                    <a:pt x="751158" y="610831"/>
                  </a:lnTo>
                  <a:cubicBezTo>
                    <a:pt x="758270" y="623276"/>
                    <a:pt x="758219" y="638565"/>
                    <a:pt x="751024" y="650963"/>
                  </a:cubicBezTo>
                  <a:cubicBezTo>
                    <a:pt x="743830" y="663360"/>
                    <a:pt x="730580" y="670990"/>
                    <a:pt x="716247" y="670990"/>
                  </a:cubicBezTo>
                  <a:lnTo>
                    <a:pt x="42023" y="670990"/>
                  </a:lnTo>
                  <a:cubicBezTo>
                    <a:pt x="27690" y="670990"/>
                    <a:pt x="14440" y="663360"/>
                    <a:pt x="7246" y="650963"/>
                  </a:cubicBezTo>
                  <a:cubicBezTo>
                    <a:pt x="51" y="638565"/>
                    <a:pt x="0" y="623276"/>
                    <a:pt x="7112" y="610831"/>
                  </a:cubicBezTo>
                  <a:lnTo>
                    <a:pt x="344758" y="19949"/>
                  </a:lnTo>
                  <a:cubicBezTo>
                    <a:pt x="351808" y="7613"/>
                    <a:pt x="364927" y="0"/>
                    <a:pt x="379135" y="0"/>
                  </a:cubicBezTo>
                  <a:cubicBezTo>
                    <a:pt x="393343" y="0"/>
                    <a:pt x="406462" y="7613"/>
                    <a:pt x="413512" y="19949"/>
                  </a:cubicBezTo>
                  <a:close/>
                </a:path>
              </a:pathLst>
            </a:custGeom>
            <a:solidFill>
              <a:srgbClr val="0A0EAE">
                <a:alpha val="89804"/>
              </a:srgbClr>
            </a:solidFill>
          </p:spPr>
          <p:txBody>
            <a:bodyPr/>
            <a:lstStyle/>
            <a:p>
              <a:endParaRPr lang="en-US" dirty="0"/>
            </a:p>
          </p:txBody>
        </p:sp>
        <p:sp>
          <p:nvSpPr>
            <p:cNvPr id="17" name="TextBox 17"/>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sp>
        <p:nvSpPr>
          <p:cNvPr id="18" name="Freeform 18"/>
          <p:cNvSpPr/>
          <p:nvPr/>
        </p:nvSpPr>
        <p:spPr>
          <a:xfrm>
            <a:off x="9073301" y="9452752"/>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9" name="Freeform 19"/>
          <p:cNvSpPr/>
          <p:nvPr/>
        </p:nvSpPr>
        <p:spPr>
          <a:xfrm>
            <a:off x="15615187" y="-2501277"/>
            <a:ext cx="4656068" cy="4114800"/>
          </a:xfrm>
          <a:custGeom>
            <a:avLst/>
            <a:gdLst/>
            <a:ahLst/>
            <a:cxnLst/>
            <a:rect l="l" t="t" r="r" b="b"/>
            <a:pathLst>
              <a:path w="4656068" h="4114800">
                <a:moveTo>
                  <a:pt x="0" y="0"/>
                </a:moveTo>
                <a:lnTo>
                  <a:pt x="4656068" y="0"/>
                </a:lnTo>
                <a:lnTo>
                  <a:pt x="4656068" y="4114800"/>
                </a:lnTo>
                <a:lnTo>
                  <a:pt x="0" y="41148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20" name="Freeform 20"/>
          <p:cNvSpPr/>
          <p:nvPr/>
        </p:nvSpPr>
        <p:spPr>
          <a:xfrm>
            <a:off x="15185256" y="-339102"/>
            <a:ext cx="3111500" cy="1221264"/>
          </a:xfrm>
          <a:custGeom>
            <a:avLst/>
            <a:gdLst/>
            <a:ahLst/>
            <a:cxnLst/>
            <a:rect l="l" t="t" r="r" b="b"/>
            <a:pathLst>
              <a:path w="3111500" h="1221264">
                <a:moveTo>
                  <a:pt x="0" y="0"/>
                </a:moveTo>
                <a:lnTo>
                  <a:pt x="3111500" y="0"/>
                </a:lnTo>
                <a:lnTo>
                  <a:pt x="3111500" y="1221264"/>
                </a:lnTo>
                <a:lnTo>
                  <a:pt x="0" y="12212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1" name="Freeform 21"/>
          <p:cNvSpPr/>
          <p:nvPr/>
        </p:nvSpPr>
        <p:spPr>
          <a:xfrm>
            <a:off x="9779036" y="882162"/>
            <a:ext cx="7486261" cy="6878003"/>
          </a:xfrm>
          <a:custGeom>
            <a:avLst/>
            <a:gdLst/>
            <a:ahLst/>
            <a:cxnLst/>
            <a:rect l="l" t="t" r="r" b="b"/>
            <a:pathLst>
              <a:path w="7486261" h="6878003">
                <a:moveTo>
                  <a:pt x="0" y="0"/>
                </a:moveTo>
                <a:lnTo>
                  <a:pt x="7486261" y="0"/>
                </a:lnTo>
                <a:lnTo>
                  <a:pt x="7486261" y="6878002"/>
                </a:lnTo>
                <a:lnTo>
                  <a:pt x="0" y="6878002"/>
                </a:lnTo>
                <a:lnTo>
                  <a:pt x="0" y="0"/>
                </a:lnTo>
                <a:close/>
              </a:path>
            </a:pathLst>
          </a:custGeom>
          <a:blipFill>
            <a:blip>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dirty="0"/>
          </a:p>
        </p:txBody>
      </p:sp>
      <p:grpSp>
        <p:nvGrpSpPr>
          <p:cNvPr id="22" name="Group 22"/>
          <p:cNvGrpSpPr/>
          <p:nvPr/>
        </p:nvGrpSpPr>
        <p:grpSpPr>
          <a:xfrm>
            <a:off x="10046427" y="1287867"/>
            <a:ext cx="9137786" cy="7852785"/>
            <a:chOff x="0" y="0"/>
            <a:chExt cx="812800" cy="698500"/>
          </a:xfrm>
        </p:grpSpPr>
        <p:sp>
          <p:nvSpPr>
            <p:cNvPr id="23" name="Freeform 23"/>
            <p:cNvSpPr/>
            <p:nvPr/>
          </p:nvSpPr>
          <p:spPr>
            <a:xfrm>
              <a:off x="6508" y="0"/>
              <a:ext cx="799785" cy="698500"/>
            </a:xfrm>
            <a:custGeom>
              <a:avLst/>
              <a:gdLst/>
              <a:ahLst/>
              <a:cxnLst/>
              <a:rect l="l" t="t" r="r" b="b"/>
              <a:pathLst>
                <a:path w="799785" h="698500">
                  <a:moveTo>
                    <a:pt x="789249" y="378542"/>
                  </a:moveTo>
                  <a:lnTo>
                    <a:pt x="620135" y="669208"/>
                  </a:lnTo>
                  <a:cubicBezTo>
                    <a:pt x="609583" y="687343"/>
                    <a:pt x="590184" y="698500"/>
                    <a:pt x="569202" y="698500"/>
                  </a:cubicBezTo>
                  <a:lnTo>
                    <a:pt x="230582" y="698500"/>
                  </a:lnTo>
                  <a:cubicBezTo>
                    <a:pt x="209600" y="698500"/>
                    <a:pt x="190201" y="687343"/>
                    <a:pt x="179649" y="669208"/>
                  </a:cubicBezTo>
                  <a:lnTo>
                    <a:pt x="10535" y="378542"/>
                  </a:lnTo>
                  <a:cubicBezTo>
                    <a:pt x="0" y="360435"/>
                    <a:pt x="0" y="338065"/>
                    <a:pt x="10535" y="319958"/>
                  </a:cubicBezTo>
                  <a:lnTo>
                    <a:pt x="179649" y="29293"/>
                  </a:lnTo>
                  <a:cubicBezTo>
                    <a:pt x="190201" y="11157"/>
                    <a:pt x="209600" y="0"/>
                    <a:pt x="230582" y="0"/>
                  </a:cubicBezTo>
                  <a:lnTo>
                    <a:pt x="569202" y="0"/>
                  </a:lnTo>
                  <a:cubicBezTo>
                    <a:pt x="590184" y="0"/>
                    <a:pt x="609583" y="11157"/>
                    <a:pt x="620135" y="29293"/>
                  </a:cubicBezTo>
                  <a:lnTo>
                    <a:pt x="789249" y="319958"/>
                  </a:lnTo>
                  <a:cubicBezTo>
                    <a:pt x="799784" y="338065"/>
                    <a:pt x="799784" y="360435"/>
                    <a:pt x="789249" y="378542"/>
                  </a:cubicBezTo>
                  <a:close/>
                </a:path>
              </a:pathLst>
            </a:custGeom>
            <a:solidFill>
              <a:srgbClr val="9CCC56"/>
            </a:solidFill>
          </p:spPr>
          <p:txBody>
            <a:bodyPr/>
            <a:lstStyle/>
            <a:p>
              <a:endParaRPr lang="en-US" dirty="0"/>
            </a:p>
          </p:txBody>
        </p:sp>
        <p:sp>
          <p:nvSpPr>
            <p:cNvPr id="24" name="TextBox 24"/>
            <p:cNvSpPr txBox="1"/>
            <p:nvPr/>
          </p:nvSpPr>
          <p:spPr>
            <a:xfrm>
              <a:off x="114300" y="-66675"/>
              <a:ext cx="584200" cy="765175"/>
            </a:xfrm>
            <a:prstGeom prst="rect">
              <a:avLst/>
            </a:prstGeom>
          </p:spPr>
          <p:txBody>
            <a:bodyPr lIns="61771" tIns="61771" rIns="61771" bIns="61771" rtlCol="0" anchor="ctr"/>
            <a:lstStyle/>
            <a:p>
              <a:pPr algn="ctr">
                <a:lnSpc>
                  <a:spcPts val="3750"/>
                </a:lnSpc>
              </a:pPr>
              <a:endParaRPr dirty="0"/>
            </a:p>
          </p:txBody>
        </p:sp>
      </p:grpSp>
      <p:sp>
        <p:nvSpPr>
          <p:cNvPr id="26" name="Freeform 26"/>
          <p:cNvSpPr/>
          <p:nvPr/>
        </p:nvSpPr>
        <p:spPr>
          <a:xfrm>
            <a:off x="10500290" y="1571663"/>
            <a:ext cx="10413845" cy="7307231"/>
          </a:xfrm>
          <a:custGeom>
            <a:avLst/>
            <a:gdLst/>
            <a:ahLst/>
            <a:cxnLst/>
            <a:rect l="l" t="t" r="r" b="b"/>
            <a:pathLst>
              <a:path w="995462" h="698500">
                <a:moveTo>
                  <a:pt x="988588" y="368364"/>
                </a:moveTo>
                <a:lnTo>
                  <a:pt x="807630" y="679386"/>
                </a:lnTo>
                <a:cubicBezTo>
                  <a:pt x="800745" y="691220"/>
                  <a:pt x="788086" y="698500"/>
                  <a:pt x="774395" y="698500"/>
                </a:cubicBezTo>
                <a:lnTo>
                  <a:pt x="221068" y="698500"/>
                </a:lnTo>
                <a:cubicBezTo>
                  <a:pt x="207377" y="698500"/>
                  <a:pt x="194718" y="691220"/>
                  <a:pt x="187833" y="679386"/>
                </a:cubicBezTo>
                <a:lnTo>
                  <a:pt x="6875" y="368364"/>
                </a:lnTo>
                <a:cubicBezTo>
                  <a:pt x="0" y="356549"/>
                  <a:pt x="0" y="341951"/>
                  <a:pt x="6875" y="330136"/>
                </a:cubicBezTo>
                <a:lnTo>
                  <a:pt x="187833" y="19114"/>
                </a:lnTo>
                <a:cubicBezTo>
                  <a:pt x="194718" y="7280"/>
                  <a:pt x="207377" y="0"/>
                  <a:pt x="221068" y="0"/>
                </a:cubicBezTo>
                <a:lnTo>
                  <a:pt x="774395" y="0"/>
                </a:lnTo>
                <a:cubicBezTo>
                  <a:pt x="788086" y="0"/>
                  <a:pt x="800745" y="7280"/>
                  <a:pt x="807630" y="19114"/>
                </a:cubicBezTo>
                <a:lnTo>
                  <a:pt x="988588" y="330136"/>
                </a:lnTo>
                <a:cubicBezTo>
                  <a:pt x="995463" y="341951"/>
                  <a:pt x="995463" y="356549"/>
                  <a:pt x="988588" y="368364"/>
                </a:cubicBezTo>
                <a:close/>
              </a:path>
            </a:pathLst>
          </a:custGeom>
          <a:blipFill>
            <a:blip r:embed="rId9">
              <a:extLst>
                <a:ext uri="{28A0092B-C50C-407E-A947-70E740481C1C}">
                  <a14:useLocalDpi xmlns:a14="http://schemas.microsoft.com/office/drawing/2010/main" val="0"/>
                </a:ext>
              </a:extLst>
            </a:blip>
            <a:stretch>
              <a:fillRect/>
            </a:stretch>
          </a:blipFill>
          <a:ln w="209550" cap="rnd">
            <a:solidFill>
              <a:srgbClr val="FFFFFF"/>
            </a:solidFill>
            <a:prstDash val="solid"/>
            <a:round/>
          </a:ln>
        </p:spPr>
        <p:txBody>
          <a:bodyPr/>
          <a:lstStyle/>
          <a:p>
            <a:endParaRPr lang="en-US" dirty="0"/>
          </a:p>
        </p:txBody>
      </p:sp>
      <p:sp>
        <p:nvSpPr>
          <p:cNvPr id="28" name="AutoShape 28"/>
          <p:cNvSpPr/>
          <p:nvPr/>
        </p:nvSpPr>
        <p:spPr>
          <a:xfrm>
            <a:off x="1076751" y="5124450"/>
            <a:ext cx="6492240" cy="0"/>
          </a:xfrm>
          <a:prstGeom prst="line">
            <a:avLst/>
          </a:prstGeom>
          <a:ln w="38100" cap="flat">
            <a:solidFill>
              <a:srgbClr val="9CCC56"/>
            </a:solidFill>
            <a:prstDash val="solid"/>
            <a:headEnd type="none" w="sm" len="sm"/>
            <a:tailEnd type="none" w="sm" len="sm"/>
          </a:ln>
        </p:spPr>
        <p:txBody>
          <a:bodyPr/>
          <a:lstStyle/>
          <a:p>
            <a:endParaRPr lang="en-US" dirty="0"/>
          </a:p>
        </p:txBody>
      </p:sp>
      <p:sp>
        <p:nvSpPr>
          <p:cNvPr id="30" name="Freeform 30"/>
          <p:cNvSpPr/>
          <p:nvPr/>
        </p:nvSpPr>
        <p:spPr>
          <a:xfrm>
            <a:off x="204738" y="301315"/>
            <a:ext cx="1378511" cy="1378511"/>
          </a:xfrm>
          <a:custGeom>
            <a:avLst/>
            <a:gdLst/>
            <a:ahLst/>
            <a:cxnLst/>
            <a:rect l="l" t="t" r="r" b="b"/>
            <a:pathLst>
              <a:path w="1838014" h="1838014">
                <a:moveTo>
                  <a:pt x="0" y="0"/>
                </a:moveTo>
                <a:lnTo>
                  <a:pt x="1838014" y="0"/>
                </a:lnTo>
                <a:lnTo>
                  <a:pt x="1838014" y="1838014"/>
                </a:lnTo>
                <a:lnTo>
                  <a:pt x="0" y="1838014"/>
                </a:lnTo>
                <a:lnTo>
                  <a:pt x="0" y="0"/>
                </a:lnTo>
                <a:close/>
              </a:path>
            </a:pathLst>
          </a:custGeom>
          <a:blipFill>
            <a:blip r:embed="rId10"/>
            <a:stretch>
              <a:fillRect/>
            </a:stretch>
          </a:blipFill>
        </p:spPr>
        <p:txBody>
          <a:bodyPr/>
          <a:lstStyle/>
          <a:p>
            <a:endParaRPr lang="en-US" dirty="0"/>
          </a:p>
        </p:txBody>
      </p:sp>
      <p:sp>
        <p:nvSpPr>
          <p:cNvPr id="32" name="TextBox 32"/>
          <p:cNvSpPr txBox="1"/>
          <p:nvPr/>
        </p:nvSpPr>
        <p:spPr>
          <a:xfrm>
            <a:off x="220415" y="6859185"/>
            <a:ext cx="11594238" cy="954236"/>
          </a:xfrm>
          <a:prstGeom prst="rect">
            <a:avLst/>
          </a:prstGeom>
        </p:spPr>
        <p:txBody>
          <a:bodyPr wrap="square" lIns="0" tIns="0" rIns="0" bIns="0" rtlCol="0" anchor="t">
            <a:spAutoFit/>
          </a:bodyPr>
          <a:lstStyle/>
          <a:p>
            <a:pPr algn="l">
              <a:lnSpc>
                <a:spcPts val="8065"/>
              </a:lnSpc>
            </a:pPr>
            <a:r>
              <a:rPr lang="en-US" sz="5600" b="1" dirty="0">
                <a:solidFill>
                  <a:srgbClr val="000000"/>
                </a:solidFill>
                <a:latin typeface="Arial" panose="020B0604020202020204" pitchFamily="34" charset="0"/>
                <a:ea typeface="Canva Sans"/>
                <a:cs typeface="Arial" panose="020B0604020202020204" pitchFamily="34" charset="0"/>
                <a:sym typeface="Canva Sans"/>
              </a:rPr>
              <a:t>Pre-Employment Drug Testing</a:t>
            </a:r>
          </a:p>
        </p:txBody>
      </p:sp>
      <p:pic>
        <p:nvPicPr>
          <p:cNvPr id="25" name="Untitled (79)">
            <a:hlinkClick r:id="" action="ppaction://media"/>
            <a:extLst>
              <a:ext uri="{FF2B5EF4-FFF2-40B4-BE49-F238E27FC236}">
                <a16:creationId xmlns:a16="http://schemas.microsoft.com/office/drawing/2014/main" id="{194CD77F-4008-08C1-93D0-C4C89FBA22C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56848" y="9733479"/>
            <a:ext cx="487363" cy="487363"/>
          </a:xfrm>
          <a:prstGeom prst="rect">
            <a:avLst/>
          </a:prstGeom>
        </p:spPr>
      </p:pic>
      <p:sp>
        <p:nvSpPr>
          <p:cNvPr id="33" name="TextBox 32">
            <a:extLst>
              <a:ext uri="{FF2B5EF4-FFF2-40B4-BE49-F238E27FC236}">
                <a16:creationId xmlns:a16="http://schemas.microsoft.com/office/drawing/2014/main" id="{959E3CA7-06A7-E3B0-4BB2-1D8606C8DF9D}"/>
              </a:ext>
            </a:extLst>
          </p:cNvPr>
          <p:cNvSpPr txBox="1"/>
          <p:nvPr/>
        </p:nvSpPr>
        <p:spPr>
          <a:xfrm>
            <a:off x="2083615" y="4206034"/>
            <a:ext cx="8467518" cy="2016449"/>
          </a:xfrm>
          <a:prstGeom prst="rect">
            <a:avLst/>
          </a:prstGeom>
        </p:spPr>
        <p:txBody>
          <a:bodyPr wrap="square" lIns="0" tIns="0" rIns="0" bIns="0" rtlCol="0" anchor="t">
            <a:spAutoFit/>
          </a:bodyPr>
          <a:lstStyle/>
          <a:p>
            <a:pPr algn="l">
              <a:lnSpc>
                <a:spcPts val="8065"/>
              </a:lnSpc>
            </a:pPr>
            <a:r>
              <a:rPr lang="en-US" sz="11500" b="1" dirty="0">
                <a:solidFill>
                  <a:srgbClr val="000000"/>
                </a:solidFill>
                <a:latin typeface="Arial Black" panose="020B0A04020102020204" pitchFamily="34" charset="0"/>
                <a:ea typeface="Canva Sans"/>
                <a:cs typeface="Canva Sans"/>
                <a:sym typeface="Canva Sans"/>
              </a:rPr>
              <a:t>DOAS</a:t>
            </a:r>
            <a:endParaRPr lang="en-US" sz="8065" b="1" dirty="0">
              <a:solidFill>
                <a:srgbClr val="000000"/>
              </a:solidFill>
              <a:latin typeface="Arial Black" panose="020B0A04020102020204" pitchFamily="34" charset="0"/>
              <a:ea typeface="Canva Sans"/>
              <a:cs typeface="Canva Sans"/>
              <a:sym typeface="Canva Sans"/>
            </a:endParaRPr>
          </a:p>
          <a:p>
            <a:pPr algn="l">
              <a:lnSpc>
                <a:spcPts val="8065"/>
              </a:lnSpc>
            </a:pPr>
            <a:r>
              <a:rPr lang="en-US" sz="6000" dirty="0">
                <a:solidFill>
                  <a:srgbClr val="000000"/>
                </a:solidFill>
                <a:latin typeface="Arial Black" panose="020B0A04020102020204" pitchFamily="34" charset="0"/>
                <a:ea typeface="Canva Sans"/>
                <a:cs typeface="Canva Sans"/>
                <a:sym typeface="Canva Sans"/>
              </a:rPr>
              <a:t>Policy Unit</a:t>
            </a:r>
          </a:p>
        </p:txBody>
      </p:sp>
    </p:spTree>
  </p:cSld>
  <p:clrMapOvr>
    <a:masterClrMapping/>
  </p:clrMapOvr>
  <mc:AlternateContent xmlns:mc="http://schemas.openxmlformats.org/markup-compatibility/2006" xmlns:p14="http://schemas.microsoft.com/office/powerpoint/2010/main">
    <mc:Choice Requires="p14">
      <p:transition spd="slow" p14:dur="2000" advClick="0" advTm="11000"/>
    </mc:Choice>
    <mc:Fallback xmlns="">
      <p:transition spd="slow" advClick="0"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08"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extLst>
    <p:ext uri="{E180D4A7-C9FB-4DFB-919C-405C955672EB}">
      <p14:showEvtLst xmlns:p14="http://schemas.microsoft.com/office/powerpoint/2010/main">
        <p14:playEvt time="644" objId="25"/>
        <p14:stopEvt time="8862" objId="2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334500" y="-443877"/>
            <a:ext cx="13168026" cy="11316273"/>
            <a:chOff x="0" y="0"/>
            <a:chExt cx="812800" cy="698500"/>
          </a:xfrm>
        </p:grpSpPr>
        <p:sp>
          <p:nvSpPr>
            <p:cNvPr id="3" name="Freeform 3"/>
            <p:cNvSpPr/>
            <p:nvPr/>
          </p:nvSpPr>
          <p:spPr>
            <a:xfrm>
              <a:off x="3387" y="0"/>
              <a:ext cx="806026" cy="698500"/>
            </a:xfrm>
            <a:custGeom>
              <a:avLst/>
              <a:gdLst/>
              <a:ahLst/>
              <a:cxnLst/>
              <a:rect l="l" t="t" r="r" b="b"/>
              <a:pathLst>
                <a:path w="806026" h="698500">
                  <a:moveTo>
                    <a:pt x="800543" y="364495"/>
                  </a:moveTo>
                  <a:lnTo>
                    <a:pt x="615083" y="683255"/>
                  </a:lnTo>
                  <a:cubicBezTo>
                    <a:pt x="609591" y="692693"/>
                    <a:pt x="599495" y="698500"/>
                    <a:pt x="588575" y="698500"/>
                  </a:cubicBezTo>
                  <a:lnTo>
                    <a:pt x="217451" y="698500"/>
                  </a:lnTo>
                  <a:cubicBezTo>
                    <a:pt x="206531" y="698500"/>
                    <a:pt x="196435" y="692693"/>
                    <a:pt x="190943" y="683255"/>
                  </a:cubicBezTo>
                  <a:lnTo>
                    <a:pt x="5483" y="364495"/>
                  </a:lnTo>
                  <a:cubicBezTo>
                    <a:pt x="0" y="355071"/>
                    <a:pt x="0" y="343429"/>
                    <a:pt x="5483" y="334005"/>
                  </a:cubicBezTo>
                  <a:lnTo>
                    <a:pt x="190943" y="15245"/>
                  </a:lnTo>
                  <a:cubicBezTo>
                    <a:pt x="196435" y="5807"/>
                    <a:pt x="206531" y="0"/>
                    <a:pt x="217451" y="0"/>
                  </a:cubicBezTo>
                  <a:lnTo>
                    <a:pt x="588575" y="0"/>
                  </a:lnTo>
                  <a:cubicBezTo>
                    <a:pt x="599495" y="0"/>
                    <a:pt x="609591" y="5807"/>
                    <a:pt x="615083" y="15245"/>
                  </a:cubicBezTo>
                  <a:lnTo>
                    <a:pt x="800543" y="334005"/>
                  </a:lnTo>
                  <a:cubicBezTo>
                    <a:pt x="806026" y="343429"/>
                    <a:pt x="806026" y="355071"/>
                    <a:pt x="800543" y="364495"/>
                  </a:cubicBezTo>
                  <a:close/>
                </a:path>
              </a:pathLst>
            </a:custGeom>
            <a:solidFill>
              <a:srgbClr val="0A0EAE"/>
            </a:solidFill>
          </p:spPr>
          <p:txBody>
            <a:bodyPr/>
            <a:lstStyle/>
            <a:p>
              <a:endParaRPr lang="en-US" dirty="0"/>
            </a:p>
          </p:txBody>
        </p:sp>
        <p:sp>
          <p:nvSpPr>
            <p:cNvPr id="4" name="TextBox 4"/>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grpSp>
        <p:nvGrpSpPr>
          <p:cNvPr id="5" name="Group 5"/>
          <p:cNvGrpSpPr/>
          <p:nvPr/>
        </p:nvGrpSpPr>
        <p:grpSpPr>
          <a:xfrm>
            <a:off x="9886950" y="-2642796"/>
            <a:ext cx="13708112" cy="11783448"/>
            <a:chOff x="0" y="0"/>
            <a:chExt cx="812800" cy="698680"/>
          </a:xfrm>
        </p:grpSpPr>
        <p:sp>
          <p:nvSpPr>
            <p:cNvPr id="6" name="Freeform 6"/>
            <p:cNvSpPr/>
            <p:nvPr/>
          </p:nvSpPr>
          <p:spPr>
            <a:xfrm>
              <a:off x="3253" y="0"/>
              <a:ext cx="806295" cy="698680"/>
            </a:xfrm>
            <a:custGeom>
              <a:avLst/>
              <a:gdLst/>
              <a:ahLst/>
              <a:cxnLst/>
              <a:rect l="l" t="t" r="r" b="b"/>
              <a:pathLst>
                <a:path w="806295" h="698680">
                  <a:moveTo>
                    <a:pt x="801028" y="363986"/>
                  </a:moveTo>
                  <a:lnTo>
                    <a:pt x="614866" y="684035"/>
                  </a:lnTo>
                  <a:cubicBezTo>
                    <a:pt x="609592" y="693102"/>
                    <a:pt x="599894" y="698680"/>
                    <a:pt x="589404" y="698680"/>
                  </a:cubicBezTo>
                  <a:lnTo>
                    <a:pt x="216890" y="698680"/>
                  </a:lnTo>
                  <a:cubicBezTo>
                    <a:pt x="206400" y="698680"/>
                    <a:pt x="196702" y="693102"/>
                    <a:pt x="191428" y="684035"/>
                  </a:cubicBezTo>
                  <a:lnTo>
                    <a:pt x="5266" y="363986"/>
                  </a:lnTo>
                  <a:cubicBezTo>
                    <a:pt x="0" y="354932"/>
                    <a:pt x="0" y="343748"/>
                    <a:pt x="5266" y="334694"/>
                  </a:cubicBezTo>
                  <a:lnTo>
                    <a:pt x="191428" y="14646"/>
                  </a:lnTo>
                  <a:cubicBezTo>
                    <a:pt x="196702" y="5578"/>
                    <a:pt x="206400" y="0"/>
                    <a:pt x="216890" y="0"/>
                  </a:cubicBezTo>
                  <a:lnTo>
                    <a:pt x="589404" y="0"/>
                  </a:lnTo>
                  <a:cubicBezTo>
                    <a:pt x="599894" y="0"/>
                    <a:pt x="609592" y="5578"/>
                    <a:pt x="614866" y="14646"/>
                  </a:cubicBezTo>
                  <a:lnTo>
                    <a:pt x="801028" y="334694"/>
                  </a:lnTo>
                  <a:cubicBezTo>
                    <a:pt x="806294" y="343748"/>
                    <a:pt x="806294" y="354932"/>
                    <a:pt x="801028" y="363986"/>
                  </a:cubicBezTo>
                  <a:close/>
                </a:path>
              </a:pathLst>
            </a:custGeom>
            <a:solidFill>
              <a:srgbClr val="9CCC56"/>
            </a:solidFill>
          </p:spPr>
          <p:txBody>
            <a:bodyPr/>
            <a:lstStyle/>
            <a:p>
              <a:endParaRPr lang="en-US" dirty="0"/>
            </a:p>
          </p:txBody>
        </p:sp>
        <p:sp>
          <p:nvSpPr>
            <p:cNvPr id="7" name="TextBox 7"/>
            <p:cNvSpPr txBox="1"/>
            <p:nvPr/>
          </p:nvSpPr>
          <p:spPr>
            <a:xfrm>
              <a:off x="114300" y="-66675"/>
              <a:ext cx="584200" cy="765355"/>
            </a:xfrm>
            <a:prstGeom prst="rect">
              <a:avLst/>
            </a:prstGeom>
          </p:spPr>
          <p:txBody>
            <a:bodyPr lIns="50800" tIns="50800" rIns="50800" bIns="50800" rtlCol="0" anchor="ctr"/>
            <a:lstStyle/>
            <a:p>
              <a:pPr algn="ctr">
                <a:lnSpc>
                  <a:spcPts val="3750"/>
                </a:lnSpc>
              </a:pPr>
              <a:endParaRPr dirty="0"/>
            </a:p>
          </p:txBody>
        </p:sp>
      </p:grpSp>
      <p:grpSp>
        <p:nvGrpSpPr>
          <p:cNvPr id="8" name="Group 8"/>
          <p:cNvGrpSpPr/>
          <p:nvPr/>
        </p:nvGrpSpPr>
        <p:grpSpPr>
          <a:xfrm>
            <a:off x="-3349299" y="-2840784"/>
            <a:ext cx="5114374" cy="4395165"/>
            <a:chOff x="0" y="0"/>
            <a:chExt cx="812800" cy="698500"/>
          </a:xfrm>
        </p:grpSpPr>
        <p:sp>
          <p:nvSpPr>
            <p:cNvPr id="9" name="Freeform 9"/>
            <p:cNvSpPr/>
            <p:nvPr/>
          </p:nvSpPr>
          <p:spPr>
            <a:xfrm>
              <a:off x="4360" y="0"/>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9CCC56"/>
            </a:solidFill>
          </p:spPr>
          <p:txBody>
            <a:bodyPr/>
            <a:lstStyle/>
            <a:p>
              <a:endParaRPr lang="en-US" dirty="0"/>
            </a:p>
          </p:txBody>
        </p:sp>
        <p:sp>
          <p:nvSpPr>
            <p:cNvPr id="10" name="TextBox 10"/>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grpSp>
        <p:nvGrpSpPr>
          <p:cNvPr id="11" name="Group 11"/>
          <p:cNvGrpSpPr/>
          <p:nvPr/>
        </p:nvGrpSpPr>
        <p:grpSpPr>
          <a:xfrm>
            <a:off x="8781393" y="7918934"/>
            <a:ext cx="4883744" cy="4273276"/>
            <a:chOff x="0" y="0"/>
            <a:chExt cx="812800" cy="711200"/>
          </a:xfrm>
        </p:grpSpPr>
        <p:sp>
          <p:nvSpPr>
            <p:cNvPr id="12" name="Freeform 12"/>
            <p:cNvSpPr/>
            <p:nvPr/>
          </p:nvSpPr>
          <p:spPr>
            <a:xfrm>
              <a:off x="24952" y="36798"/>
              <a:ext cx="762896" cy="674402"/>
            </a:xfrm>
            <a:custGeom>
              <a:avLst/>
              <a:gdLst/>
              <a:ahLst/>
              <a:cxnLst/>
              <a:rect l="l" t="t" r="r" b="b"/>
              <a:pathLst>
                <a:path w="762896" h="674402">
                  <a:moveTo>
                    <a:pt x="412908" y="18257"/>
                  </a:moveTo>
                  <a:lnTo>
                    <a:pt x="756388" y="619347"/>
                  </a:lnTo>
                  <a:cubicBezTo>
                    <a:pt x="762896" y="630736"/>
                    <a:pt x="762849" y="644728"/>
                    <a:pt x="756265" y="656074"/>
                  </a:cubicBezTo>
                  <a:cubicBezTo>
                    <a:pt x="749681" y="667419"/>
                    <a:pt x="737556" y="674402"/>
                    <a:pt x="724438" y="674402"/>
                  </a:cubicBezTo>
                  <a:lnTo>
                    <a:pt x="38458" y="674402"/>
                  </a:lnTo>
                  <a:cubicBezTo>
                    <a:pt x="25340" y="674402"/>
                    <a:pt x="13215" y="667419"/>
                    <a:pt x="6631" y="656074"/>
                  </a:cubicBezTo>
                  <a:cubicBezTo>
                    <a:pt x="47" y="644728"/>
                    <a:pt x="0" y="630736"/>
                    <a:pt x="6508" y="619347"/>
                  </a:cubicBezTo>
                  <a:lnTo>
                    <a:pt x="349988" y="18257"/>
                  </a:lnTo>
                  <a:cubicBezTo>
                    <a:pt x="356439" y="6967"/>
                    <a:pt x="368445" y="0"/>
                    <a:pt x="381448" y="0"/>
                  </a:cubicBezTo>
                  <a:cubicBezTo>
                    <a:pt x="394451" y="0"/>
                    <a:pt x="406457" y="6967"/>
                    <a:pt x="412908" y="18257"/>
                  </a:cubicBezTo>
                  <a:close/>
                </a:path>
              </a:pathLst>
            </a:custGeom>
            <a:solidFill>
              <a:srgbClr val="9CCC56">
                <a:alpha val="89804"/>
              </a:srgbClr>
            </a:solidFill>
          </p:spPr>
          <p:txBody>
            <a:bodyPr/>
            <a:lstStyle/>
            <a:p>
              <a:endParaRPr lang="en-US" dirty="0"/>
            </a:p>
          </p:txBody>
        </p:sp>
        <p:sp>
          <p:nvSpPr>
            <p:cNvPr id="13" name="TextBox 13"/>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sp>
        <p:nvSpPr>
          <p:cNvPr id="14" name="Freeform 14"/>
          <p:cNvSpPr/>
          <p:nvPr/>
        </p:nvSpPr>
        <p:spPr>
          <a:xfrm>
            <a:off x="15185256" y="9686925"/>
            <a:ext cx="3111500" cy="1221264"/>
          </a:xfrm>
          <a:custGeom>
            <a:avLst/>
            <a:gdLst/>
            <a:ahLst/>
            <a:cxnLst/>
            <a:rect l="l" t="t" r="r" b="b"/>
            <a:pathLst>
              <a:path w="3111500" h="1221264">
                <a:moveTo>
                  <a:pt x="0" y="0"/>
                </a:moveTo>
                <a:lnTo>
                  <a:pt x="3111500" y="0"/>
                </a:lnTo>
                <a:lnTo>
                  <a:pt x="3111500" y="1221263"/>
                </a:lnTo>
                <a:lnTo>
                  <a:pt x="0" y="12212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grpSp>
        <p:nvGrpSpPr>
          <p:cNvPr id="15" name="Group 15"/>
          <p:cNvGrpSpPr/>
          <p:nvPr/>
        </p:nvGrpSpPr>
        <p:grpSpPr>
          <a:xfrm rot="-10800000">
            <a:off x="9733712" y="-1378656"/>
            <a:ext cx="3352042" cy="2933037"/>
            <a:chOff x="0" y="0"/>
            <a:chExt cx="812800" cy="711200"/>
          </a:xfrm>
        </p:grpSpPr>
        <p:sp>
          <p:nvSpPr>
            <p:cNvPr id="16" name="Freeform 16"/>
            <p:cNvSpPr/>
            <p:nvPr/>
          </p:nvSpPr>
          <p:spPr>
            <a:xfrm>
              <a:off x="27265" y="40210"/>
              <a:ext cx="758270" cy="670990"/>
            </a:xfrm>
            <a:custGeom>
              <a:avLst/>
              <a:gdLst/>
              <a:ahLst/>
              <a:cxnLst/>
              <a:rect l="l" t="t" r="r" b="b"/>
              <a:pathLst>
                <a:path w="758270" h="670990">
                  <a:moveTo>
                    <a:pt x="413512" y="19949"/>
                  </a:moveTo>
                  <a:lnTo>
                    <a:pt x="751158" y="610831"/>
                  </a:lnTo>
                  <a:cubicBezTo>
                    <a:pt x="758270" y="623276"/>
                    <a:pt x="758219" y="638565"/>
                    <a:pt x="751024" y="650963"/>
                  </a:cubicBezTo>
                  <a:cubicBezTo>
                    <a:pt x="743830" y="663360"/>
                    <a:pt x="730580" y="670990"/>
                    <a:pt x="716247" y="670990"/>
                  </a:cubicBezTo>
                  <a:lnTo>
                    <a:pt x="42023" y="670990"/>
                  </a:lnTo>
                  <a:cubicBezTo>
                    <a:pt x="27690" y="670990"/>
                    <a:pt x="14440" y="663360"/>
                    <a:pt x="7246" y="650963"/>
                  </a:cubicBezTo>
                  <a:cubicBezTo>
                    <a:pt x="51" y="638565"/>
                    <a:pt x="0" y="623276"/>
                    <a:pt x="7112" y="610831"/>
                  </a:cubicBezTo>
                  <a:lnTo>
                    <a:pt x="344758" y="19949"/>
                  </a:lnTo>
                  <a:cubicBezTo>
                    <a:pt x="351808" y="7613"/>
                    <a:pt x="364927" y="0"/>
                    <a:pt x="379135" y="0"/>
                  </a:cubicBezTo>
                  <a:cubicBezTo>
                    <a:pt x="393343" y="0"/>
                    <a:pt x="406462" y="7613"/>
                    <a:pt x="413512" y="19949"/>
                  </a:cubicBezTo>
                  <a:close/>
                </a:path>
              </a:pathLst>
            </a:custGeom>
            <a:solidFill>
              <a:srgbClr val="0A0EAE">
                <a:alpha val="89804"/>
              </a:srgbClr>
            </a:solidFill>
          </p:spPr>
          <p:txBody>
            <a:bodyPr/>
            <a:lstStyle/>
            <a:p>
              <a:endParaRPr lang="en-US" dirty="0"/>
            </a:p>
          </p:txBody>
        </p:sp>
        <p:sp>
          <p:nvSpPr>
            <p:cNvPr id="17" name="TextBox 17"/>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sp>
        <p:nvSpPr>
          <p:cNvPr id="18" name="Freeform 18"/>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20" name="Freeform 20"/>
          <p:cNvSpPr/>
          <p:nvPr/>
        </p:nvSpPr>
        <p:spPr>
          <a:xfrm>
            <a:off x="15185256" y="-339102"/>
            <a:ext cx="3111500" cy="1221264"/>
          </a:xfrm>
          <a:custGeom>
            <a:avLst/>
            <a:gdLst/>
            <a:ahLst/>
            <a:cxnLst/>
            <a:rect l="l" t="t" r="r" b="b"/>
            <a:pathLst>
              <a:path w="3111500" h="1221264">
                <a:moveTo>
                  <a:pt x="0" y="0"/>
                </a:moveTo>
                <a:lnTo>
                  <a:pt x="3111500" y="0"/>
                </a:lnTo>
                <a:lnTo>
                  <a:pt x="3111500" y="1221264"/>
                </a:lnTo>
                <a:lnTo>
                  <a:pt x="0" y="12212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1" name="Freeform 21"/>
          <p:cNvSpPr/>
          <p:nvPr/>
        </p:nvSpPr>
        <p:spPr>
          <a:xfrm>
            <a:off x="9779036" y="882162"/>
            <a:ext cx="7486261" cy="6878003"/>
          </a:xfrm>
          <a:custGeom>
            <a:avLst/>
            <a:gdLst/>
            <a:ahLst/>
            <a:cxnLst/>
            <a:rect l="l" t="t" r="r" b="b"/>
            <a:pathLst>
              <a:path w="7486261" h="6878003">
                <a:moveTo>
                  <a:pt x="0" y="0"/>
                </a:moveTo>
                <a:lnTo>
                  <a:pt x="7486261" y="0"/>
                </a:lnTo>
                <a:lnTo>
                  <a:pt x="7486261" y="6878002"/>
                </a:lnTo>
                <a:lnTo>
                  <a:pt x="0" y="6878002"/>
                </a:lnTo>
                <a:lnTo>
                  <a:pt x="0" y="0"/>
                </a:lnTo>
                <a:close/>
              </a:path>
            </a:pathLst>
          </a:custGeom>
          <a:blipFill>
            <a:blip>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dirty="0"/>
          </a:p>
        </p:txBody>
      </p:sp>
      <p:grpSp>
        <p:nvGrpSpPr>
          <p:cNvPr id="22" name="Group 22"/>
          <p:cNvGrpSpPr/>
          <p:nvPr/>
        </p:nvGrpSpPr>
        <p:grpSpPr>
          <a:xfrm>
            <a:off x="10107338" y="1287867"/>
            <a:ext cx="9137786" cy="7852785"/>
            <a:chOff x="0" y="0"/>
            <a:chExt cx="812800" cy="698500"/>
          </a:xfrm>
        </p:grpSpPr>
        <p:sp>
          <p:nvSpPr>
            <p:cNvPr id="23" name="Freeform 23"/>
            <p:cNvSpPr/>
            <p:nvPr/>
          </p:nvSpPr>
          <p:spPr>
            <a:xfrm>
              <a:off x="6508" y="0"/>
              <a:ext cx="799785" cy="698500"/>
            </a:xfrm>
            <a:custGeom>
              <a:avLst/>
              <a:gdLst/>
              <a:ahLst/>
              <a:cxnLst/>
              <a:rect l="l" t="t" r="r" b="b"/>
              <a:pathLst>
                <a:path w="799785" h="698500">
                  <a:moveTo>
                    <a:pt x="789249" y="378542"/>
                  </a:moveTo>
                  <a:lnTo>
                    <a:pt x="620135" y="669208"/>
                  </a:lnTo>
                  <a:cubicBezTo>
                    <a:pt x="609583" y="687343"/>
                    <a:pt x="590184" y="698500"/>
                    <a:pt x="569202" y="698500"/>
                  </a:cubicBezTo>
                  <a:lnTo>
                    <a:pt x="230582" y="698500"/>
                  </a:lnTo>
                  <a:cubicBezTo>
                    <a:pt x="209600" y="698500"/>
                    <a:pt x="190201" y="687343"/>
                    <a:pt x="179649" y="669208"/>
                  </a:cubicBezTo>
                  <a:lnTo>
                    <a:pt x="10535" y="378542"/>
                  </a:lnTo>
                  <a:cubicBezTo>
                    <a:pt x="0" y="360435"/>
                    <a:pt x="0" y="338065"/>
                    <a:pt x="10535" y="319958"/>
                  </a:cubicBezTo>
                  <a:lnTo>
                    <a:pt x="179649" y="29293"/>
                  </a:lnTo>
                  <a:cubicBezTo>
                    <a:pt x="190201" y="11157"/>
                    <a:pt x="209600" y="0"/>
                    <a:pt x="230582" y="0"/>
                  </a:cubicBezTo>
                  <a:lnTo>
                    <a:pt x="569202" y="0"/>
                  </a:lnTo>
                  <a:cubicBezTo>
                    <a:pt x="590184" y="0"/>
                    <a:pt x="609583" y="11157"/>
                    <a:pt x="620135" y="29293"/>
                  </a:cubicBezTo>
                  <a:lnTo>
                    <a:pt x="789249" y="319958"/>
                  </a:lnTo>
                  <a:cubicBezTo>
                    <a:pt x="799784" y="338065"/>
                    <a:pt x="799784" y="360435"/>
                    <a:pt x="789249" y="378542"/>
                  </a:cubicBezTo>
                  <a:close/>
                </a:path>
              </a:pathLst>
            </a:custGeom>
            <a:solidFill>
              <a:srgbClr val="9CCC56"/>
            </a:solidFill>
          </p:spPr>
          <p:txBody>
            <a:bodyPr/>
            <a:lstStyle/>
            <a:p>
              <a:endParaRPr lang="en-US" dirty="0"/>
            </a:p>
          </p:txBody>
        </p:sp>
        <p:sp>
          <p:nvSpPr>
            <p:cNvPr id="24" name="TextBox 24"/>
            <p:cNvSpPr txBox="1"/>
            <p:nvPr/>
          </p:nvSpPr>
          <p:spPr>
            <a:xfrm>
              <a:off x="114300" y="-66675"/>
              <a:ext cx="584200" cy="765175"/>
            </a:xfrm>
            <a:prstGeom prst="rect">
              <a:avLst/>
            </a:prstGeom>
          </p:spPr>
          <p:txBody>
            <a:bodyPr lIns="61771" tIns="61771" rIns="61771" bIns="61771" rtlCol="0" anchor="ctr"/>
            <a:lstStyle/>
            <a:p>
              <a:pPr algn="ctr">
                <a:lnSpc>
                  <a:spcPts val="3750"/>
                </a:lnSpc>
              </a:pPr>
              <a:endParaRPr dirty="0"/>
            </a:p>
          </p:txBody>
        </p:sp>
      </p:grpSp>
      <p:sp>
        <p:nvSpPr>
          <p:cNvPr id="28" name="AutoShape 28"/>
          <p:cNvSpPr/>
          <p:nvPr/>
        </p:nvSpPr>
        <p:spPr>
          <a:xfrm>
            <a:off x="1076751" y="5124450"/>
            <a:ext cx="6492240" cy="0"/>
          </a:xfrm>
          <a:prstGeom prst="line">
            <a:avLst/>
          </a:prstGeom>
          <a:ln w="38100" cap="flat">
            <a:solidFill>
              <a:srgbClr val="9CCC56"/>
            </a:solidFill>
            <a:prstDash val="solid"/>
            <a:headEnd type="none" w="sm" len="sm"/>
            <a:tailEnd type="none" w="sm" len="sm"/>
          </a:ln>
        </p:spPr>
        <p:txBody>
          <a:bodyPr/>
          <a:lstStyle/>
          <a:p>
            <a:endParaRPr lang="en-US" dirty="0"/>
          </a:p>
        </p:txBody>
      </p:sp>
      <p:pic>
        <p:nvPicPr>
          <p:cNvPr id="31" name="Picture 30">
            <a:extLst>
              <a:ext uri="{FF2B5EF4-FFF2-40B4-BE49-F238E27FC236}">
                <a16:creationId xmlns:a16="http://schemas.microsoft.com/office/drawing/2014/main" id="{4C921CB2-C172-0B14-FC96-EC54E48C4973}"/>
              </a:ext>
            </a:extLst>
          </p:cNvPr>
          <p:cNvPicPr>
            <a:picLocks noChangeAspect="1"/>
          </p:cNvPicPr>
          <p:nvPr/>
        </p:nvPicPr>
        <p:blipFill>
          <a:blip r:embed="rId8"/>
          <a:stretch>
            <a:fillRect/>
          </a:stretch>
        </p:blipFill>
        <p:spPr>
          <a:xfrm>
            <a:off x="361402" y="1787182"/>
            <a:ext cx="8900971" cy="7693618"/>
          </a:xfrm>
          <a:prstGeom prst="rect">
            <a:avLst/>
          </a:prstGeom>
        </p:spPr>
      </p:pic>
      <p:sp>
        <p:nvSpPr>
          <p:cNvPr id="26" name="Freeform 23">
            <a:extLst>
              <a:ext uri="{FF2B5EF4-FFF2-40B4-BE49-F238E27FC236}">
                <a16:creationId xmlns:a16="http://schemas.microsoft.com/office/drawing/2014/main" id="{8067137C-0C55-33F9-6583-3DE51C688C77}"/>
              </a:ext>
            </a:extLst>
          </p:cNvPr>
          <p:cNvSpPr/>
          <p:nvPr/>
        </p:nvSpPr>
        <p:spPr>
          <a:xfrm>
            <a:off x="10620562" y="1659079"/>
            <a:ext cx="8714185" cy="7246388"/>
          </a:xfrm>
          <a:custGeom>
            <a:avLst/>
            <a:gdLst/>
            <a:ahLst/>
            <a:cxnLst/>
            <a:rect l="l" t="t" r="r" b="b"/>
            <a:pathLst>
              <a:path w="799785" h="698500">
                <a:moveTo>
                  <a:pt x="789249" y="378542"/>
                </a:moveTo>
                <a:lnTo>
                  <a:pt x="620135" y="669208"/>
                </a:lnTo>
                <a:cubicBezTo>
                  <a:pt x="609583" y="687343"/>
                  <a:pt x="590184" y="698500"/>
                  <a:pt x="569202" y="698500"/>
                </a:cubicBezTo>
                <a:lnTo>
                  <a:pt x="230582" y="698500"/>
                </a:lnTo>
                <a:cubicBezTo>
                  <a:pt x="209600" y="698500"/>
                  <a:pt x="190201" y="687343"/>
                  <a:pt x="179649" y="669208"/>
                </a:cubicBezTo>
                <a:lnTo>
                  <a:pt x="10535" y="378542"/>
                </a:lnTo>
                <a:cubicBezTo>
                  <a:pt x="0" y="360435"/>
                  <a:pt x="0" y="338065"/>
                  <a:pt x="10535" y="319958"/>
                </a:cubicBezTo>
                <a:lnTo>
                  <a:pt x="179649" y="29293"/>
                </a:lnTo>
                <a:cubicBezTo>
                  <a:pt x="190201" y="11157"/>
                  <a:pt x="209600" y="0"/>
                  <a:pt x="230582" y="0"/>
                </a:cubicBezTo>
                <a:lnTo>
                  <a:pt x="569202" y="0"/>
                </a:lnTo>
                <a:cubicBezTo>
                  <a:pt x="590184" y="0"/>
                  <a:pt x="609583" y="11157"/>
                  <a:pt x="620135" y="29293"/>
                </a:cubicBezTo>
                <a:lnTo>
                  <a:pt x="789249" y="319958"/>
                </a:lnTo>
                <a:cubicBezTo>
                  <a:pt x="799784" y="338065"/>
                  <a:pt x="799784" y="360435"/>
                  <a:pt x="789249" y="378542"/>
                </a:cubicBezTo>
                <a:close/>
              </a:path>
            </a:pathLst>
          </a:custGeom>
          <a:solidFill>
            <a:schemeClr val="bg1"/>
          </a:solidFill>
        </p:spPr>
        <p:txBody>
          <a:bodyPr/>
          <a:lstStyle/>
          <a:p>
            <a:endParaRPr lang="en-US" dirty="0"/>
          </a:p>
        </p:txBody>
      </p:sp>
      <p:sp>
        <p:nvSpPr>
          <p:cNvPr id="34" name="TextBox 20">
            <a:extLst>
              <a:ext uri="{FF2B5EF4-FFF2-40B4-BE49-F238E27FC236}">
                <a16:creationId xmlns:a16="http://schemas.microsoft.com/office/drawing/2014/main" id="{D929DB9C-7EFA-CBCF-9CA5-A447C8064B07}"/>
              </a:ext>
            </a:extLst>
          </p:cNvPr>
          <p:cNvSpPr txBox="1"/>
          <p:nvPr/>
        </p:nvSpPr>
        <p:spPr>
          <a:xfrm>
            <a:off x="11745330" y="4221597"/>
            <a:ext cx="6456395" cy="2294431"/>
          </a:xfrm>
          <a:prstGeom prst="rect">
            <a:avLst/>
          </a:prstGeom>
          <a:ln>
            <a:noFill/>
          </a:ln>
        </p:spPr>
        <p:txBody>
          <a:bodyPr wrap="square" lIns="0" tIns="0" rIns="0" bIns="0" rtlCol="0" anchor="t">
            <a:spAutoFit/>
          </a:bodyPr>
          <a:lstStyle/>
          <a:p>
            <a:pPr algn="ctr">
              <a:lnSpc>
                <a:spcPts val="8713"/>
              </a:lnSpc>
            </a:pPr>
            <a:r>
              <a:rPr lang="en-US" sz="7576" b="1" dirty="0">
                <a:solidFill>
                  <a:srgbClr val="000000"/>
                </a:solidFill>
                <a:latin typeface="Arial Black" panose="020B0A04020102020204" pitchFamily="34" charset="0"/>
                <a:ea typeface="Chakra Petch Bold"/>
                <a:cs typeface="Chakra Petch Bold"/>
                <a:sym typeface="Chakra Petch Bold"/>
              </a:rPr>
              <a:t>Navigation Controls</a:t>
            </a:r>
          </a:p>
        </p:txBody>
      </p:sp>
      <p:sp>
        <p:nvSpPr>
          <p:cNvPr id="30" name="Freeform 18">
            <a:extLst>
              <a:ext uri="{FF2B5EF4-FFF2-40B4-BE49-F238E27FC236}">
                <a16:creationId xmlns:a16="http://schemas.microsoft.com/office/drawing/2014/main" id="{700EA057-CA54-00D7-1EA0-0ACD5C3A3720}"/>
              </a:ext>
            </a:extLst>
          </p:cNvPr>
          <p:cNvSpPr/>
          <p:nvPr/>
        </p:nvSpPr>
        <p:spPr>
          <a:xfrm>
            <a:off x="146849" y="9226384"/>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pic>
        <p:nvPicPr>
          <p:cNvPr id="19" name="Untitled - 2026-09-24T141839.318">
            <a:hlinkClick r:id="" action="ppaction://media"/>
            <a:extLst>
              <a:ext uri="{FF2B5EF4-FFF2-40B4-BE49-F238E27FC236}">
                <a16:creationId xmlns:a16="http://schemas.microsoft.com/office/drawing/2014/main" id="{E68B396E-0B4F-42B2-08B7-196D43932F3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07410" y="9951755"/>
            <a:ext cx="487363" cy="487363"/>
          </a:xfrm>
          <a:prstGeom prst="rect">
            <a:avLst/>
          </a:prstGeom>
        </p:spPr>
      </p:pic>
    </p:spTree>
    <p:extLst>
      <p:ext uri="{BB962C8B-B14F-4D97-AF65-F5344CB8AC3E}">
        <p14:creationId xmlns:p14="http://schemas.microsoft.com/office/powerpoint/2010/main" val="3280769042"/>
      </p:ext>
    </p:extLst>
  </p:cSld>
  <p:clrMapOvr>
    <a:masterClrMapping/>
  </p:clrMapOvr>
  <mc:AlternateContent xmlns:mc="http://schemas.openxmlformats.org/markup-compatibility/2006" xmlns:p14="http://schemas.microsoft.com/office/powerpoint/2010/main">
    <mc:Choice Requires="p14">
      <p:transition spd="slow" p14:dur="2000" advClick="0" advTm="21970"/>
    </mc:Choice>
    <mc:Fallback xmlns="">
      <p:transition spd="slow" advClick="0" advTm="219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48"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extLst>
    <p:ext uri="{E180D4A7-C9FB-4DFB-919C-405C955672EB}">
      <p14:showEvtLst xmlns:p14="http://schemas.microsoft.com/office/powerpoint/2010/main">
        <p14:playEvt time="15" objId="35"/>
        <p14:stopEvt time="7970" objId="35"/>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0E0E2-85F7-4365-7218-9279A8FBA0C3}"/>
            </a:ext>
          </a:extLst>
        </p:cNvPr>
        <p:cNvGrpSpPr/>
        <p:nvPr/>
      </p:nvGrpSpPr>
      <p:grpSpPr>
        <a:xfrm>
          <a:off x="0" y="0"/>
          <a:ext cx="0" cy="0"/>
          <a:chOff x="0" y="0"/>
          <a:chExt cx="0" cy="0"/>
        </a:xfrm>
      </p:grpSpPr>
      <p:sp>
        <p:nvSpPr>
          <p:cNvPr id="24" name="Freeform 15">
            <a:extLst>
              <a:ext uri="{FF2B5EF4-FFF2-40B4-BE49-F238E27FC236}">
                <a16:creationId xmlns:a16="http://schemas.microsoft.com/office/drawing/2014/main" id="{42B02D3B-0F43-7494-5D5D-12C3B0D5DC3F}"/>
              </a:ext>
            </a:extLst>
          </p:cNvPr>
          <p:cNvSpPr/>
          <p:nvPr/>
        </p:nvSpPr>
        <p:spPr>
          <a:xfrm>
            <a:off x="-2084495" y="8462809"/>
            <a:ext cx="3825635" cy="3380905"/>
          </a:xfrm>
          <a:custGeom>
            <a:avLst/>
            <a:gdLst/>
            <a:ahLst/>
            <a:cxnLst/>
            <a:rect l="l" t="t" r="r" b="b"/>
            <a:pathLst>
              <a:path w="3825635" h="3380905">
                <a:moveTo>
                  <a:pt x="0" y="0"/>
                </a:moveTo>
                <a:lnTo>
                  <a:pt x="3825635" y="0"/>
                </a:lnTo>
                <a:lnTo>
                  <a:pt x="3825635" y="3380905"/>
                </a:lnTo>
                <a:lnTo>
                  <a:pt x="0" y="3380905"/>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2" name="Freeform 7">
            <a:extLst>
              <a:ext uri="{FF2B5EF4-FFF2-40B4-BE49-F238E27FC236}">
                <a16:creationId xmlns:a16="http://schemas.microsoft.com/office/drawing/2014/main" id="{FB2BDCBA-F973-CF35-2B02-443726028FD9}"/>
              </a:ext>
            </a:extLst>
          </p:cNvPr>
          <p:cNvSpPr/>
          <p:nvPr/>
        </p:nvSpPr>
        <p:spPr>
          <a:xfrm>
            <a:off x="17794484" y="8819791"/>
            <a:ext cx="306763" cy="1333471"/>
          </a:xfrm>
          <a:custGeom>
            <a:avLst/>
            <a:gdLst/>
            <a:ahLst/>
            <a:cxnLst/>
            <a:rect l="l" t="t" r="r" b="b"/>
            <a:pathLst>
              <a:path w="306763" h="1333471">
                <a:moveTo>
                  <a:pt x="0" y="0"/>
                </a:moveTo>
                <a:lnTo>
                  <a:pt x="306763" y="0"/>
                </a:lnTo>
                <a:lnTo>
                  <a:pt x="306763" y="1333471"/>
                </a:lnTo>
                <a:lnTo>
                  <a:pt x="0" y="1333471"/>
                </a:lnTo>
                <a:lnTo>
                  <a:pt x="0" y="0"/>
                </a:lnTo>
                <a:close/>
              </a:path>
            </a:pathLst>
          </a:custGeom>
          <a:blipFill>
            <a:blip>
              <a:extLst>
                <a:ext uri="{96DAC541-7B7A-43D3-8B79-37D633B846F1}">
                  <asvg:svgBlip xmlns:asvg="http://schemas.microsoft.com/office/drawing/2016/SVG/main" r:embed="rId6"/>
                </a:ext>
              </a:extLst>
            </a:blip>
            <a:stretch>
              <a:fillRect r="-401084"/>
            </a:stretch>
          </a:blipFill>
        </p:spPr>
        <p:txBody>
          <a:bodyPr/>
          <a:lstStyle/>
          <a:p>
            <a:endParaRPr lang="en-US" dirty="0"/>
          </a:p>
        </p:txBody>
      </p:sp>
      <p:grpSp>
        <p:nvGrpSpPr>
          <p:cNvPr id="4" name="Group 4">
            <a:extLst>
              <a:ext uri="{FF2B5EF4-FFF2-40B4-BE49-F238E27FC236}">
                <a16:creationId xmlns:a16="http://schemas.microsoft.com/office/drawing/2014/main" id="{F54D3C9D-4193-D42A-B6D5-F62C7B756D4E}"/>
              </a:ext>
            </a:extLst>
          </p:cNvPr>
          <p:cNvGrpSpPr/>
          <p:nvPr/>
        </p:nvGrpSpPr>
        <p:grpSpPr>
          <a:xfrm rot="-10800000">
            <a:off x="8635102" y="-449027"/>
            <a:ext cx="2250111" cy="2506427"/>
            <a:chOff x="0" y="0"/>
            <a:chExt cx="812800" cy="905388"/>
          </a:xfrm>
        </p:grpSpPr>
        <p:sp>
          <p:nvSpPr>
            <p:cNvPr id="5" name="Freeform 5">
              <a:extLst>
                <a:ext uri="{FF2B5EF4-FFF2-40B4-BE49-F238E27FC236}">
                  <a16:creationId xmlns:a16="http://schemas.microsoft.com/office/drawing/2014/main" id="{DB1F2803-60EE-6CE3-8170-8B402AB3B661}"/>
                </a:ext>
              </a:extLst>
            </p:cNvPr>
            <p:cNvSpPr/>
            <p:nvPr/>
          </p:nvSpPr>
          <p:spPr>
            <a:xfrm>
              <a:off x="32990" y="66810"/>
              <a:ext cx="746819" cy="838579"/>
            </a:xfrm>
            <a:custGeom>
              <a:avLst/>
              <a:gdLst/>
              <a:ahLst/>
              <a:cxnLst/>
              <a:rect l="l" t="t" r="r" b="b"/>
              <a:pathLst>
                <a:path w="746819" h="83857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0A0EAE">
                <a:alpha val="89804"/>
              </a:srgbClr>
            </a:solidFill>
          </p:spPr>
          <p:txBody>
            <a:bodyPr/>
            <a:lstStyle/>
            <a:p>
              <a:endParaRPr lang="en-US" dirty="0"/>
            </a:p>
          </p:txBody>
        </p:sp>
        <p:sp>
          <p:nvSpPr>
            <p:cNvPr id="6" name="TextBox 6">
              <a:extLst>
                <a:ext uri="{FF2B5EF4-FFF2-40B4-BE49-F238E27FC236}">
                  <a16:creationId xmlns:a16="http://schemas.microsoft.com/office/drawing/2014/main" id="{1C295ACA-2FAD-2878-D460-446968A36BFE}"/>
                </a:ext>
              </a:extLst>
            </p:cNvPr>
            <p:cNvSpPr txBox="1"/>
            <p:nvPr/>
          </p:nvSpPr>
          <p:spPr>
            <a:xfrm>
              <a:off x="127000" y="353684"/>
              <a:ext cx="558800" cy="487034"/>
            </a:xfrm>
            <a:prstGeom prst="rect">
              <a:avLst/>
            </a:prstGeom>
          </p:spPr>
          <p:txBody>
            <a:bodyPr lIns="50800" tIns="50800" rIns="50800" bIns="50800" rtlCol="0" anchor="ctr"/>
            <a:lstStyle/>
            <a:p>
              <a:pPr algn="ctr">
                <a:lnSpc>
                  <a:spcPts val="3750"/>
                </a:lnSpc>
              </a:pPr>
              <a:endParaRPr dirty="0"/>
            </a:p>
          </p:txBody>
        </p:sp>
      </p:grpSp>
      <p:sp>
        <p:nvSpPr>
          <p:cNvPr id="7" name="Freeform 7">
            <a:extLst>
              <a:ext uri="{FF2B5EF4-FFF2-40B4-BE49-F238E27FC236}">
                <a16:creationId xmlns:a16="http://schemas.microsoft.com/office/drawing/2014/main" id="{9B307C6D-A510-FCCD-2BA4-94B2BDB9648D}"/>
              </a:ext>
            </a:extLst>
          </p:cNvPr>
          <p:cNvSpPr/>
          <p:nvPr/>
        </p:nvSpPr>
        <p:spPr>
          <a:xfrm>
            <a:off x="17794485" y="2781329"/>
            <a:ext cx="306763" cy="1333471"/>
          </a:xfrm>
          <a:custGeom>
            <a:avLst/>
            <a:gdLst/>
            <a:ahLst/>
            <a:cxnLst/>
            <a:rect l="l" t="t" r="r" b="b"/>
            <a:pathLst>
              <a:path w="306763" h="1333471">
                <a:moveTo>
                  <a:pt x="0" y="0"/>
                </a:moveTo>
                <a:lnTo>
                  <a:pt x="306763" y="0"/>
                </a:lnTo>
                <a:lnTo>
                  <a:pt x="306763" y="1333471"/>
                </a:lnTo>
                <a:lnTo>
                  <a:pt x="0" y="1333471"/>
                </a:lnTo>
                <a:lnTo>
                  <a:pt x="0" y="0"/>
                </a:lnTo>
                <a:close/>
              </a:path>
            </a:pathLst>
          </a:custGeom>
          <a:blipFill>
            <a:blip>
              <a:extLst>
                <a:ext uri="{96DAC541-7B7A-43D3-8B79-37D633B846F1}">
                  <asvg:svgBlip xmlns:asvg="http://schemas.microsoft.com/office/drawing/2016/SVG/main" r:embed="rId6"/>
                </a:ext>
              </a:extLst>
            </a:blip>
            <a:stretch>
              <a:fillRect r="-401084"/>
            </a:stretch>
          </a:blipFill>
        </p:spPr>
        <p:txBody>
          <a:bodyPr/>
          <a:lstStyle/>
          <a:p>
            <a:endParaRPr lang="en-US" dirty="0"/>
          </a:p>
        </p:txBody>
      </p:sp>
      <p:grpSp>
        <p:nvGrpSpPr>
          <p:cNvPr id="8" name="Group 8">
            <a:extLst>
              <a:ext uri="{FF2B5EF4-FFF2-40B4-BE49-F238E27FC236}">
                <a16:creationId xmlns:a16="http://schemas.microsoft.com/office/drawing/2014/main" id="{947ED28E-29CC-6802-E616-293F3EAAE0C9}"/>
              </a:ext>
            </a:extLst>
          </p:cNvPr>
          <p:cNvGrpSpPr/>
          <p:nvPr/>
        </p:nvGrpSpPr>
        <p:grpSpPr>
          <a:xfrm rot="-10800000">
            <a:off x="15549430" y="4114797"/>
            <a:ext cx="5103634" cy="4962320"/>
            <a:chOff x="44402" y="32533"/>
            <a:chExt cx="781165" cy="759535"/>
          </a:xfrm>
        </p:grpSpPr>
        <p:sp>
          <p:nvSpPr>
            <p:cNvPr id="9" name="Freeform 9">
              <a:extLst>
                <a:ext uri="{FF2B5EF4-FFF2-40B4-BE49-F238E27FC236}">
                  <a16:creationId xmlns:a16="http://schemas.microsoft.com/office/drawing/2014/main" id="{2724F564-9593-3B2A-47F6-26BE0A86DD85}"/>
                </a:ext>
              </a:extLst>
            </p:cNvPr>
            <p:cNvSpPr/>
            <p:nvPr/>
          </p:nvSpPr>
          <p:spPr>
            <a:xfrm>
              <a:off x="44402" y="32533"/>
              <a:ext cx="781165" cy="759535"/>
            </a:xfrm>
            <a:custGeom>
              <a:avLst/>
              <a:gdLst/>
              <a:ahLst/>
              <a:cxnLst/>
              <a:rect l="l" t="t" r="r" b="b"/>
              <a:pathLst>
                <a:path w="781165" h="75953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9CCC56"/>
            </a:solidFill>
          </p:spPr>
          <p:txBody>
            <a:bodyPr/>
            <a:lstStyle/>
            <a:p>
              <a:endParaRPr lang="en-US" dirty="0"/>
            </a:p>
          </p:txBody>
        </p:sp>
        <p:sp>
          <p:nvSpPr>
            <p:cNvPr id="10" name="TextBox 10">
              <a:extLst>
                <a:ext uri="{FF2B5EF4-FFF2-40B4-BE49-F238E27FC236}">
                  <a16:creationId xmlns:a16="http://schemas.microsoft.com/office/drawing/2014/main" id="{F2199D48-454A-3468-A0DD-4BB17E12C688}"/>
                </a:ext>
              </a:extLst>
            </p:cNvPr>
            <p:cNvSpPr txBox="1"/>
            <p:nvPr/>
          </p:nvSpPr>
          <p:spPr>
            <a:xfrm>
              <a:off x="127000" y="298328"/>
              <a:ext cx="558800" cy="431678"/>
            </a:xfrm>
            <a:prstGeom prst="rect">
              <a:avLst/>
            </a:prstGeom>
          </p:spPr>
          <p:txBody>
            <a:bodyPr lIns="50800" tIns="50800" rIns="50800" bIns="50800" rtlCol="0" anchor="ctr"/>
            <a:lstStyle/>
            <a:p>
              <a:pPr algn="ctr">
                <a:lnSpc>
                  <a:spcPts val="3750"/>
                </a:lnSpc>
              </a:pPr>
              <a:endParaRPr dirty="0"/>
            </a:p>
          </p:txBody>
        </p:sp>
      </p:grpSp>
      <p:grpSp>
        <p:nvGrpSpPr>
          <p:cNvPr id="11" name="Group 11">
            <a:extLst>
              <a:ext uri="{FF2B5EF4-FFF2-40B4-BE49-F238E27FC236}">
                <a16:creationId xmlns:a16="http://schemas.microsoft.com/office/drawing/2014/main" id="{FEDC219E-BAC4-E094-AD4C-F7F6FFF69F50}"/>
              </a:ext>
            </a:extLst>
          </p:cNvPr>
          <p:cNvGrpSpPr/>
          <p:nvPr/>
        </p:nvGrpSpPr>
        <p:grpSpPr>
          <a:xfrm>
            <a:off x="-4343609" y="4157326"/>
            <a:ext cx="22080944" cy="4969855"/>
            <a:chOff x="0" y="0"/>
            <a:chExt cx="1800779" cy="405309"/>
          </a:xfrm>
        </p:grpSpPr>
        <p:sp>
          <p:nvSpPr>
            <p:cNvPr id="12" name="Freeform 12">
              <a:extLst>
                <a:ext uri="{FF2B5EF4-FFF2-40B4-BE49-F238E27FC236}">
                  <a16:creationId xmlns:a16="http://schemas.microsoft.com/office/drawing/2014/main" id="{23433927-0BB4-614C-C165-67A602CB316F}"/>
                </a:ext>
              </a:extLst>
            </p:cNvPr>
            <p:cNvSpPr/>
            <p:nvPr/>
          </p:nvSpPr>
          <p:spPr>
            <a:xfrm>
              <a:off x="3705" y="0"/>
              <a:ext cx="1793369" cy="405309"/>
            </a:xfrm>
            <a:custGeom>
              <a:avLst/>
              <a:gdLst/>
              <a:ahLst/>
              <a:cxnLst/>
              <a:rect l="l" t="t" r="r" b="b"/>
              <a:pathLst>
                <a:path w="1793369" h="405309">
                  <a:moveTo>
                    <a:pt x="1583355" y="0"/>
                  </a:moveTo>
                  <a:lnTo>
                    <a:pt x="6813" y="0"/>
                  </a:lnTo>
                  <a:cubicBezTo>
                    <a:pt x="4562" y="0"/>
                    <a:pt x="2471" y="1166"/>
                    <a:pt x="1288" y="3082"/>
                  </a:cubicBezTo>
                  <a:cubicBezTo>
                    <a:pt x="106" y="4998"/>
                    <a:pt x="0" y="7390"/>
                    <a:pt x="1009" y="9403"/>
                  </a:cubicBezTo>
                  <a:lnTo>
                    <a:pt x="194781" y="395906"/>
                  </a:lnTo>
                  <a:cubicBezTo>
                    <a:pt x="197671" y="401670"/>
                    <a:pt x="203566" y="405309"/>
                    <a:pt x="210013" y="405309"/>
                  </a:cubicBezTo>
                  <a:lnTo>
                    <a:pt x="1786555" y="405309"/>
                  </a:lnTo>
                  <a:cubicBezTo>
                    <a:pt x="1788807" y="405309"/>
                    <a:pt x="1790898" y="404143"/>
                    <a:pt x="1792080" y="402227"/>
                  </a:cubicBezTo>
                  <a:cubicBezTo>
                    <a:pt x="1793263" y="400311"/>
                    <a:pt x="1793369" y="397919"/>
                    <a:pt x="1792360" y="395906"/>
                  </a:cubicBezTo>
                  <a:lnTo>
                    <a:pt x="1598588" y="9403"/>
                  </a:lnTo>
                  <a:cubicBezTo>
                    <a:pt x="1595698" y="3639"/>
                    <a:pt x="1589803" y="0"/>
                    <a:pt x="1583355" y="0"/>
                  </a:cubicBezTo>
                  <a:close/>
                </a:path>
              </a:pathLst>
            </a:custGeom>
            <a:solidFill>
              <a:srgbClr val="0A0EAE"/>
            </a:solidFill>
          </p:spPr>
          <p:txBody>
            <a:bodyPr/>
            <a:lstStyle/>
            <a:p>
              <a:endParaRPr lang="en-US" dirty="0"/>
            </a:p>
          </p:txBody>
        </p:sp>
        <p:sp>
          <p:nvSpPr>
            <p:cNvPr id="13" name="TextBox 13">
              <a:extLst>
                <a:ext uri="{FF2B5EF4-FFF2-40B4-BE49-F238E27FC236}">
                  <a16:creationId xmlns:a16="http://schemas.microsoft.com/office/drawing/2014/main" id="{CD70AE49-96A8-0129-DD64-45F904D9FDF1}"/>
                </a:ext>
              </a:extLst>
            </p:cNvPr>
            <p:cNvSpPr txBox="1"/>
            <p:nvPr/>
          </p:nvSpPr>
          <p:spPr>
            <a:xfrm>
              <a:off x="101600" y="-66675"/>
              <a:ext cx="1597579" cy="471984"/>
            </a:xfrm>
            <a:prstGeom prst="rect">
              <a:avLst/>
            </a:prstGeom>
          </p:spPr>
          <p:txBody>
            <a:bodyPr lIns="50800" tIns="50800" rIns="50800" bIns="50800" rtlCol="0" anchor="ctr"/>
            <a:lstStyle/>
            <a:p>
              <a:pPr algn="ctr">
                <a:lnSpc>
                  <a:spcPts val="3750"/>
                </a:lnSpc>
              </a:pPr>
              <a:endParaRPr dirty="0"/>
            </a:p>
          </p:txBody>
        </p:sp>
      </p:grpSp>
      <p:sp>
        <p:nvSpPr>
          <p:cNvPr id="14" name="Freeform 14">
            <a:extLst>
              <a:ext uri="{FF2B5EF4-FFF2-40B4-BE49-F238E27FC236}">
                <a16:creationId xmlns:a16="http://schemas.microsoft.com/office/drawing/2014/main" id="{0F199FEB-99CB-9E70-7049-EB7E2AB8FAE5}"/>
              </a:ext>
            </a:extLst>
          </p:cNvPr>
          <p:cNvSpPr/>
          <p:nvPr/>
        </p:nvSpPr>
        <p:spPr>
          <a:xfrm rot="10481927" flipH="1">
            <a:off x="16298166" y="4589502"/>
            <a:ext cx="4338708" cy="4105502"/>
          </a:xfrm>
          <a:custGeom>
            <a:avLst/>
            <a:gdLst/>
            <a:ahLst/>
            <a:cxnLst/>
            <a:rect l="l" t="t" r="r" b="b"/>
            <a:pathLst>
              <a:path w="4338708" h="4105502">
                <a:moveTo>
                  <a:pt x="4338707" y="0"/>
                </a:moveTo>
                <a:lnTo>
                  <a:pt x="0" y="0"/>
                </a:lnTo>
                <a:lnTo>
                  <a:pt x="0" y="4105502"/>
                </a:lnTo>
                <a:lnTo>
                  <a:pt x="4338707" y="4105502"/>
                </a:lnTo>
                <a:lnTo>
                  <a:pt x="4338707"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5" name="Freeform 15">
            <a:extLst>
              <a:ext uri="{FF2B5EF4-FFF2-40B4-BE49-F238E27FC236}">
                <a16:creationId xmlns:a16="http://schemas.microsoft.com/office/drawing/2014/main" id="{A5178310-D6ED-E1FF-7EA2-73F10FB2B05B}"/>
              </a:ext>
            </a:extLst>
          </p:cNvPr>
          <p:cNvSpPr/>
          <p:nvPr/>
        </p:nvSpPr>
        <p:spPr>
          <a:xfrm>
            <a:off x="-2269885" y="-2139480"/>
            <a:ext cx="3825635" cy="3380905"/>
          </a:xfrm>
          <a:custGeom>
            <a:avLst/>
            <a:gdLst/>
            <a:ahLst/>
            <a:cxnLst/>
            <a:rect l="l" t="t" r="r" b="b"/>
            <a:pathLst>
              <a:path w="3825635" h="3380905">
                <a:moveTo>
                  <a:pt x="0" y="0"/>
                </a:moveTo>
                <a:lnTo>
                  <a:pt x="3825635" y="0"/>
                </a:lnTo>
                <a:lnTo>
                  <a:pt x="3825635" y="3380905"/>
                </a:lnTo>
                <a:lnTo>
                  <a:pt x="0" y="3380905"/>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16" name="Freeform 16">
            <a:extLst>
              <a:ext uri="{FF2B5EF4-FFF2-40B4-BE49-F238E27FC236}">
                <a16:creationId xmlns:a16="http://schemas.microsoft.com/office/drawing/2014/main" id="{42DAD4C1-741F-35A1-FE96-5801967FAB14}"/>
              </a:ext>
            </a:extLst>
          </p:cNvPr>
          <p:cNvSpPr/>
          <p:nvPr/>
        </p:nvSpPr>
        <p:spPr>
          <a:xfrm rot="-5400000">
            <a:off x="-397581" y="9002682"/>
            <a:ext cx="1022473" cy="511236"/>
          </a:xfrm>
          <a:custGeom>
            <a:avLst/>
            <a:gdLst/>
            <a:ahLst/>
            <a:cxnLst/>
            <a:rect l="l" t="t" r="r" b="b"/>
            <a:pathLst>
              <a:path w="1022473" h="511236">
                <a:moveTo>
                  <a:pt x="0" y="0"/>
                </a:moveTo>
                <a:lnTo>
                  <a:pt x="1022473" y="0"/>
                </a:lnTo>
                <a:lnTo>
                  <a:pt x="1022473" y="511236"/>
                </a:lnTo>
                <a:lnTo>
                  <a:pt x="0" y="51123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17" name="Freeform 17">
            <a:extLst>
              <a:ext uri="{FF2B5EF4-FFF2-40B4-BE49-F238E27FC236}">
                <a16:creationId xmlns:a16="http://schemas.microsoft.com/office/drawing/2014/main" id="{E24222B2-8F60-701C-59D1-FDF2C4D264CA}"/>
              </a:ext>
            </a:extLst>
          </p:cNvPr>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8" name="Freeform 18">
            <a:extLst>
              <a:ext uri="{FF2B5EF4-FFF2-40B4-BE49-F238E27FC236}">
                <a16:creationId xmlns:a16="http://schemas.microsoft.com/office/drawing/2014/main" id="{7D9B25A7-06FA-1B9B-2C8D-542CF8766DF5}"/>
              </a:ext>
            </a:extLst>
          </p:cNvPr>
          <p:cNvSpPr/>
          <p:nvPr/>
        </p:nvSpPr>
        <p:spPr>
          <a:xfrm>
            <a:off x="17381258" y="-2517246"/>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20" name="TextBox 20">
            <a:extLst>
              <a:ext uri="{FF2B5EF4-FFF2-40B4-BE49-F238E27FC236}">
                <a16:creationId xmlns:a16="http://schemas.microsoft.com/office/drawing/2014/main" id="{6A6E634A-92DD-C241-D706-5535ED52C705}"/>
              </a:ext>
            </a:extLst>
          </p:cNvPr>
          <p:cNvSpPr txBox="1"/>
          <p:nvPr/>
        </p:nvSpPr>
        <p:spPr>
          <a:xfrm>
            <a:off x="364921" y="1983800"/>
            <a:ext cx="19695738" cy="1134028"/>
          </a:xfrm>
          <a:prstGeom prst="rect">
            <a:avLst/>
          </a:prstGeom>
        </p:spPr>
        <p:txBody>
          <a:bodyPr wrap="square" lIns="0" tIns="0" rIns="0" bIns="0" rtlCol="0" anchor="t">
            <a:spAutoFit/>
          </a:bodyPr>
          <a:lstStyle/>
          <a:p>
            <a:pPr algn="l">
              <a:lnSpc>
                <a:spcPts val="8713"/>
              </a:lnSpc>
            </a:pPr>
            <a:r>
              <a:rPr lang="en-US" sz="8000" b="1" dirty="0">
                <a:solidFill>
                  <a:srgbClr val="000000"/>
                </a:solidFill>
                <a:latin typeface="Arial Black" panose="020B0A04020102020204" pitchFamily="34" charset="0"/>
                <a:ea typeface="Chakra Petch Bold"/>
                <a:cs typeface="Chakra Petch Bold"/>
                <a:sym typeface="Chakra Petch Bold"/>
              </a:rPr>
              <a:t>Drug Free &amp; Alcohol Workplace</a:t>
            </a:r>
          </a:p>
        </p:txBody>
      </p:sp>
      <p:sp>
        <p:nvSpPr>
          <p:cNvPr id="21" name="TextBox 21">
            <a:extLst>
              <a:ext uri="{FF2B5EF4-FFF2-40B4-BE49-F238E27FC236}">
                <a16:creationId xmlns:a16="http://schemas.microsoft.com/office/drawing/2014/main" id="{F68EBC11-57DF-534E-35B8-860BCC299A63}"/>
              </a:ext>
            </a:extLst>
          </p:cNvPr>
          <p:cNvSpPr txBox="1"/>
          <p:nvPr/>
        </p:nvSpPr>
        <p:spPr>
          <a:xfrm>
            <a:off x="1028700" y="4649074"/>
            <a:ext cx="12922986" cy="3955506"/>
          </a:xfrm>
          <a:prstGeom prst="rect">
            <a:avLst/>
          </a:prstGeom>
        </p:spPr>
        <p:txBody>
          <a:bodyPr lIns="0" tIns="0" rIns="0" bIns="0" rtlCol="0" anchor="t">
            <a:spAutoFit/>
          </a:bodyPr>
          <a:lstStyle/>
          <a:p>
            <a:pPr>
              <a:lnSpc>
                <a:spcPts val="3928"/>
              </a:lnSpc>
            </a:pPr>
            <a:r>
              <a:rPr lang="en-US" sz="2400" spc="14" dirty="0">
                <a:solidFill>
                  <a:srgbClr val="FFFFFF"/>
                </a:solidFill>
                <a:latin typeface="Canva Sans"/>
                <a:ea typeface="Canva Sans"/>
                <a:cs typeface="Canva Sans"/>
                <a:sym typeface="Canva Sans"/>
              </a:rPr>
              <a:t>The General Assembly found that unlawful drug activity is a serious threat to the public health, safety, and welfare and declared that the public workforce must be free of any person who would knowingly engage in such activity.</a:t>
            </a:r>
          </a:p>
          <a:p>
            <a:pPr>
              <a:lnSpc>
                <a:spcPts val="3928"/>
              </a:lnSpc>
            </a:pPr>
            <a:r>
              <a:rPr lang="en-US" sz="2400" spc="14" dirty="0">
                <a:solidFill>
                  <a:srgbClr val="FFFFFF"/>
                </a:solidFill>
                <a:latin typeface="Canva Sans"/>
                <a:ea typeface="Canva Sans"/>
                <a:cs typeface="Canva Sans"/>
                <a:sym typeface="Canva Sans"/>
              </a:rPr>
              <a:t>The State is committed to maintaining a drug-free and alcohol-free workplace. In support of this commitment, the State conducts substance abuse testing. Employees who violate workplace expectations are subject to disciplinary action, up to and including dismissal and disqualification from employment, as outlined</a:t>
            </a:r>
          </a:p>
          <a:p>
            <a:pPr>
              <a:lnSpc>
                <a:spcPts val="3928"/>
              </a:lnSpc>
            </a:pPr>
            <a:r>
              <a:rPr lang="en-US" sz="2400" spc="14" dirty="0">
                <a:solidFill>
                  <a:srgbClr val="FFFFFF"/>
                </a:solidFill>
                <a:latin typeface="Canva Sans"/>
                <a:ea typeface="Canva Sans"/>
                <a:cs typeface="Canva Sans"/>
                <a:sym typeface="Canva Sans"/>
              </a:rPr>
              <a:t>in Rule 21 and in Sub-Rules 478-1-.21A through 478-1-.21G.</a:t>
            </a:r>
          </a:p>
        </p:txBody>
      </p:sp>
      <p:pic>
        <p:nvPicPr>
          <p:cNvPr id="26" name="Untitled (21)">
            <a:hlinkClick r:id="" action="ppaction://media"/>
            <a:extLst>
              <a:ext uri="{FF2B5EF4-FFF2-40B4-BE49-F238E27FC236}">
                <a16:creationId xmlns:a16="http://schemas.microsoft.com/office/drawing/2014/main" id="{BFE9FD82-B7F1-F807-7115-E7F700E17C0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5926839" y="8117217"/>
            <a:ext cx="487363" cy="487363"/>
          </a:xfrm>
          <a:prstGeom prst="rect">
            <a:avLst/>
          </a:prstGeom>
        </p:spPr>
      </p:pic>
    </p:spTree>
    <p:extLst>
      <p:ext uri="{BB962C8B-B14F-4D97-AF65-F5344CB8AC3E}">
        <p14:creationId xmlns:p14="http://schemas.microsoft.com/office/powerpoint/2010/main" val="2178683579"/>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28"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2620255" y="-103685"/>
            <a:ext cx="10399005" cy="10281761"/>
            <a:chOff x="0" y="0"/>
            <a:chExt cx="406400" cy="401818"/>
          </a:xfrm>
        </p:grpSpPr>
        <p:sp>
          <p:nvSpPr>
            <p:cNvPr id="3" name="Freeform 3"/>
            <p:cNvSpPr/>
            <p:nvPr/>
          </p:nvSpPr>
          <p:spPr>
            <a:xfrm>
              <a:off x="0" y="0"/>
              <a:ext cx="406400" cy="401818"/>
            </a:xfrm>
            <a:custGeom>
              <a:avLst/>
              <a:gdLst/>
              <a:ahLst/>
              <a:cxnLst/>
              <a:rect l="l" t="t" r="r" b="b"/>
              <a:pathLst>
                <a:path w="406400" h="401818">
                  <a:moveTo>
                    <a:pt x="203200" y="0"/>
                  </a:moveTo>
                  <a:lnTo>
                    <a:pt x="406400" y="0"/>
                  </a:lnTo>
                  <a:lnTo>
                    <a:pt x="203200" y="401818"/>
                  </a:lnTo>
                  <a:lnTo>
                    <a:pt x="0" y="401818"/>
                  </a:lnTo>
                  <a:lnTo>
                    <a:pt x="203200" y="0"/>
                  </a:lnTo>
                  <a:close/>
                </a:path>
              </a:pathLst>
            </a:custGeom>
            <a:solidFill>
              <a:srgbClr val="9CCC56"/>
            </a:solidFill>
          </p:spPr>
          <p:txBody>
            <a:bodyPr/>
            <a:lstStyle/>
            <a:p>
              <a:endParaRPr lang="en-US" dirty="0"/>
            </a:p>
          </p:txBody>
        </p:sp>
        <p:sp>
          <p:nvSpPr>
            <p:cNvPr id="4" name="TextBox 4"/>
            <p:cNvSpPr txBox="1"/>
            <p:nvPr/>
          </p:nvSpPr>
          <p:spPr>
            <a:xfrm>
              <a:off x="101600" y="-66675"/>
              <a:ext cx="203200" cy="468493"/>
            </a:xfrm>
            <a:prstGeom prst="rect">
              <a:avLst/>
            </a:prstGeom>
          </p:spPr>
          <p:txBody>
            <a:bodyPr lIns="50800" tIns="50800" rIns="50800" bIns="50800" rtlCol="0" anchor="ctr"/>
            <a:lstStyle/>
            <a:p>
              <a:pPr algn="ctr">
                <a:lnSpc>
                  <a:spcPts val="3750"/>
                </a:lnSpc>
              </a:pPr>
              <a:endParaRPr dirty="0"/>
            </a:p>
          </p:txBody>
        </p:sp>
      </p:grpSp>
      <p:grpSp>
        <p:nvGrpSpPr>
          <p:cNvPr id="5" name="Group 5"/>
          <p:cNvGrpSpPr/>
          <p:nvPr/>
        </p:nvGrpSpPr>
        <p:grpSpPr>
          <a:xfrm rot="-10800000">
            <a:off x="-10818428" y="6411369"/>
            <a:ext cx="15839091" cy="8353315"/>
            <a:chOff x="0" y="0"/>
            <a:chExt cx="1324457" cy="698500"/>
          </a:xfrm>
        </p:grpSpPr>
        <p:sp>
          <p:nvSpPr>
            <p:cNvPr id="6" name="Freeform 6"/>
            <p:cNvSpPr/>
            <p:nvPr/>
          </p:nvSpPr>
          <p:spPr>
            <a:xfrm>
              <a:off x="1408" y="0"/>
              <a:ext cx="1321641" cy="698500"/>
            </a:xfrm>
            <a:custGeom>
              <a:avLst/>
              <a:gdLst/>
              <a:ahLst/>
              <a:cxnLst/>
              <a:rect l="l" t="t" r="r" b="b"/>
              <a:pathLst>
                <a:path w="1321641" h="698500">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0A0EAE"/>
            </a:solidFill>
          </p:spPr>
          <p:txBody>
            <a:bodyPr/>
            <a:lstStyle/>
            <a:p>
              <a:endParaRPr lang="en-US" dirty="0"/>
            </a:p>
          </p:txBody>
        </p:sp>
        <p:sp>
          <p:nvSpPr>
            <p:cNvPr id="7" name="TextBox 7"/>
            <p:cNvSpPr txBox="1"/>
            <p:nvPr/>
          </p:nvSpPr>
          <p:spPr>
            <a:xfrm>
              <a:off x="114300" y="-66675"/>
              <a:ext cx="1095857" cy="765175"/>
            </a:xfrm>
            <a:prstGeom prst="rect">
              <a:avLst/>
            </a:prstGeom>
          </p:spPr>
          <p:txBody>
            <a:bodyPr lIns="50800" tIns="50800" rIns="50800" bIns="50800" rtlCol="0" anchor="ctr"/>
            <a:lstStyle/>
            <a:p>
              <a:pPr algn="ctr">
                <a:lnSpc>
                  <a:spcPts val="3750"/>
                </a:lnSpc>
              </a:pPr>
              <a:endParaRPr dirty="0"/>
            </a:p>
          </p:txBody>
        </p:sp>
      </p:grpSp>
      <p:grpSp>
        <p:nvGrpSpPr>
          <p:cNvPr id="8" name="Group 8"/>
          <p:cNvGrpSpPr/>
          <p:nvPr/>
        </p:nvGrpSpPr>
        <p:grpSpPr>
          <a:xfrm rot="-10800000">
            <a:off x="-3995723" y="-769398"/>
            <a:ext cx="11271868" cy="11432810"/>
            <a:chOff x="11604" y="-66675"/>
            <a:chExt cx="461898" cy="468493"/>
          </a:xfrm>
        </p:grpSpPr>
        <p:sp>
          <p:nvSpPr>
            <p:cNvPr id="9" name="Freeform 9"/>
            <p:cNvSpPr/>
            <p:nvPr/>
          </p:nvSpPr>
          <p:spPr>
            <a:xfrm>
              <a:off x="11604" y="0"/>
              <a:ext cx="461898" cy="401818"/>
            </a:xfrm>
            <a:custGeom>
              <a:avLst/>
              <a:gdLst/>
              <a:ahLst/>
              <a:cxnLst/>
              <a:rect l="l" t="t" r="r" b="b"/>
              <a:pathLst>
                <a:path w="461898" h="40181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solidFill>
              <a:srgbClr val="0A0EAE"/>
            </a:solidFill>
          </p:spPr>
          <p:txBody>
            <a:bodyPr/>
            <a:lstStyle/>
            <a:p>
              <a:endParaRPr lang="en-US" dirty="0"/>
            </a:p>
          </p:txBody>
        </p:sp>
        <p:sp>
          <p:nvSpPr>
            <p:cNvPr id="10" name="TextBox 10"/>
            <p:cNvSpPr txBox="1"/>
            <p:nvPr/>
          </p:nvSpPr>
          <p:spPr>
            <a:xfrm>
              <a:off x="101600" y="-66675"/>
              <a:ext cx="281907" cy="468493"/>
            </a:xfrm>
            <a:prstGeom prst="rect">
              <a:avLst/>
            </a:prstGeom>
          </p:spPr>
          <p:txBody>
            <a:bodyPr lIns="50800" tIns="50800" rIns="50800" bIns="50800" rtlCol="0" anchor="ctr"/>
            <a:lstStyle/>
            <a:p>
              <a:pPr algn="ctr">
                <a:lnSpc>
                  <a:spcPts val="3750"/>
                </a:lnSpc>
              </a:pPr>
              <a:endParaRPr dirty="0"/>
            </a:p>
          </p:txBody>
        </p:sp>
      </p:grpSp>
      <p:sp>
        <p:nvSpPr>
          <p:cNvPr id="31" name="Freeform 31"/>
          <p:cNvSpPr/>
          <p:nvPr/>
        </p:nvSpPr>
        <p:spPr>
          <a:xfrm rot="21247375">
            <a:off x="-3554303" y="-1542363"/>
            <a:ext cx="11549941" cy="9926567"/>
          </a:xfrm>
          <a:custGeom>
            <a:avLst/>
            <a:gdLst/>
            <a:ahLst/>
            <a:cxnLst/>
            <a:rect l="l" t="t" r="r" b="b"/>
            <a:pathLst>
              <a:path w="7107908" h="6530391">
                <a:moveTo>
                  <a:pt x="0" y="0"/>
                </a:moveTo>
                <a:lnTo>
                  <a:pt x="7107908" y="0"/>
                </a:lnTo>
                <a:lnTo>
                  <a:pt x="7107908" y="6530390"/>
                </a:lnTo>
                <a:lnTo>
                  <a:pt x="0" y="6530390"/>
                </a:lnTo>
                <a:lnTo>
                  <a:pt x="0" y="0"/>
                </a:lnTo>
                <a:close/>
              </a:path>
            </a:pathLst>
          </a:custGeom>
          <a:blipFill>
            <a:blip>
              <a:alphaModFix amt="60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dirty="0"/>
          </a:p>
        </p:txBody>
      </p:sp>
      <p:grpSp>
        <p:nvGrpSpPr>
          <p:cNvPr id="11" name="Group 11"/>
          <p:cNvGrpSpPr/>
          <p:nvPr/>
        </p:nvGrpSpPr>
        <p:grpSpPr>
          <a:xfrm rot="-10800000">
            <a:off x="-1016880" y="9651350"/>
            <a:ext cx="4035505" cy="818745"/>
            <a:chOff x="0" y="0"/>
            <a:chExt cx="5380674" cy="1091660"/>
          </a:xfrm>
        </p:grpSpPr>
        <p:sp>
          <p:nvSpPr>
            <p:cNvPr id="12" name="Freeform 12"/>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3" name="Freeform 13"/>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6"/>
                  </a:ext>
                </a:extLst>
              </a:blip>
              <a:stretch>
                <a:fillRect r="-11819"/>
              </a:stretch>
            </a:blipFill>
          </p:spPr>
          <p:txBody>
            <a:bodyPr/>
            <a:lstStyle/>
            <a:p>
              <a:endParaRPr lang="en-US" dirty="0"/>
            </a:p>
          </p:txBody>
        </p:sp>
      </p:grpSp>
      <p:grpSp>
        <p:nvGrpSpPr>
          <p:cNvPr id="14" name="Group 14"/>
          <p:cNvGrpSpPr/>
          <p:nvPr/>
        </p:nvGrpSpPr>
        <p:grpSpPr>
          <a:xfrm rot="-10800000">
            <a:off x="-10996126" y="-1389067"/>
            <a:ext cx="9874136" cy="5793508"/>
            <a:chOff x="-123001" y="-66437"/>
            <a:chExt cx="1159192" cy="680140"/>
          </a:xfrm>
          <a:solidFill>
            <a:srgbClr val="92D050"/>
          </a:solidFill>
        </p:grpSpPr>
        <p:sp>
          <p:nvSpPr>
            <p:cNvPr id="15" name="Freeform 15"/>
            <p:cNvSpPr/>
            <p:nvPr/>
          </p:nvSpPr>
          <p:spPr>
            <a:xfrm rot="21129029">
              <a:off x="-123001" y="-65222"/>
              <a:ext cx="1039617" cy="678925"/>
            </a:xfrm>
            <a:custGeom>
              <a:avLst/>
              <a:gdLst/>
              <a:ahLst/>
              <a:cxnLst/>
              <a:rect l="l" t="t" r="r" b="b"/>
              <a:pathLst>
                <a:path w="455970" h="354041">
                  <a:moveTo>
                    <a:pt x="241264" y="0"/>
                  </a:moveTo>
                  <a:lnTo>
                    <a:pt x="417906" y="0"/>
                  </a:lnTo>
                  <a:cubicBezTo>
                    <a:pt x="430904" y="0"/>
                    <a:pt x="442917" y="6926"/>
                    <a:pt x="449431" y="18174"/>
                  </a:cubicBezTo>
                  <a:cubicBezTo>
                    <a:pt x="455944" y="29422"/>
                    <a:pt x="455970" y="43288"/>
                    <a:pt x="449500" y="54561"/>
                  </a:cubicBezTo>
                  <a:lnTo>
                    <a:pt x="308931" y="299480"/>
                  </a:lnTo>
                  <a:cubicBezTo>
                    <a:pt x="289560" y="333229"/>
                    <a:pt x="253619" y="354041"/>
                    <a:pt x="214706" y="354041"/>
                  </a:cubicBezTo>
                  <a:lnTo>
                    <a:pt x="38064" y="354041"/>
                  </a:lnTo>
                  <a:cubicBezTo>
                    <a:pt x="25066" y="354041"/>
                    <a:pt x="13053" y="347115"/>
                    <a:pt x="6540" y="335867"/>
                  </a:cubicBezTo>
                  <a:cubicBezTo>
                    <a:pt x="27" y="324619"/>
                    <a:pt x="0" y="310753"/>
                    <a:pt x="6470" y="299480"/>
                  </a:cubicBezTo>
                  <a:lnTo>
                    <a:pt x="147040" y="54561"/>
                  </a:lnTo>
                  <a:cubicBezTo>
                    <a:pt x="166410" y="20812"/>
                    <a:pt x="202351" y="0"/>
                    <a:pt x="241264" y="0"/>
                  </a:cubicBezTo>
                  <a:close/>
                </a:path>
              </a:pathLst>
            </a:custGeom>
            <a:solidFill>
              <a:srgbClr val="0000CC"/>
            </a:solidFill>
          </p:spPr>
          <p:txBody>
            <a:bodyPr/>
            <a:lstStyle/>
            <a:p>
              <a:endParaRPr lang="en-US" dirty="0"/>
            </a:p>
          </p:txBody>
        </p:sp>
        <p:sp>
          <p:nvSpPr>
            <p:cNvPr id="16" name="TextBox 16"/>
            <p:cNvSpPr txBox="1"/>
            <p:nvPr/>
          </p:nvSpPr>
          <p:spPr>
            <a:xfrm>
              <a:off x="733731" y="-66437"/>
              <a:ext cx="302460" cy="420716"/>
            </a:xfrm>
            <a:prstGeom prst="rect">
              <a:avLst/>
            </a:prstGeom>
            <a:grpFill/>
          </p:spPr>
          <p:txBody>
            <a:bodyPr lIns="50800" tIns="50800" rIns="50800" bIns="50800" rtlCol="0" anchor="ctr"/>
            <a:lstStyle/>
            <a:p>
              <a:pPr algn="ctr">
                <a:lnSpc>
                  <a:spcPts val="3750"/>
                </a:lnSpc>
              </a:pPr>
              <a:endParaRPr dirty="0"/>
            </a:p>
          </p:txBody>
        </p:sp>
      </p:grpSp>
      <p:sp>
        <p:nvSpPr>
          <p:cNvPr id="17" name="Freeform 17"/>
          <p:cNvSpPr/>
          <p:nvPr/>
        </p:nvSpPr>
        <p:spPr>
          <a:xfrm rot="-10800000">
            <a:off x="-378756" y="-275047"/>
            <a:ext cx="1118845" cy="911859"/>
          </a:xfrm>
          <a:custGeom>
            <a:avLst/>
            <a:gdLst/>
            <a:ahLst/>
            <a:cxnLst/>
            <a:rect l="l" t="t" r="r" b="b"/>
            <a:pathLst>
              <a:path w="1118845" h="911859">
                <a:moveTo>
                  <a:pt x="0" y="0"/>
                </a:moveTo>
                <a:lnTo>
                  <a:pt x="1118845" y="0"/>
                </a:lnTo>
                <a:lnTo>
                  <a:pt x="1118845" y="911859"/>
                </a:lnTo>
                <a:lnTo>
                  <a:pt x="0" y="91185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8" name="Freeform 18"/>
          <p:cNvSpPr/>
          <p:nvPr/>
        </p:nvSpPr>
        <p:spPr>
          <a:xfrm>
            <a:off x="14051209" y="10009713"/>
            <a:ext cx="7315200" cy="707451"/>
          </a:xfrm>
          <a:custGeom>
            <a:avLst/>
            <a:gdLst/>
            <a:ahLst/>
            <a:cxnLst/>
            <a:rect l="l" t="t" r="r" b="b"/>
            <a:pathLst>
              <a:path w="7315200" h="707451">
                <a:moveTo>
                  <a:pt x="0" y="0"/>
                </a:moveTo>
                <a:lnTo>
                  <a:pt x="7315200" y="0"/>
                </a:lnTo>
                <a:lnTo>
                  <a:pt x="7315200" y="707451"/>
                </a:lnTo>
                <a:lnTo>
                  <a:pt x="0" y="707451"/>
                </a:lnTo>
                <a:lnTo>
                  <a:pt x="0" y="0"/>
                </a:lnTo>
                <a:close/>
              </a:path>
            </a:pathLst>
          </a:custGeom>
          <a:blipFill>
            <a:blip>
              <a:extLst>
                <a:ext uri="{96DAC541-7B7A-43D3-8B79-37D633B846F1}">
                  <asvg:svgBlip xmlns:asvg="http://schemas.microsoft.com/office/drawing/2016/SVG/main" r:embed="rId8"/>
                </a:ext>
              </a:extLst>
            </a:blip>
            <a:stretch>
              <a:fillRect t="-419596"/>
            </a:stretch>
          </a:blipFill>
        </p:spPr>
        <p:txBody>
          <a:bodyPr/>
          <a:lstStyle/>
          <a:p>
            <a:endParaRPr lang="en-US" dirty="0"/>
          </a:p>
        </p:txBody>
      </p:sp>
      <p:grpSp>
        <p:nvGrpSpPr>
          <p:cNvPr id="25" name="Group 25"/>
          <p:cNvGrpSpPr/>
          <p:nvPr/>
        </p:nvGrpSpPr>
        <p:grpSpPr>
          <a:xfrm>
            <a:off x="16436483" y="-2840784"/>
            <a:ext cx="5114374" cy="4395165"/>
            <a:chOff x="0" y="0"/>
            <a:chExt cx="812800" cy="698500"/>
          </a:xfrm>
        </p:grpSpPr>
        <p:sp>
          <p:nvSpPr>
            <p:cNvPr id="26" name="Freeform 26"/>
            <p:cNvSpPr/>
            <p:nvPr/>
          </p:nvSpPr>
          <p:spPr>
            <a:xfrm>
              <a:off x="4360" y="0"/>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9CCC56"/>
            </a:solidFill>
          </p:spPr>
          <p:txBody>
            <a:bodyPr/>
            <a:lstStyle/>
            <a:p>
              <a:endParaRPr lang="en-US" dirty="0"/>
            </a:p>
          </p:txBody>
        </p:sp>
        <p:sp>
          <p:nvSpPr>
            <p:cNvPr id="27" name="TextBox 27"/>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sp>
        <p:nvSpPr>
          <p:cNvPr id="29" name="Freeform 29"/>
          <p:cNvSpPr/>
          <p:nvPr/>
        </p:nvSpPr>
        <p:spPr>
          <a:xfrm rot="-5400000">
            <a:off x="17259300" y="7096804"/>
            <a:ext cx="2057400" cy="807530"/>
          </a:xfrm>
          <a:custGeom>
            <a:avLst/>
            <a:gdLst/>
            <a:ahLst/>
            <a:cxnLst/>
            <a:rect l="l" t="t" r="r" b="b"/>
            <a:pathLst>
              <a:path w="2057400" h="807530">
                <a:moveTo>
                  <a:pt x="0" y="0"/>
                </a:moveTo>
                <a:lnTo>
                  <a:pt x="2057400" y="0"/>
                </a:lnTo>
                <a:lnTo>
                  <a:pt x="2057400" y="807530"/>
                </a:lnTo>
                <a:lnTo>
                  <a:pt x="0" y="8075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30" name="Freeform 30"/>
          <p:cNvSpPr/>
          <p:nvPr/>
        </p:nvSpPr>
        <p:spPr>
          <a:xfrm>
            <a:off x="10193891" y="-3622115"/>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34" name="TextBox 34"/>
          <p:cNvSpPr txBox="1"/>
          <p:nvPr/>
        </p:nvSpPr>
        <p:spPr>
          <a:xfrm>
            <a:off x="18993669" y="2530659"/>
            <a:ext cx="6517682" cy="2885405"/>
          </a:xfrm>
          <a:prstGeom prst="rect">
            <a:avLst/>
          </a:prstGeom>
        </p:spPr>
        <p:txBody>
          <a:bodyPr lIns="0" tIns="0" rIns="0" bIns="0" rtlCol="0" anchor="t">
            <a:spAutoFit/>
          </a:bodyPr>
          <a:lstStyle/>
          <a:p>
            <a:pPr algn="l">
              <a:lnSpc>
                <a:spcPts val="7474"/>
              </a:lnSpc>
            </a:pPr>
            <a:r>
              <a:rPr lang="en-US" sz="6499" b="1" dirty="0">
                <a:latin typeface="Arial Black" panose="020B0A04020102020204" pitchFamily="34" charset="0"/>
                <a:ea typeface="Chakra Petch Bold"/>
                <a:cs typeface="Chakra Petch Bold"/>
                <a:sym typeface="Chakra Petch Bold"/>
              </a:rPr>
              <a:t>Drug and Alcohol Free Standards:</a:t>
            </a:r>
          </a:p>
        </p:txBody>
      </p:sp>
      <p:pic>
        <p:nvPicPr>
          <p:cNvPr id="20" name="Untitled (67)">
            <a:hlinkClick r:id="" action="ppaction://media"/>
            <a:extLst>
              <a:ext uri="{FF2B5EF4-FFF2-40B4-BE49-F238E27FC236}">
                <a16:creationId xmlns:a16="http://schemas.microsoft.com/office/drawing/2014/main" id="{E5CD14B5-D43F-A850-AD83-CEF40009B6A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120162" y="9779687"/>
            <a:ext cx="487363" cy="487363"/>
          </a:xfrm>
          <a:prstGeom prst="rect">
            <a:avLst/>
          </a:prstGeom>
        </p:spPr>
      </p:pic>
      <p:pic>
        <p:nvPicPr>
          <p:cNvPr id="2050" name="Picture 2">
            <a:extLst>
              <a:ext uri="{FF2B5EF4-FFF2-40B4-BE49-F238E27FC236}">
                <a16:creationId xmlns:a16="http://schemas.microsoft.com/office/drawing/2014/main" id="{BE02683C-795E-6B0B-E25E-DE94746D79C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57073" y="772919"/>
            <a:ext cx="9836234" cy="8964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 name="Group 46"/>
          <p:cNvGrpSpPr/>
          <p:nvPr/>
        </p:nvGrpSpPr>
        <p:grpSpPr>
          <a:xfrm>
            <a:off x="13950783" y="-1328675"/>
            <a:ext cx="1821360" cy="1821360"/>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tx1"/>
            </a:solidFill>
          </p:spPr>
          <p:txBody>
            <a:bodyPr/>
            <a:lstStyle/>
            <a:p>
              <a:endParaRPr lang="en-US" dirty="0"/>
            </a:p>
          </p:txBody>
        </p:sp>
        <p:sp>
          <p:nvSpPr>
            <p:cNvPr id="48" name="TextBox 48"/>
            <p:cNvSpPr txBox="1"/>
            <p:nvPr/>
          </p:nvSpPr>
          <p:spPr>
            <a:xfrm>
              <a:off x="76200" y="9525"/>
              <a:ext cx="660400" cy="727075"/>
            </a:xfrm>
            <a:prstGeom prst="rect">
              <a:avLst/>
            </a:prstGeom>
          </p:spPr>
          <p:txBody>
            <a:bodyPr lIns="50800" tIns="50800" rIns="50800" bIns="50800" rtlCol="0" anchor="ctr"/>
            <a:lstStyle/>
            <a:p>
              <a:pPr algn="ctr">
                <a:lnSpc>
                  <a:spcPts val="3750"/>
                </a:lnSpc>
              </a:pPr>
              <a:endParaRPr dirty="0"/>
            </a:p>
          </p:txBody>
        </p:sp>
      </p:grpSp>
      <p:sp>
        <p:nvSpPr>
          <p:cNvPr id="45" name="Freeform 45"/>
          <p:cNvSpPr/>
          <p:nvPr/>
        </p:nvSpPr>
        <p:spPr>
          <a:xfrm>
            <a:off x="7204412" y="-3037260"/>
            <a:ext cx="3788835" cy="3788835"/>
          </a:xfrm>
          <a:custGeom>
            <a:avLst/>
            <a:gdLst/>
            <a:ahLst/>
            <a:cxnLst/>
            <a:rect l="l" t="t" r="r" b="b"/>
            <a:pathLst>
              <a:path w="3788835" h="3788835">
                <a:moveTo>
                  <a:pt x="0" y="0"/>
                </a:moveTo>
                <a:lnTo>
                  <a:pt x="3788835" y="0"/>
                </a:lnTo>
                <a:lnTo>
                  <a:pt x="3788835" y="3788834"/>
                </a:lnTo>
                <a:lnTo>
                  <a:pt x="0" y="3788834"/>
                </a:lnTo>
                <a:lnTo>
                  <a:pt x="0" y="0"/>
                </a:lnTo>
                <a:close/>
              </a:path>
            </a:pathLst>
          </a:custGeom>
          <a:blipFill>
            <a:blip>
              <a:alphaModFix amt="9999"/>
              <a:extLst>
                <a:ext uri="{96DAC541-7B7A-43D3-8B79-37D633B846F1}">
                  <asvg:svgBlip xmlns:asvg="http://schemas.microsoft.com/office/drawing/2016/SVG/main" r:embed="rId13"/>
                </a:ext>
              </a:extLst>
            </a:blip>
            <a:stretch>
              <a:fillRect/>
            </a:stretch>
          </a:blipFill>
        </p:spPr>
        <p:txBody>
          <a:bodyPr/>
          <a:lstStyle/>
          <a:p>
            <a:endParaRPr lang="en-US" dirty="0"/>
          </a:p>
        </p:txBody>
      </p:sp>
      <p:grpSp>
        <p:nvGrpSpPr>
          <p:cNvPr id="19" name="Group 25">
            <a:extLst>
              <a:ext uri="{FF2B5EF4-FFF2-40B4-BE49-F238E27FC236}">
                <a16:creationId xmlns:a16="http://schemas.microsoft.com/office/drawing/2014/main" id="{987D566A-8F55-4CA5-E719-9D2068A00274}"/>
              </a:ext>
            </a:extLst>
          </p:cNvPr>
          <p:cNvGrpSpPr/>
          <p:nvPr/>
        </p:nvGrpSpPr>
        <p:grpSpPr>
          <a:xfrm>
            <a:off x="-1950563" y="-3558365"/>
            <a:ext cx="5059505" cy="5040301"/>
            <a:chOff x="-32540" y="-102528"/>
            <a:chExt cx="804080" cy="801028"/>
          </a:xfrm>
        </p:grpSpPr>
        <p:sp>
          <p:nvSpPr>
            <p:cNvPr id="21" name="Freeform 26">
              <a:extLst>
                <a:ext uri="{FF2B5EF4-FFF2-40B4-BE49-F238E27FC236}">
                  <a16:creationId xmlns:a16="http://schemas.microsoft.com/office/drawing/2014/main" id="{20E47E77-E2CB-8821-0130-5C695CFF9615}"/>
                </a:ext>
              </a:extLst>
            </p:cNvPr>
            <p:cNvSpPr/>
            <p:nvPr/>
          </p:nvSpPr>
          <p:spPr>
            <a:xfrm>
              <a:off x="-32540" y="-102528"/>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9CCC56"/>
            </a:solidFill>
          </p:spPr>
          <p:txBody>
            <a:bodyPr/>
            <a:lstStyle/>
            <a:p>
              <a:endParaRPr lang="en-US" dirty="0"/>
            </a:p>
          </p:txBody>
        </p:sp>
        <p:sp>
          <p:nvSpPr>
            <p:cNvPr id="22" name="TextBox 27">
              <a:extLst>
                <a:ext uri="{FF2B5EF4-FFF2-40B4-BE49-F238E27FC236}">
                  <a16:creationId xmlns:a16="http://schemas.microsoft.com/office/drawing/2014/main" id="{9F361F0C-EF39-B709-57C3-CD118DFCB1C4}"/>
                </a:ext>
              </a:extLst>
            </p:cNvPr>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sp>
        <p:nvSpPr>
          <p:cNvPr id="49" name="Freeform 49"/>
          <p:cNvSpPr/>
          <p:nvPr/>
        </p:nvSpPr>
        <p:spPr>
          <a:xfrm>
            <a:off x="32302" y="636812"/>
            <a:ext cx="4642463" cy="4977194"/>
          </a:xfrm>
          <a:custGeom>
            <a:avLst/>
            <a:gdLst/>
            <a:ahLst/>
            <a:cxnLst/>
            <a:rect l="l" t="t" r="r" b="b"/>
            <a:pathLst>
              <a:path w="1122917" h="1188271">
                <a:moveTo>
                  <a:pt x="0" y="0"/>
                </a:moveTo>
                <a:lnTo>
                  <a:pt x="1122917" y="0"/>
                </a:lnTo>
                <a:lnTo>
                  <a:pt x="1122917" y="1188272"/>
                </a:lnTo>
                <a:lnTo>
                  <a:pt x="0" y="1188272"/>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dirty="0">
              <a:solidFill>
                <a:schemeClr val="bg1"/>
              </a:solidFill>
            </a:endParaRPr>
          </a:p>
        </p:txBody>
      </p:sp>
      <p:sp>
        <p:nvSpPr>
          <p:cNvPr id="24" name="Freeform 28">
            <a:extLst>
              <a:ext uri="{FF2B5EF4-FFF2-40B4-BE49-F238E27FC236}">
                <a16:creationId xmlns:a16="http://schemas.microsoft.com/office/drawing/2014/main" id="{3D06770F-F689-B87D-FC52-8D81CF134EA9}"/>
              </a:ext>
            </a:extLst>
          </p:cNvPr>
          <p:cNvSpPr/>
          <p:nvPr/>
        </p:nvSpPr>
        <p:spPr>
          <a:xfrm>
            <a:off x="1153146" y="-95887"/>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dirty="0"/>
          </a:p>
        </p:txBody>
      </p:sp>
      <p:sp>
        <p:nvSpPr>
          <p:cNvPr id="28" name="Freeform 28"/>
          <p:cNvSpPr/>
          <p:nvPr/>
        </p:nvSpPr>
        <p:spPr>
          <a:xfrm>
            <a:off x="16809791" y="385226"/>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dirty="0"/>
          </a:p>
        </p:txBody>
      </p:sp>
      <p:sp>
        <p:nvSpPr>
          <p:cNvPr id="36" name="Freeform 9">
            <a:extLst>
              <a:ext uri="{FF2B5EF4-FFF2-40B4-BE49-F238E27FC236}">
                <a16:creationId xmlns:a16="http://schemas.microsoft.com/office/drawing/2014/main" id="{4B0A3C4F-683F-FD3A-9E04-E1981735BC05}"/>
              </a:ext>
            </a:extLst>
          </p:cNvPr>
          <p:cNvSpPr/>
          <p:nvPr/>
        </p:nvSpPr>
        <p:spPr>
          <a:xfrm rot="10800000">
            <a:off x="-13125873" y="3393290"/>
            <a:ext cx="9567027" cy="7692562"/>
          </a:xfrm>
          <a:custGeom>
            <a:avLst/>
            <a:gdLst/>
            <a:ahLst/>
            <a:cxnLst/>
            <a:rect l="l" t="t" r="r" b="b"/>
            <a:pathLst>
              <a:path w="461898" h="40181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solidFill>
            <a:srgbClr val="0000FF"/>
          </a:solidFill>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25000"/>
    </mc:Choice>
    <mc:Fallback xmlns="">
      <p:transition spd="slow" advClick="0"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448"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87376" y="9972675"/>
            <a:ext cx="17646676" cy="1656163"/>
          </a:xfrm>
          <a:custGeom>
            <a:avLst/>
            <a:gdLst/>
            <a:ahLst/>
            <a:cxnLst/>
            <a:rect l="l" t="t" r="r" b="b"/>
            <a:pathLst>
              <a:path w="17646676" h="1656163">
                <a:moveTo>
                  <a:pt x="0" y="0"/>
                </a:moveTo>
                <a:lnTo>
                  <a:pt x="17646676" y="0"/>
                </a:lnTo>
                <a:lnTo>
                  <a:pt x="17646676" y="1656163"/>
                </a:lnTo>
                <a:lnTo>
                  <a:pt x="0" y="1656163"/>
                </a:lnTo>
                <a:lnTo>
                  <a:pt x="0" y="0"/>
                </a:lnTo>
                <a:close/>
              </a:path>
            </a:pathLst>
          </a:custGeom>
          <a:blipFill>
            <a:blip>
              <a:extLst>
                <a:ext uri="{96DAC541-7B7A-43D3-8B79-37D633B846F1}">
                  <asvg:svgBlip xmlns:asvg="http://schemas.microsoft.com/office/drawing/2016/SVG/main" r:embed="rId5"/>
                </a:ext>
              </a:extLst>
            </a:blip>
            <a:stretch>
              <a:fillRect t="-290245"/>
            </a:stretch>
          </a:blipFill>
        </p:spPr>
        <p:txBody>
          <a:bodyPr/>
          <a:lstStyle/>
          <a:p>
            <a:endParaRPr lang="en-US" dirty="0"/>
          </a:p>
        </p:txBody>
      </p:sp>
      <p:grpSp>
        <p:nvGrpSpPr>
          <p:cNvPr id="4" name="Group 4"/>
          <p:cNvGrpSpPr/>
          <p:nvPr/>
        </p:nvGrpSpPr>
        <p:grpSpPr>
          <a:xfrm>
            <a:off x="12801522" y="-1114950"/>
            <a:ext cx="7335291" cy="2801892"/>
            <a:chOff x="0" y="0"/>
            <a:chExt cx="930920" cy="355587"/>
          </a:xfrm>
        </p:grpSpPr>
        <p:sp>
          <p:nvSpPr>
            <p:cNvPr id="5" name="Freeform 5"/>
            <p:cNvSpPr/>
            <p:nvPr/>
          </p:nvSpPr>
          <p:spPr>
            <a:xfrm>
              <a:off x="12460" y="0"/>
              <a:ext cx="906000" cy="355587"/>
            </a:xfrm>
            <a:custGeom>
              <a:avLst/>
              <a:gdLst/>
              <a:ahLst/>
              <a:cxnLst/>
              <a:rect l="l" t="t" r="r" b="b"/>
              <a:pathLst>
                <a:path w="906000" h="355587">
                  <a:moveTo>
                    <a:pt x="683597" y="0"/>
                  </a:moveTo>
                  <a:lnTo>
                    <a:pt x="19203" y="0"/>
                  </a:lnTo>
                  <a:cubicBezTo>
                    <a:pt x="12653" y="0"/>
                    <a:pt x="6598" y="3487"/>
                    <a:pt x="3311" y="9152"/>
                  </a:cubicBezTo>
                  <a:cubicBezTo>
                    <a:pt x="23" y="14817"/>
                    <a:pt x="0" y="21804"/>
                    <a:pt x="3250" y="27491"/>
                  </a:cubicBezTo>
                  <a:lnTo>
                    <a:pt x="175030" y="328096"/>
                  </a:lnTo>
                  <a:cubicBezTo>
                    <a:pt x="184745" y="345096"/>
                    <a:pt x="202823" y="355587"/>
                    <a:pt x="222403" y="355587"/>
                  </a:cubicBezTo>
                  <a:lnTo>
                    <a:pt x="886797" y="355587"/>
                  </a:lnTo>
                  <a:cubicBezTo>
                    <a:pt x="893347" y="355587"/>
                    <a:pt x="899402" y="352101"/>
                    <a:pt x="902689" y="346435"/>
                  </a:cubicBezTo>
                  <a:cubicBezTo>
                    <a:pt x="905977" y="340770"/>
                    <a:pt x="906000" y="333783"/>
                    <a:pt x="902750" y="328096"/>
                  </a:cubicBezTo>
                  <a:lnTo>
                    <a:pt x="730970" y="27491"/>
                  </a:lnTo>
                  <a:cubicBezTo>
                    <a:pt x="721255" y="10491"/>
                    <a:pt x="703177" y="0"/>
                    <a:pt x="683597" y="0"/>
                  </a:cubicBezTo>
                  <a:close/>
                </a:path>
              </a:pathLst>
            </a:custGeom>
            <a:solidFill>
              <a:srgbClr val="9CCC56"/>
            </a:solidFill>
          </p:spPr>
          <p:txBody>
            <a:bodyPr/>
            <a:lstStyle/>
            <a:p>
              <a:endParaRPr lang="en-US" dirty="0"/>
            </a:p>
          </p:txBody>
        </p:sp>
        <p:sp>
          <p:nvSpPr>
            <p:cNvPr id="6" name="TextBox 6"/>
            <p:cNvSpPr txBox="1"/>
            <p:nvPr/>
          </p:nvSpPr>
          <p:spPr>
            <a:xfrm>
              <a:off x="101600" y="-66675"/>
              <a:ext cx="727720" cy="422262"/>
            </a:xfrm>
            <a:prstGeom prst="rect">
              <a:avLst/>
            </a:prstGeom>
          </p:spPr>
          <p:txBody>
            <a:bodyPr lIns="50800" tIns="50800" rIns="50800" bIns="50800" rtlCol="0" anchor="ctr"/>
            <a:lstStyle/>
            <a:p>
              <a:pPr algn="ctr">
                <a:lnSpc>
                  <a:spcPts val="3750"/>
                </a:lnSpc>
              </a:pPr>
              <a:endParaRPr dirty="0"/>
            </a:p>
          </p:txBody>
        </p:sp>
      </p:grpSp>
      <p:sp>
        <p:nvSpPr>
          <p:cNvPr id="7" name="Freeform 7"/>
          <p:cNvSpPr/>
          <p:nvPr/>
        </p:nvSpPr>
        <p:spPr>
          <a:xfrm rot="2203448">
            <a:off x="16087195" y="-567063"/>
            <a:ext cx="2401361" cy="2458731"/>
          </a:xfrm>
          <a:custGeom>
            <a:avLst/>
            <a:gdLst/>
            <a:ahLst/>
            <a:cxnLst/>
            <a:rect l="l" t="t" r="r" b="b"/>
            <a:pathLst>
              <a:path w="2401361" h="2458731">
                <a:moveTo>
                  <a:pt x="0" y="0"/>
                </a:moveTo>
                <a:lnTo>
                  <a:pt x="2401360" y="0"/>
                </a:lnTo>
                <a:lnTo>
                  <a:pt x="2401360" y="2458731"/>
                </a:lnTo>
                <a:lnTo>
                  <a:pt x="0" y="2458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grpSp>
        <p:nvGrpSpPr>
          <p:cNvPr id="8" name="Group 8"/>
          <p:cNvGrpSpPr/>
          <p:nvPr/>
        </p:nvGrpSpPr>
        <p:grpSpPr>
          <a:xfrm>
            <a:off x="-2822215" y="-1659968"/>
            <a:ext cx="18379715" cy="3888558"/>
            <a:chOff x="0" y="0"/>
            <a:chExt cx="1673415" cy="354041"/>
          </a:xfrm>
        </p:grpSpPr>
        <p:sp>
          <p:nvSpPr>
            <p:cNvPr id="9" name="Freeform 9"/>
            <p:cNvSpPr/>
            <p:nvPr/>
          </p:nvSpPr>
          <p:spPr>
            <a:xfrm>
              <a:off x="5822" y="0"/>
              <a:ext cx="1661771" cy="354041"/>
            </a:xfrm>
            <a:custGeom>
              <a:avLst/>
              <a:gdLst/>
              <a:ahLst/>
              <a:cxnLst/>
              <a:rect l="l" t="t" r="r" b="b"/>
              <a:pathLst>
                <a:path w="1661771" h="354041">
                  <a:moveTo>
                    <a:pt x="212121" y="0"/>
                  </a:moveTo>
                  <a:lnTo>
                    <a:pt x="1652851" y="0"/>
                  </a:lnTo>
                  <a:cubicBezTo>
                    <a:pt x="1655897" y="0"/>
                    <a:pt x="1658712" y="1623"/>
                    <a:pt x="1660239" y="4259"/>
                  </a:cubicBezTo>
                  <a:cubicBezTo>
                    <a:pt x="1661765" y="6895"/>
                    <a:pt x="1661771" y="10145"/>
                    <a:pt x="1660255" y="12786"/>
                  </a:cubicBezTo>
                  <a:lnTo>
                    <a:pt x="1471732" y="341255"/>
                  </a:lnTo>
                  <a:cubicBezTo>
                    <a:pt x="1467193" y="349164"/>
                    <a:pt x="1458770" y="354041"/>
                    <a:pt x="1449651" y="354041"/>
                  </a:cubicBezTo>
                  <a:lnTo>
                    <a:pt x="8921" y="354041"/>
                  </a:lnTo>
                  <a:cubicBezTo>
                    <a:pt x="5875" y="354041"/>
                    <a:pt x="3059" y="352418"/>
                    <a:pt x="1533" y="349782"/>
                  </a:cubicBezTo>
                  <a:cubicBezTo>
                    <a:pt x="7" y="347146"/>
                    <a:pt x="0" y="343896"/>
                    <a:pt x="1517" y="341255"/>
                  </a:cubicBezTo>
                  <a:lnTo>
                    <a:pt x="190039" y="12786"/>
                  </a:lnTo>
                  <a:cubicBezTo>
                    <a:pt x="194579" y="4877"/>
                    <a:pt x="203002" y="0"/>
                    <a:pt x="212121" y="0"/>
                  </a:cubicBezTo>
                  <a:close/>
                </a:path>
              </a:pathLst>
            </a:custGeom>
            <a:solidFill>
              <a:srgbClr val="0A0EAE"/>
            </a:solidFill>
          </p:spPr>
          <p:txBody>
            <a:bodyPr/>
            <a:lstStyle/>
            <a:p>
              <a:endParaRPr lang="en-US" dirty="0"/>
            </a:p>
          </p:txBody>
        </p:sp>
        <p:sp>
          <p:nvSpPr>
            <p:cNvPr id="10" name="TextBox 10"/>
            <p:cNvSpPr txBox="1"/>
            <p:nvPr/>
          </p:nvSpPr>
          <p:spPr>
            <a:xfrm>
              <a:off x="101600" y="-66675"/>
              <a:ext cx="1470215" cy="420716"/>
            </a:xfrm>
            <a:prstGeom prst="rect">
              <a:avLst/>
            </a:prstGeom>
          </p:spPr>
          <p:txBody>
            <a:bodyPr lIns="50800" tIns="50800" rIns="50800" bIns="50800" rtlCol="0" anchor="ctr"/>
            <a:lstStyle/>
            <a:p>
              <a:pPr algn="ctr">
                <a:lnSpc>
                  <a:spcPts val="3750"/>
                </a:lnSpc>
              </a:pPr>
              <a:endParaRPr dirty="0"/>
            </a:p>
          </p:txBody>
        </p:sp>
      </p:grpSp>
      <p:sp>
        <p:nvSpPr>
          <p:cNvPr id="11" name="Freeform 11"/>
          <p:cNvSpPr/>
          <p:nvPr/>
        </p:nvSpPr>
        <p:spPr>
          <a:xfrm rot="-4021186" flipH="1">
            <a:off x="-2164000" y="-580014"/>
            <a:ext cx="6677500" cy="2612572"/>
          </a:xfrm>
          <a:custGeom>
            <a:avLst/>
            <a:gdLst/>
            <a:ahLst/>
            <a:cxnLst/>
            <a:rect l="l" t="t" r="r" b="b"/>
            <a:pathLst>
              <a:path w="6677500" h="2612572">
                <a:moveTo>
                  <a:pt x="6677500" y="0"/>
                </a:moveTo>
                <a:lnTo>
                  <a:pt x="0" y="0"/>
                </a:lnTo>
                <a:lnTo>
                  <a:pt x="0" y="2612572"/>
                </a:lnTo>
                <a:lnTo>
                  <a:pt x="6677500" y="2612572"/>
                </a:lnTo>
                <a:lnTo>
                  <a:pt x="667750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2" name="Freeform 12"/>
          <p:cNvSpPr/>
          <p:nvPr/>
        </p:nvSpPr>
        <p:spPr>
          <a:xfrm>
            <a:off x="13565251" y="-3510381"/>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48" name="TextBox 48"/>
          <p:cNvSpPr txBox="1"/>
          <p:nvPr/>
        </p:nvSpPr>
        <p:spPr>
          <a:xfrm>
            <a:off x="1244599" y="700403"/>
            <a:ext cx="12357491" cy="961802"/>
          </a:xfrm>
          <a:prstGeom prst="rect">
            <a:avLst/>
          </a:prstGeom>
        </p:spPr>
        <p:txBody>
          <a:bodyPr wrap="square" lIns="0" tIns="0" rIns="0" bIns="0" rtlCol="0" anchor="t">
            <a:spAutoFit/>
          </a:bodyPr>
          <a:lstStyle/>
          <a:p>
            <a:pPr algn="l">
              <a:lnSpc>
                <a:spcPts val="7474"/>
              </a:lnSpc>
            </a:pPr>
            <a:r>
              <a:rPr lang="en-US" sz="6499" b="1" dirty="0">
                <a:solidFill>
                  <a:srgbClr val="FFFFFF"/>
                </a:solidFill>
                <a:latin typeface="Arial Black" panose="020B0A04020102020204" pitchFamily="34" charset="0"/>
                <a:ea typeface="TT Norms Bold"/>
                <a:cs typeface="TT Norms Bold"/>
                <a:sym typeface="TT Norms Bold"/>
              </a:rPr>
              <a:t>Regulations, Rules, &amp; Laws</a:t>
            </a:r>
          </a:p>
        </p:txBody>
      </p:sp>
      <p:sp>
        <p:nvSpPr>
          <p:cNvPr id="49" name="Freeform 49"/>
          <p:cNvSpPr/>
          <p:nvPr/>
        </p:nvSpPr>
        <p:spPr>
          <a:xfrm>
            <a:off x="5371518" y="9571438"/>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50" name="Freeform 50"/>
          <p:cNvSpPr/>
          <p:nvPr/>
        </p:nvSpPr>
        <p:spPr>
          <a:xfrm rot="2203448">
            <a:off x="6864451" y="9709622"/>
            <a:ext cx="2401361" cy="2458731"/>
          </a:xfrm>
          <a:custGeom>
            <a:avLst/>
            <a:gdLst/>
            <a:ahLst/>
            <a:cxnLst/>
            <a:rect l="l" t="t" r="r" b="b"/>
            <a:pathLst>
              <a:path w="2401361" h="2458731">
                <a:moveTo>
                  <a:pt x="0" y="0"/>
                </a:moveTo>
                <a:lnTo>
                  <a:pt x="2401361" y="0"/>
                </a:lnTo>
                <a:lnTo>
                  <a:pt x="2401361" y="2458731"/>
                </a:lnTo>
                <a:lnTo>
                  <a:pt x="0" y="2458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pic>
        <p:nvPicPr>
          <p:cNvPr id="52" name="Picture 51" descr="Table&#10;&#10;AI-generated content may be incorrect.">
            <a:extLst>
              <a:ext uri="{FF2B5EF4-FFF2-40B4-BE49-F238E27FC236}">
                <a16:creationId xmlns:a16="http://schemas.microsoft.com/office/drawing/2014/main" id="{2D622EBD-4F17-853D-47DB-B9AF91F26247}"/>
              </a:ext>
            </a:extLst>
          </p:cNvPr>
          <p:cNvPicPr>
            <a:picLocks noChangeAspect="1"/>
          </p:cNvPicPr>
          <p:nvPr/>
        </p:nvPicPr>
        <p:blipFill>
          <a:blip r:embed="rId9"/>
          <a:stretch>
            <a:fillRect/>
          </a:stretch>
        </p:blipFill>
        <p:spPr>
          <a:xfrm>
            <a:off x="2828137" y="2447345"/>
            <a:ext cx="10473987" cy="6213319"/>
          </a:xfrm>
          <a:prstGeom prst="rect">
            <a:avLst/>
          </a:prstGeom>
        </p:spPr>
      </p:pic>
      <p:pic>
        <p:nvPicPr>
          <p:cNvPr id="54" name="Untitled (24)">
            <a:hlinkClick r:id="" action="ppaction://media"/>
            <a:extLst>
              <a:ext uri="{FF2B5EF4-FFF2-40B4-BE49-F238E27FC236}">
                <a16:creationId xmlns:a16="http://schemas.microsoft.com/office/drawing/2014/main" id="{85716C3C-D01E-9E40-BB29-3D959DC759E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7096017" y="9110640"/>
            <a:ext cx="487363" cy="487363"/>
          </a:xfrm>
          <a:prstGeom prst="rect">
            <a:avLst/>
          </a:prstGeom>
        </p:spPr>
      </p:pic>
      <p:sp>
        <p:nvSpPr>
          <p:cNvPr id="56" name="TextBox 55">
            <a:extLst>
              <a:ext uri="{FF2B5EF4-FFF2-40B4-BE49-F238E27FC236}">
                <a16:creationId xmlns:a16="http://schemas.microsoft.com/office/drawing/2014/main" id="{A9BBAA3F-9D2C-73C2-5EEF-4BDB4151791E}"/>
              </a:ext>
            </a:extLst>
          </p:cNvPr>
          <p:cNvSpPr txBox="1"/>
          <p:nvPr/>
        </p:nvSpPr>
        <p:spPr>
          <a:xfrm>
            <a:off x="2555283" y="9050993"/>
            <a:ext cx="11401424" cy="369332"/>
          </a:xfrm>
          <a:prstGeom prst="rect">
            <a:avLst/>
          </a:prstGeom>
          <a:noFill/>
        </p:spPr>
        <p:txBody>
          <a:bodyPr wrap="square">
            <a:spAutoFit/>
          </a:bodyPr>
          <a:lstStyle/>
          <a:p>
            <a:r>
              <a:rPr lang="en-US" sz="1800" dirty="0"/>
              <a:t>Reference: </a:t>
            </a:r>
            <a:r>
              <a:rPr lang="en-US" sz="1800" dirty="0">
                <a:hlinkClick r:id="rId11"/>
              </a:rPr>
              <a:t>Substance Abuse Laws, Regulations and Rules | Georgia Department of Administrative Services - DOAS</a:t>
            </a:r>
            <a:endParaRPr lang="en-US" sz="1800" dirty="0"/>
          </a:p>
        </p:txBody>
      </p:sp>
      <p:pic>
        <p:nvPicPr>
          <p:cNvPr id="30" name="Picture 29" descr="Regulation Icon SVG Vector &amp; PNG Free Download | UXWing">
            <a:extLst>
              <a:ext uri="{FF2B5EF4-FFF2-40B4-BE49-F238E27FC236}">
                <a16:creationId xmlns:a16="http://schemas.microsoft.com/office/drawing/2014/main" id="{533FE4E4-837D-6AFB-F79C-91312F79D9BE}"/>
              </a:ext>
            </a:extLst>
          </p:cNvPr>
          <p:cNvPicPr>
            <a:picLocks noChangeAspect="1"/>
          </p:cNvPicPr>
          <p:nvPr/>
        </p:nvPicPr>
        <p:blipFill>
          <a:blip r:embed="rId12"/>
          <a:stretch>
            <a:fillRect/>
          </a:stretch>
        </p:blipFill>
        <p:spPr>
          <a:xfrm>
            <a:off x="13533167" y="3082551"/>
            <a:ext cx="3726133" cy="4471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26000"/>
    </mc:Choice>
    <mc:Fallback xmlns="">
      <p:transition spd="slow" advClick="0" advTm="2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904" fill="hold"/>
                                        <p:tgtEl>
                                          <p:spTgt spid="5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rot="-10800000">
            <a:off x="8635102" y="-449027"/>
            <a:ext cx="2250111" cy="2506427"/>
            <a:chOff x="0" y="0"/>
            <a:chExt cx="812800" cy="905388"/>
          </a:xfrm>
        </p:grpSpPr>
        <p:sp>
          <p:nvSpPr>
            <p:cNvPr id="5" name="Freeform 5"/>
            <p:cNvSpPr/>
            <p:nvPr/>
          </p:nvSpPr>
          <p:spPr>
            <a:xfrm>
              <a:off x="32990" y="66810"/>
              <a:ext cx="746819" cy="838579"/>
            </a:xfrm>
            <a:custGeom>
              <a:avLst/>
              <a:gdLst/>
              <a:ahLst/>
              <a:cxnLst/>
              <a:rect l="l" t="t" r="r" b="b"/>
              <a:pathLst>
                <a:path w="746819" h="83857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0A0EAE">
                <a:alpha val="89804"/>
              </a:srgbClr>
            </a:solidFill>
          </p:spPr>
          <p:txBody>
            <a:bodyPr/>
            <a:lstStyle/>
            <a:p>
              <a:endParaRPr lang="en-US" dirty="0"/>
            </a:p>
          </p:txBody>
        </p:sp>
        <p:sp>
          <p:nvSpPr>
            <p:cNvPr id="6" name="TextBox 6"/>
            <p:cNvSpPr txBox="1"/>
            <p:nvPr/>
          </p:nvSpPr>
          <p:spPr>
            <a:xfrm>
              <a:off x="127000" y="353684"/>
              <a:ext cx="558800" cy="487034"/>
            </a:xfrm>
            <a:prstGeom prst="rect">
              <a:avLst/>
            </a:prstGeom>
          </p:spPr>
          <p:txBody>
            <a:bodyPr lIns="50800" tIns="50800" rIns="50800" bIns="50800" rtlCol="0" anchor="ctr"/>
            <a:lstStyle/>
            <a:p>
              <a:pPr algn="ctr">
                <a:lnSpc>
                  <a:spcPts val="3750"/>
                </a:lnSpc>
              </a:pPr>
              <a:endParaRPr dirty="0"/>
            </a:p>
          </p:txBody>
        </p:sp>
      </p:grpSp>
      <p:sp>
        <p:nvSpPr>
          <p:cNvPr id="7" name="Freeform 7"/>
          <p:cNvSpPr/>
          <p:nvPr/>
        </p:nvSpPr>
        <p:spPr>
          <a:xfrm>
            <a:off x="17794485" y="2781329"/>
            <a:ext cx="306763" cy="1333471"/>
          </a:xfrm>
          <a:custGeom>
            <a:avLst/>
            <a:gdLst/>
            <a:ahLst/>
            <a:cxnLst/>
            <a:rect l="l" t="t" r="r" b="b"/>
            <a:pathLst>
              <a:path w="306763" h="1333471">
                <a:moveTo>
                  <a:pt x="0" y="0"/>
                </a:moveTo>
                <a:lnTo>
                  <a:pt x="306763" y="0"/>
                </a:lnTo>
                <a:lnTo>
                  <a:pt x="306763" y="1333471"/>
                </a:lnTo>
                <a:lnTo>
                  <a:pt x="0" y="1333471"/>
                </a:lnTo>
                <a:lnTo>
                  <a:pt x="0" y="0"/>
                </a:lnTo>
                <a:close/>
              </a:path>
            </a:pathLst>
          </a:custGeom>
          <a:blipFill>
            <a:blip>
              <a:extLst>
                <a:ext uri="{96DAC541-7B7A-43D3-8B79-37D633B846F1}">
                  <asvg:svgBlip xmlns:asvg="http://schemas.microsoft.com/office/drawing/2016/SVG/main" r:embed="rId5"/>
                </a:ext>
              </a:extLst>
            </a:blip>
            <a:stretch>
              <a:fillRect r="-401084"/>
            </a:stretch>
          </a:blipFill>
        </p:spPr>
        <p:txBody>
          <a:bodyPr/>
          <a:lstStyle/>
          <a:p>
            <a:endParaRPr lang="en-US" dirty="0"/>
          </a:p>
        </p:txBody>
      </p:sp>
      <p:grpSp>
        <p:nvGrpSpPr>
          <p:cNvPr id="8" name="Group 8"/>
          <p:cNvGrpSpPr/>
          <p:nvPr/>
        </p:nvGrpSpPr>
        <p:grpSpPr>
          <a:xfrm rot="-10800000">
            <a:off x="15622177" y="4525792"/>
            <a:ext cx="5310317" cy="5136277"/>
            <a:chOff x="0" y="0"/>
            <a:chExt cx="812800" cy="786161"/>
          </a:xfrm>
        </p:grpSpPr>
        <p:sp>
          <p:nvSpPr>
            <p:cNvPr id="9" name="Freeform 9"/>
            <p:cNvSpPr/>
            <p:nvPr/>
          </p:nvSpPr>
          <p:spPr>
            <a:xfrm>
              <a:off x="15818" y="26626"/>
              <a:ext cx="781165" cy="759535"/>
            </a:xfrm>
            <a:custGeom>
              <a:avLst/>
              <a:gdLst/>
              <a:ahLst/>
              <a:cxnLst/>
              <a:rect l="l" t="t" r="r" b="b"/>
              <a:pathLst>
                <a:path w="781165" h="75953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9CCC56"/>
            </a:solidFill>
          </p:spPr>
          <p:txBody>
            <a:bodyPr/>
            <a:lstStyle/>
            <a:p>
              <a:endParaRPr lang="en-US" dirty="0"/>
            </a:p>
          </p:txBody>
        </p:sp>
        <p:sp>
          <p:nvSpPr>
            <p:cNvPr id="10" name="TextBox 10"/>
            <p:cNvSpPr txBox="1"/>
            <p:nvPr/>
          </p:nvSpPr>
          <p:spPr>
            <a:xfrm>
              <a:off x="127000" y="298328"/>
              <a:ext cx="558800" cy="431678"/>
            </a:xfrm>
            <a:prstGeom prst="rect">
              <a:avLst/>
            </a:prstGeom>
          </p:spPr>
          <p:txBody>
            <a:bodyPr lIns="50800" tIns="50800" rIns="50800" bIns="50800" rtlCol="0" anchor="ctr"/>
            <a:lstStyle/>
            <a:p>
              <a:pPr algn="ctr">
                <a:lnSpc>
                  <a:spcPts val="3750"/>
                </a:lnSpc>
              </a:pPr>
              <a:endParaRPr dirty="0"/>
            </a:p>
          </p:txBody>
        </p:sp>
      </p:grpSp>
      <p:grpSp>
        <p:nvGrpSpPr>
          <p:cNvPr id="11" name="Group 11"/>
          <p:cNvGrpSpPr/>
          <p:nvPr/>
        </p:nvGrpSpPr>
        <p:grpSpPr>
          <a:xfrm>
            <a:off x="-4318543" y="4531808"/>
            <a:ext cx="22080944" cy="4969855"/>
            <a:chOff x="0" y="0"/>
            <a:chExt cx="1800779" cy="405309"/>
          </a:xfrm>
        </p:grpSpPr>
        <p:sp>
          <p:nvSpPr>
            <p:cNvPr id="12" name="Freeform 12"/>
            <p:cNvSpPr/>
            <p:nvPr/>
          </p:nvSpPr>
          <p:spPr>
            <a:xfrm>
              <a:off x="3705" y="0"/>
              <a:ext cx="1793369" cy="405309"/>
            </a:xfrm>
            <a:custGeom>
              <a:avLst/>
              <a:gdLst/>
              <a:ahLst/>
              <a:cxnLst/>
              <a:rect l="l" t="t" r="r" b="b"/>
              <a:pathLst>
                <a:path w="1793369" h="405309">
                  <a:moveTo>
                    <a:pt x="1583355" y="0"/>
                  </a:moveTo>
                  <a:lnTo>
                    <a:pt x="6813" y="0"/>
                  </a:lnTo>
                  <a:cubicBezTo>
                    <a:pt x="4562" y="0"/>
                    <a:pt x="2471" y="1166"/>
                    <a:pt x="1288" y="3082"/>
                  </a:cubicBezTo>
                  <a:cubicBezTo>
                    <a:pt x="106" y="4998"/>
                    <a:pt x="0" y="7390"/>
                    <a:pt x="1009" y="9403"/>
                  </a:cubicBezTo>
                  <a:lnTo>
                    <a:pt x="194781" y="395906"/>
                  </a:lnTo>
                  <a:cubicBezTo>
                    <a:pt x="197671" y="401670"/>
                    <a:pt x="203566" y="405309"/>
                    <a:pt x="210013" y="405309"/>
                  </a:cubicBezTo>
                  <a:lnTo>
                    <a:pt x="1786555" y="405309"/>
                  </a:lnTo>
                  <a:cubicBezTo>
                    <a:pt x="1788807" y="405309"/>
                    <a:pt x="1790898" y="404143"/>
                    <a:pt x="1792080" y="402227"/>
                  </a:cubicBezTo>
                  <a:cubicBezTo>
                    <a:pt x="1793263" y="400311"/>
                    <a:pt x="1793369" y="397919"/>
                    <a:pt x="1792360" y="395906"/>
                  </a:cubicBezTo>
                  <a:lnTo>
                    <a:pt x="1598588" y="9403"/>
                  </a:lnTo>
                  <a:cubicBezTo>
                    <a:pt x="1595698" y="3639"/>
                    <a:pt x="1589803" y="0"/>
                    <a:pt x="1583355" y="0"/>
                  </a:cubicBezTo>
                  <a:close/>
                </a:path>
              </a:pathLst>
            </a:custGeom>
            <a:solidFill>
              <a:srgbClr val="0A0EAE"/>
            </a:solidFill>
          </p:spPr>
          <p:txBody>
            <a:bodyPr/>
            <a:lstStyle/>
            <a:p>
              <a:endParaRPr lang="en-US" sz="2400" dirty="0"/>
            </a:p>
          </p:txBody>
        </p:sp>
        <p:sp>
          <p:nvSpPr>
            <p:cNvPr id="13" name="TextBox 13"/>
            <p:cNvSpPr txBox="1"/>
            <p:nvPr/>
          </p:nvSpPr>
          <p:spPr>
            <a:xfrm>
              <a:off x="101600" y="-66675"/>
              <a:ext cx="1597579" cy="471984"/>
            </a:xfrm>
            <a:prstGeom prst="rect">
              <a:avLst/>
            </a:prstGeom>
          </p:spPr>
          <p:txBody>
            <a:bodyPr lIns="50800" tIns="50800" rIns="50800" bIns="50800" rtlCol="0" anchor="ctr"/>
            <a:lstStyle/>
            <a:p>
              <a:pPr algn="ctr">
                <a:lnSpc>
                  <a:spcPts val="3750"/>
                </a:lnSpc>
              </a:pPr>
              <a:endParaRPr sz="2400" dirty="0"/>
            </a:p>
          </p:txBody>
        </p:sp>
      </p:grpSp>
      <p:sp>
        <p:nvSpPr>
          <p:cNvPr id="14" name="Freeform 14"/>
          <p:cNvSpPr/>
          <p:nvPr/>
        </p:nvSpPr>
        <p:spPr>
          <a:xfrm rot="10481927" flipH="1">
            <a:off x="16358666" y="4608970"/>
            <a:ext cx="4338708" cy="4105502"/>
          </a:xfrm>
          <a:custGeom>
            <a:avLst/>
            <a:gdLst/>
            <a:ahLst/>
            <a:cxnLst/>
            <a:rect l="l" t="t" r="r" b="b"/>
            <a:pathLst>
              <a:path w="4338708" h="4105502">
                <a:moveTo>
                  <a:pt x="4338707" y="0"/>
                </a:moveTo>
                <a:lnTo>
                  <a:pt x="0" y="0"/>
                </a:lnTo>
                <a:lnTo>
                  <a:pt x="0" y="4105502"/>
                </a:lnTo>
                <a:lnTo>
                  <a:pt x="4338707" y="4105502"/>
                </a:lnTo>
                <a:lnTo>
                  <a:pt x="4338707" y="0"/>
                </a:lnTo>
                <a:close/>
              </a:path>
            </a:pathLst>
          </a:custGeom>
          <a:blipFill>
            <a:blip>
              <a:alphaModFix amt="50000"/>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5" name="Freeform 15"/>
          <p:cNvSpPr/>
          <p:nvPr/>
        </p:nvSpPr>
        <p:spPr>
          <a:xfrm>
            <a:off x="-2269885" y="-2139480"/>
            <a:ext cx="3825635" cy="3380905"/>
          </a:xfrm>
          <a:custGeom>
            <a:avLst/>
            <a:gdLst/>
            <a:ahLst/>
            <a:cxnLst/>
            <a:rect l="l" t="t" r="r" b="b"/>
            <a:pathLst>
              <a:path w="3825635" h="3380905">
                <a:moveTo>
                  <a:pt x="0" y="0"/>
                </a:moveTo>
                <a:lnTo>
                  <a:pt x="3825635" y="0"/>
                </a:lnTo>
                <a:lnTo>
                  <a:pt x="3825635" y="3380905"/>
                </a:lnTo>
                <a:lnTo>
                  <a:pt x="0" y="3380905"/>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6" name="Freeform 16"/>
          <p:cNvSpPr/>
          <p:nvPr/>
        </p:nvSpPr>
        <p:spPr>
          <a:xfrm rot="-5400000">
            <a:off x="-397581" y="9002682"/>
            <a:ext cx="1022473" cy="511236"/>
          </a:xfrm>
          <a:custGeom>
            <a:avLst/>
            <a:gdLst/>
            <a:ahLst/>
            <a:cxnLst/>
            <a:rect l="l" t="t" r="r" b="b"/>
            <a:pathLst>
              <a:path w="1022473" h="511236">
                <a:moveTo>
                  <a:pt x="0" y="0"/>
                </a:moveTo>
                <a:lnTo>
                  <a:pt x="1022473" y="0"/>
                </a:lnTo>
                <a:lnTo>
                  <a:pt x="1022473" y="511236"/>
                </a:lnTo>
                <a:lnTo>
                  <a:pt x="0" y="51123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17" name="Freeform 17"/>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8" name="Freeform 18"/>
          <p:cNvSpPr/>
          <p:nvPr/>
        </p:nvSpPr>
        <p:spPr>
          <a:xfrm>
            <a:off x="17381258" y="-2517246"/>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20" name="TextBox 20"/>
          <p:cNvSpPr txBox="1"/>
          <p:nvPr/>
        </p:nvSpPr>
        <p:spPr>
          <a:xfrm>
            <a:off x="638827" y="2598829"/>
            <a:ext cx="10155058" cy="1115690"/>
          </a:xfrm>
          <a:prstGeom prst="rect">
            <a:avLst/>
          </a:prstGeom>
        </p:spPr>
        <p:txBody>
          <a:bodyPr wrap="square" lIns="0" tIns="0" rIns="0" bIns="0" rtlCol="0" anchor="t">
            <a:spAutoFit/>
          </a:bodyPr>
          <a:lstStyle/>
          <a:p>
            <a:pPr algn="l">
              <a:lnSpc>
                <a:spcPts val="8713"/>
              </a:lnSpc>
            </a:pPr>
            <a:r>
              <a:rPr lang="en-US" sz="8000" b="1" dirty="0">
                <a:solidFill>
                  <a:srgbClr val="000000"/>
                </a:solidFill>
                <a:latin typeface="Arial Black" panose="020B0A04020102020204" pitchFamily="34" charset="0"/>
                <a:ea typeface="Chakra Petch Bold"/>
                <a:cs typeface="Chakra Petch Bold"/>
                <a:sym typeface="Chakra Petch Bold"/>
              </a:rPr>
              <a:t>Subject Definition</a:t>
            </a:r>
          </a:p>
        </p:txBody>
      </p:sp>
      <p:sp>
        <p:nvSpPr>
          <p:cNvPr id="21" name="TextBox 21"/>
          <p:cNvSpPr txBox="1"/>
          <p:nvPr/>
        </p:nvSpPr>
        <p:spPr>
          <a:xfrm>
            <a:off x="221772" y="5351227"/>
            <a:ext cx="15651246" cy="3614579"/>
          </a:xfrm>
          <a:prstGeom prst="rect">
            <a:avLst/>
          </a:prstGeom>
        </p:spPr>
        <p:txBody>
          <a:bodyPr wrap="square" lIns="0" tIns="0" rIns="0" bIns="0" rtlCol="0" anchor="t">
            <a:spAutoFit/>
          </a:bodyPr>
          <a:lstStyle/>
          <a:p>
            <a:pPr>
              <a:lnSpc>
                <a:spcPct val="150000"/>
              </a:lnSpc>
            </a:pPr>
            <a:r>
              <a:rPr lang="en-US" sz="3200" b="1" spc="14" dirty="0">
                <a:solidFill>
                  <a:srgbClr val="FFFFFF"/>
                </a:solidFill>
                <a:latin typeface="Canva Sans"/>
                <a:ea typeface="Canva Sans"/>
                <a:cs typeface="Canva Sans"/>
                <a:sym typeface="Canva Sans"/>
              </a:rPr>
              <a:t>Pre-Employment Drug Testing </a:t>
            </a:r>
            <a:r>
              <a:rPr lang="en-US" sz="3200" spc="14" dirty="0">
                <a:solidFill>
                  <a:srgbClr val="FFFFFF"/>
                </a:solidFill>
                <a:latin typeface="Canva Sans"/>
                <a:ea typeface="Canva Sans"/>
                <a:cs typeface="Canva Sans"/>
                <a:sym typeface="Canva Sans"/>
              </a:rPr>
              <a:t>is conducted after an offer of employment. A negative test result must be received before the individual begins employment in the high-risk or safety-sensitive position. In no case may the drug test be conducted more than ten (10) business days after the individual begins employment in the position</a:t>
            </a:r>
            <a:r>
              <a:rPr lang="en-US" sz="3200" b="1" spc="14" dirty="0">
                <a:solidFill>
                  <a:srgbClr val="FFFFFF"/>
                </a:solidFill>
                <a:latin typeface="Canva Sans"/>
                <a:ea typeface="Canva Sans"/>
                <a:cs typeface="Canva Sans"/>
                <a:sym typeface="Canva Sans"/>
              </a:rPr>
              <a:t>.</a:t>
            </a:r>
            <a:endParaRPr lang="en-US" sz="3200" spc="14" dirty="0">
              <a:solidFill>
                <a:srgbClr val="FFFFFF"/>
              </a:solidFill>
              <a:latin typeface="Canva Sans"/>
              <a:ea typeface="Canva Sans"/>
              <a:cs typeface="Canva Sans"/>
              <a:sym typeface="Canva Sans"/>
            </a:endParaRPr>
          </a:p>
        </p:txBody>
      </p:sp>
      <p:pic>
        <p:nvPicPr>
          <p:cNvPr id="2" name="Untitled (68)">
            <a:hlinkClick r:id="" action="ppaction://media"/>
            <a:extLst>
              <a:ext uri="{FF2B5EF4-FFF2-40B4-BE49-F238E27FC236}">
                <a16:creationId xmlns:a16="http://schemas.microsoft.com/office/drawing/2014/main" id="{25CEE50E-D8AE-C767-CD66-3238B1B8BEA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4494329" y="8652678"/>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8CD31-B616-D6E9-E085-40FEDB36AD01}"/>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FE2F0815-2567-3E0B-A42E-7A971B1C78C8}"/>
              </a:ext>
            </a:extLst>
          </p:cNvPr>
          <p:cNvGrpSpPr/>
          <p:nvPr/>
        </p:nvGrpSpPr>
        <p:grpSpPr>
          <a:xfrm rot="-10800000">
            <a:off x="8635102" y="-449027"/>
            <a:ext cx="2250111" cy="2506427"/>
            <a:chOff x="0" y="0"/>
            <a:chExt cx="812800" cy="905388"/>
          </a:xfrm>
        </p:grpSpPr>
        <p:sp>
          <p:nvSpPr>
            <p:cNvPr id="5" name="Freeform 5">
              <a:extLst>
                <a:ext uri="{FF2B5EF4-FFF2-40B4-BE49-F238E27FC236}">
                  <a16:creationId xmlns:a16="http://schemas.microsoft.com/office/drawing/2014/main" id="{DAF77D6C-4F88-110E-02ED-C31B67FC2CD9}"/>
                </a:ext>
              </a:extLst>
            </p:cNvPr>
            <p:cNvSpPr/>
            <p:nvPr/>
          </p:nvSpPr>
          <p:spPr>
            <a:xfrm>
              <a:off x="32990" y="66810"/>
              <a:ext cx="746819" cy="838579"/>
            </a:xfrm>
            <a:custGeom>
              <a:avLst/>
              <a:gdLst/>
              <a:ahLst/>
              <a:cxnLst/>
              <a:rect l="l" t="t" r="r" b="b"/>
              <a:pathLst>
                <a:path w="746819" h="83857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0A0EAE">
                <a:alpha val="89804"/>
              </a:srgbClr>
            </a:solidFill>
          </p:spPr>
          <p:txBody>
            <a:bodyPr/>
            <a:lstStyle/>
            <a:p>
              <a:endParaRPr lang="en-US" dirty="0"/>
            </a:p>
          </p:txBody>
        </p:sp>
        <p:sp>
          <p:nvSpPr>
            <p:cNvPr id="6" name="TextBox 6">
              <a:extLst>
                <a:ext uri="{FF2B5EF4-FFF2-40B4-BE49-F238E27FC236}">
                  <a16:creationId xmlns:a16="http://schemas.microsoft.com/office/drawing/2014/main" id="{2F79237E-9B2F-D1F9-CAAA-B7C64E2F488F}"/>
                </a:ext>
              </a:extLst>
            </p:cNvPr>
            <p:cNvSpPr txBox="1"/>
            <p:nvPr/>
          </p:nvSpPr>
          <p:spPr>
            <a:xfrm>
              <a:off x="127000" y="353684"/>
              <a:ext cx="558800" cy="487034"/>
            </a:xfrm>
            <a:prstGeom prst="rect">
              <a:avLst/>
            </a:prstGeom>
          </p:spPr>
          <p:txBody>
            <a:bodyPr lIns="50800" tIns="50800" rIns="50800" bIns="50800" rtlCol="0" anchor="ctr"/>
            <a:lstStyle/>
            <a:p>
              <a:pPr algn="ctr">
                <a:lnSpc>
                  <a:spcPts val="3750"/>
                </a:lnSpc>
              </a:pPr>
              <a:endParaRPr dirty="0"/>
            </a:p>
          </p:txBody>
        </p:sp>
      </p:grpSp>
      <p:sp>
        <p:nvSpPr>
          <p:cNvPr id="7" name="Freeform 7">
            <a:extLst>
              <a:ext uri="{FF2B5EF4-FFF2-40B4-BE49-F238E27FC236}">
                <a16:creationId xmlns:a16="http://schemas.microsoft.com/office/drawing/2014/main" id="{A57BE133-F208-92AD-ADF4-6756A92CB196}"/>
              </a:ext>
            </a:extLst>
          </p:cNvPr>
          <p:cNvSpPr/>
          <p:nvPr/>
        </p:nvSpPr>
        <p:spPr>
          <a:xfrm>
            <a:off x="17794485" y="2781329"/>
            <a:ext cx="306763" cy="1333471"/>
          </a:xfrm>
          <a:custGeom>
            <a:avLst/>
            <a:gdLst/>
            <a:ahLst/>
            <a:cxnLst/>
            <a:rect l="l" t="t" r="r" b="b"/>
            <a:pathLst>
              <a:path w="306763" h="1333471">
                <a:moveTo>
                  <a:pt x="0" y="0"/>
                </a:moveTo>
                <a:lnTo>
                  <a:pt x="306763" y="0"/>
                </a:lnTo>
                <a:lnTo>
                  <a:pt x="306763" y="1333471"/>
                </a:lnTo>
                <a:lnTo>
                  <a:pt x="0" y="1333471"/>
                </a:lnTo>
                <a:lnTo>
                  <a:pt x="0" y="0"/>
                </a:lnTo>
                <a:close/>
              </a:path>
            </a:pathLst>
          </a:custGeom>
          <a:blipFill>
            <a:blip>
              <a:extLst>
                <a:ext uri="{96DAC541-7B7A-43D3-8B79-37D633B846F1}">
                  <asvg:svgBlip xmlns:asvg="http://schemas.microsoft.com/office/drawing/2016/SVG/main" r:embed="rId5"/>
                </a:ext>
              </a:extLst>
            </a:blip>
            <a:stretch>
              <a:fillRect r="-401084"/>
            </a:stretch>
          </a:blipFill>
        </p:spPr>
        <p:txBody>
          <a:bodyPr/>
          <a:lstStyle/>
          <a:p>
            <a:endParaRPr lang="en-US" dirty="0"/>
          </a:p>
        </p:txBody>
      </p:sp>
      <p:grpSp>
        <p:nvGrpSpPr>
          <p:cNvPr id="8" name="Group 8">
            <a:extLst>
              <a:ext uri="{FF2B5EF4-FFF2-40B4-BE49-F238E27FC236}">
                <a16:creationId xmlns:a16="http://schemas.microsoft.com/office/drawing/2014/main" id="{D0A73EFC-4367-9D88-0064-458A68B43BE2}"/>
              </a:ext>
            </a:extLst>
          </p:cNvPr>
          <p:cNvGrpSpPr/>
          <p:nvPr/>
        </p:nvGrpSpPr>
        <p:grpSpPr>
          <a:xfrm rot="-10800000">
            <a:off x="15722224" y="4594602"/>
            <a:ext cx="5310317" cy="5136277"/>
            <a:chOff x="0" y="0"/>
            <a:chExt cx="812800" cy="786161"/>
          </a:xfrm>
        </p:grpSpPr>
        <p:sp>
          <p:nvSpPr>
            <p:cNvPr id="9" name="Freeform 9">
              <a:extLst>
                <a:ext uri="{FF2B5EF4-FFF2-40B4-BE49-F238E27FC236}">
                  <a16:creationId xmlns:a16="http://schemas.microsoft.com/office/drawing/2014/main" id="{33C375F2-4DAC-0AEA-6CE8-6D0952C0203C}"/>
                </a:ext>
              </a:extLst>
            </p:cNvPr>
            <p:cNvSpPr/>
            <p:nvPr/>
          </p:nvSpPr>
          <p:spPr>
            <a:xfrm>
              <a:off x="15818" y="26626"/>
              <a:ext cx="781165" cy="759535"/>
            </a:xfrm>
            <a:custGeom>
              <a:avLst/>
              <a:gdLst/>
              <a:ahLst/>
              <a:cxnLst/>
              <a:rect l="l" t="t" r="r" b="b"/>
              <a:pathLst>
                <a:path w="781165" h="75953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9CCC56"/>
            </a:solidFill>
          </p:spPr>
          <p:txBody>
            <a:bodyPr/>
            <a:lstStyle/>
            <a:p>
              <a:endParaRPr lang="en-US" dirty="0"/>
            </a:p>
          </p:txBody>
        </p:sp>
        <p:sp>
          <p:nvSpPr>
            <p:cNvPr id="10" name="TextBox 10">
              <a:extLst>
                <a:ext uri="{FF2B5EF4-FFF2-40B4-BE49-F238E27FC236}">
                  <a16:creationId xmlns:a16="http://schemas.microsoft.com/office/drawing/2014/main" id="{AF19D84A-0E25-4833-35FA-73878BBD6634}"/>
                </a:ext>
              </a:extLst>
            </p:cNvPr>
            <p:cNvSpPr txBox="1"/>
            <p:nvPr/>
          </p:nvSpPr>
          <p:spPr>
            <a:xfrm>
              <a:off x="127000" y="298328"/>
              <a:ext cx="558800" cy="431678"/>
            </a:xfrm>
            <a:prstGeom prst="rect">
              <a:avLst/>
            </a:prstGeom>
          </p:spPr>
          <p:txBody>
            <a:bodyPr lIns="50800" tIns="50800" rIns="50800" bIns="50800" rtlCol="0" anchor="ctr"/>
            <a:lstStyle/>
            <a:p>
              <a:pPr algn="ctr">
                <a:lnSpc>
                  <a:spcPts val="3750"/>
                </a:lnSpc>
              </a:pPr>
              <a:endParaRPr dirty="0"/>
            </a:p>
          </p:txBody>
        </p:sp>
      </p:grpSp>
      <p:grpSp>
        <p:nvGrpSpPr>
          <p:cNvPr id="11" name="Group 11">
            <a:extLst>
              <a:ext uri="{FF2B5EF4-FFF2-40B4-BE49-F238E27FC236}">
                <a16:creationId xmlns:a16="http://schemas.microsoft.com/office/drawing/2014/main" id="{F2B1E979-1D8C-FA7E-F4DB-436DD5D0A04C}"/>
              </a:ext>
            </a:extLst>
          </p:cNvPr>
          <p:cNvGrpSpPr/>
          <p:nvPr/>
        </p:nvGrpSpPr>
        <p:grpSpPr>
          <a:xfrm>
            <a:off x="-4343609" y="4594602"/>
            <a:ext cx="22080944" cy="4969855"/>
            <a:chOff x="0" y="0"/>
            <a:chExt cx="1800779" cy="405309"/>
          </a:xfrm>
        </p:grpSpPr>
        <p:sp>
          <p:nvSpPr>
            <p:cNvPr id="12" name="Freeform 12">
              <a:extLst>
                <a:ext uri="{FF2B5EF4-FFF2-40B4-BE49-F238E27FC236}">
                  <a16:creationId xmlns:a16="http://schemas.microsoft.com/office/drawing/2014/main" id="{4582E287-0CE5-384A-36D3-945C912C0BE8}"/>
                </a:ext>
              </a:extLst>
            </p:cNvPr>
            <p:cNvSpPr/>
            <p:nvPr/>
          </p:nvSpPr>
          <p:spPr>
            <a:xfrm>
              <a:off x="3705" y="0"/>
              <a:ext cx="1793369" cy="405309"/>
            </a:xfrm>
            <a:custGeom>
              <a:avLst/>
              <a:gdLst/>
              <a:ahLst/>
              <a:cxnLst/>
              <a:rect l="l" t="t" r="r" b="b"/>
              <a:pathLst>
                <a:path w="1793369" h="405309">
                  <a:moveTo>
                    <a:pt x="1583355" y="0"/>
                  </a:moveTo>
                  <a:lnTo>
                    <a:pt x="6813" y="0"/>
                  </a:lnTo>
                  <a:cubicBezTo>
                    <a:pt x="4562" y="0"/>
                    <a:pt x="2471" y="1166"/>
                    <a:pt x="1288" y="3082"/>
                  </a:cubicBezTo>
                  <a:cubicBezTo>
                    <a:pt x="106" y="4998"/>
                    <a:pt x="0" y="7390"/>
                    <a:pt x="1009" y="9403"/>
                  </a:cubicBezTo>
                  <a:lnTo>
                    <a:pt x="194781" y="395906"/>
                  </a:lnTo>
                  <a:cubicBezTo>
                    <a:pt x="197671" y="401670"/>
                    <a:pt x="203566" y="405309"/>
                    <a:pt x="210013" y="405309"/>
                  </a:cubicBezTo>
                  <a:lnTo>
                    <a:pt x="1786555" y="405309"/>
                  </a:lnTo>
                  <a:cubicBezTo>
                    <a:pt x="1788807" y="405309"/>
                    <a:pt x="1790898" y="404143"/>
                    <a:pt x="1792080" y="402227"/>
                  </a:cubicBezTo>
                  <a:cubicBezTo>
                    <a:pt x="1793263" y="400311"/>
                    <a:pt x="1793369" y="397919"/>
                    <a:pt x="1792360" y="395906"/>
                  </a:cubicBezTo>
                  <a:lnTo>
                    <a:pt x="1598588" y="9403"/>
                  </a:lnTo>
                  <a:cubicBezTo>
                    <a:pt x="1595698" y="3639"/>
                    <a:pt x="1589803" y="0"/>
                    <a:pt x="1583355" y="0"/>
                  </a:cubicBezTo>
                  <a:close/>
                </a:path>
              </a:pathLst>
            </a:custGeom>
            <a:solidFill>
              <a:srgbClr val="0A0EAE"/>
            </a:solidFill>
          </p:spPr>
          <p:txBody>
            <a:bodyPr/>
            <a:lstStyle/>
            <a:p>
              <a:endParaRPr lang="en-US" dirty="0"/>
            </a:p>
          </p:txBody>
        </p:sp>
        <p:sp>
          <p:nvSpPr>
            <p:cNvPr id="13" name="TextBox 13">
              <a:extLst>
                <a:ext uri="{FF2B5EF4-FFF2-40B4-BE49-F238E27FC236}">
                  <a16:creationId xmlns:a16="http://schemas.microsoft.com/office/drawing/2014/main" id="{3DE43CAE-2664-0DDF-CF87-87020659D044}"/>
                </a:ext>
              </a:extLst>
            </p:cNvPr>
            <p:cNvSpPr txBox="1"/>
            <p:nvPr/>
          </p:nvSpPr>
          <p:spPr>
            <a:xfrm>
              <a:off x="101600" y="-66675"/>
              <a:ext cx="1597579" cy="471984"/>
            </a:xfrm>
            <a:prstGeom prst="rect">
              <a:avLst/>
            </a:prstGeom>
          </p:spPr>
          <p:txBody>
            <a:bodyPr lIns="50800" tIns="50800" rIns="50800" bIns="50800" rtlCol="0" anchor="ctr"/>
            <a:lstStyle/>
            <a:p>
              <a:pPr algn="ctr">
                <a:lnSpc>
                  <a:spcPts val="3750"/>
                </a:lnSpc>
              </a:pPr>
              <a:endParaRPr dirty="0"/>
            </a:p>
          </p:txBody>
        </p:sp>
      </p:grpSp>
      <p:sp>
        <p:nvSpPr>
          <p:cNvPr id="14" name="Freeform 14">
            <a:extLst>
              <a:ext uri="{FF2B5EF4-FFF2-40B4-BE49-F238E27FC236}">
                <a16:creationId xmlns:a16="http://schemas.microsoft.com/office/drawing/2014/main" id="{5C3FE6E9-4625-8375-0601-9B1981969B08}"/>
              </a:ext>
            </a:extLst>
          </p:cNvPr>
          <p:cNvSpPr/>
          <p:nvPr/>
        </p:nvSpPr>
        <p:spPr>
          <a:xfrm rot="10481927" flipH="1">
            <a:off x="16784572" y="4861938"/>
            <a:ext cx="4338708" cy="4105502"/>
          </a:xfrm>
          <a:custGeom>
            <a:avLst/>
            <a:gdLst/>
            <a:ahLst/>
            <a:cxnLst/>
            <a:rect l="l" t="t" r="r" b="b"/>
            <a:pathLst>
              <a:path w="4338708" h="4105502">
                <a:moveTo>
                  <a:pt x="4338707" y="0"/>
                </a:moveTo>
                <a:lnTo>
                  <a:pt x="0" y="0"/>
                </a:lnTo>
                <a:lnTo>
                  <a:pt x="0" y="4105502"/>
                </a:lnTo>
                <a:lnTo>
                  <a:pt x="4338707" y="4105502"/>
                </a:lnTo>
                <a:lnTo>
                  <a:pt x="4338707" y="0"/>
                </a:lnTo>
                <a:close/>
              </a:path>
            </a:pathLst>
          </a:custGeom>
          <a:blipFill>
            <a:blip>
              <a:alphaModFix amt="50000"/>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5" name="Freeform 15">
            <a:extLst>
              <a:ext uri="{FF2B5EF4-FFF2-40B4-BE49-F238E27FC236}">
                <a16:creationId xmlns:a16="http://schemas.microsoft.com/office/drawing/2014/main" id="{10B63C44-F30F-76DC-A914-EBA16B4B877D}"/>
              </a:ext>
            </a:extLst>
          </p:cNvPr>
          <p:cNvSpPr/>
          <p:nvPr/>
        </p:nvSpPr>
        <p:spPr>
          <a:xfrm>
            <a:off x="-2269885" y="-2139480"/>
            <a:ext cx="3825635" cy="3380905"/>
          </a:xfrm>
          <a:custGeom>
            <a:avLst/>
            <a:gdLst/>
            <a:ahLst/>
            <a:cxnLst/>
            <a:rect l="l" t="t" r="r" b="b"/>
            <a:pathLst>
              <a:path w="3825635" h="3380905">
                <a:moveTo>
                  <a:pt x="0" y="0"/>
                </a:moveTo>
                <a:lnTo>
                  <a:pt x="3825635" y="0"/>
                </a:lnTo>
                <a:lnTo>
                  <a:pt x="3825635" y="3380905"/>
                </a:lnTo>
                <a:lnTo>
                  <a:pt x="0" y="3380905"/>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6" name="Freeform 16">
            <a:extLst>
              <a:ext uri="{FF2B5EF4-FFF2-40B4-BE49-F238E27FC236}">
                <a16:creationId xmlns:a16="http://schemas.microsoft.com/office/drawing/2014/main" id="{D0B64AF3-EBF9-788F-DF31-E28F30DBE7D1}"/>
              </a:ext>
            </a:extLst>
          </p:cNvPr>
          <p:cNvSpPr/>
          <p:nvPr/>
        </p:nvSpPr>
        <p:spPr>
          <a:xfrm rot="-5400000">
            <a:off x="-397581" y="9002682"/>
            <a:ext cx="1022473" cy="511236"/>
          </a:xfrm>
          <a:custGeom>
            <a:avLst/>
            <a:gdLst/>
            <a:ahLst/>
            <a:cxnLst/>
            <a:rect l="l" t="t" r="r" b="b"/>
            <a:pathLst>
              <a:path w="1022473" h="511236">
                <a:moveTo>
                  <a:pt x="0" y="0"/>
                </a:moveTo>
                <a:lnTo>
                  <a:pt x="1022473" y="0"/>
                </a:lnTo>
                <a:lnTo>
                  <a:pt x="1022473" y="511236"/>
                </a:lnTo>
                <a:lnTo>
                  <a:pt x="0" y="51123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17" name="Freeform 17">
            <a:extLst>
              <a:ext uri="{FF2B5EF4-FFF2-40B4-BE49-F238E27FC236}">
                <a16:creationId xmlns:a16="http://schemas.microsoft.com/office/drawing/2014/main" id="{FC3D8E87-B33D-9C80-5154-2D997031EE71}"/>
              </a:ext>
            </a:extLst>
          </p:cNvPr>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8" name="Freeform 18">
            <a:extLst>
              <a:ext uri="{FF2B5EF4-FFF2-40B4-BE49-F238E27FC236}">
                <a16:creationId xmlns:a16="http://schemas.microsoft.com/office/drawing/2014/main" id="{5F6E120B-02C7-37BF-D716-330A1ADB2397}"/>
              </a:ext>
            </a:extLst>
          </p:cNvPr>
          <p:cNvSpPr/>
          <p:nvPr/>
        </p:nvSpPr>
        <p:spPr>
          <a:xfrm>
            <a:off x="17381258" y="-2517246"/>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20" name="TextBox 20">
            <a:extLst>
              <a:ext uri="{FF2B5EF4-FFF2-40B4-BE49-F238E27FC236}">
                <a16:creationId xmlns:a16="http://schemas.microsoft.com/office/drawing/2014/main" id="{8EEC84D3-C27E-6454-3954-5D2D2A24D15C}"/>
              </a:ext>
            </a:extLst>
          </p:cNvPr>
          <p:cNvSpPr txBox="1"/>
          <p:nvPr/>
        </p:nvSpPr>
        <p:spPr>
          <a:xfrm>
            <a:off x="1221048" y="2003829"/>
            <a:ext cx="8539109" cy="2155142"/>
          </a:xfrm>
          <a:prstGeom prst="rect">
            <a:avLst/>
          </a:prstGeom>
        </p:spPr>
        <p:txBody>
          <a:bodyPr wrap="square" lIns="0" tIns="0" rIns="0" bIns="0" rtlCol="0" anchor="t">
            <a:spAutoFit/>
          </a:bodyPr>
          <a:lstStyle/>
          <a:p>
            <a:pPr algn="l">
              <a:lnSpc>
                <a:spcPts val="8713"/>
              </a:lnSpc>
            </a:pPr>
            <a:r>
              <a:rPr lang="en-US" sz="6000" b="1" dirty="0">
                <a:solidFill>
                  <a:srgbClr val="000000"/>
                </a:solidFill>
                <a:latin typeface="Arial Black" panose="020B0A04020102020204" pitchFamily="34" charset="0"/>
                <a:ea typeface="Chakra Petch Bold"/>
                <a:cs typeface="Chakra Petch Bold"/>
                <a:sym typeface="Chakra Petch Bold"/>
              </a:rPr>
              <a:t>Pre-Employment</a:t>
            </a:r>
          </a:p>
          <a:p>
            <a:pPr algn="l">
              <a:lnSpc>
                <a:spcPts val="8713"/>
              </a:lnSpc>
            </a:pPr>
            <a:r>
              <a:rPr lang="en-US" sz="6000" b="1" i="1" dirty="0">
                <a:solidFill>
                  <a:srgbClr val="000000"/>
                </a:solidFill>
                <a:latin typeface="Arial Black" panose="020B0A04020102020204" pitchFamily="34" charset="0"/>
                <a:ea typeface="Chakra Petch Bold"/>
                <a:cs typeface="Chakra Petch Bold"/>
                <a:sym typeface="Chakra Petch Bold"/>
              </a:rPr>
              <a:t>High-Risk</a:t>
            </a:r>
            <a:r>
              <a:rPr lang="en-US" sz="6000" b="1" dirty="0">
                <a:solidFill>
                  <a:srgbClr val="000000"/>
                </a:solidFill>
                <a:latin typeface="Arial Black" panose="020B0A04020102020204" pitchFamily="34" charset="0"/>
                <a:ea typeface="Chakra Petch Bold"/>
                <a:cs typeface="Chakra Petch Bold"/>
                <a:sym typeface="Chakra Petch Bold"/>
              </a:rPr>
              <a:t> Definition</a:t>
            </a:r>
          </a:p>
        </p:txBody>
      </p:sp>
      <p:sp>
        <p:nvSpPr>
          <p:cNvPr id="21" name="TextBox 21">
            <a:extLst>
              <a:ext uri="{FF2B5EF4-FFF2-40B4-BE49-F238E27FC236}">
                <a16:creationId xmlns:a16="http://schemas.microsoft.com/office/drawing/2014/main" id="{B69C345E-0B74-5647-CE76-3533678B072A}"/>
              </a:ext>
            </a:extLst>
          </p:cNvPr>
          <p:cNvSpPr txBox="1"/>
          <p:nvPr/>
        </p:nvSpPr>
        <p:spPr>
          <a:xfrm>
            <a:off x="182011" y="4841304"/>
            <a:ext cx="15205308" cy="4468916"/>
          </a:xfrm>
          <a:prstGeom prst="rect">
            <a:avLst/>
          </a:prstGeom>
        </p:spPr>
        <p:txBody>
          <a:bodyPr wrap="square" lIns="0" tIns="0" rIns="0" bIns="0" rtlCol="0" anchor="t">
            <a:spAutoFit/>
          </a:bodyPr>
          <a:lstStyle/>
          <a:p>
            <a:pPr marL="342900" indent="-342900">
              <a:lnSpc>
                <a:spcPts val="3928"/>
              </a:lnSpc>
              <a:buFont typeface="Arial" panose="020B0604020202020204" pitchFamily="34" charset="0"/>
              <a:buChar char="•"/>
            </a:pPr>
            <a:r>
              <a:rPr lang="en-US" sz="2800" b="1" spc="14" dirty="0">
                <a:solidFill>
                  <a:srgbClr val="FFFFFF"/>
                </a:solidFill>
                <a:latin typeface="Canva Sans"/>
                <a:ea typeface="Canva Sans"/>
                <a:cs typeface="Canva Sans"/>
                <a:sym typeface="Canva Sans"/>
              </a:rPr>
              <a:t>High-Risk Position</a:t>
            </a:r>
            <a:r>
              <a:rPr lang="en-US" sz="2800" spc="14" dirty="0">
                <a:solidFill>
                  <a:srgbClr val="FFFFFF"/>
                </a:solidFill>
                <a:latin typeface="Canva Sans"/>
                <a:ea typeface="Canva Sans"/>
                <a:cs typeface="Canva Sans"/>
                <a:sym typeface="Canva Sans"/>
              </a:rPr>
              <a:t> refers to a position in which the incumbent regularly performs work that involves a high level of risk. Examples include, but are not limited to, positions requiring the incumbent to carry a firearm; medical professionals; non-federally regulated drivers; in-home care providers; firefighters; heavy equipment operators; pilots; and aircraft mechanics. High-Risk Position does not include positions subject to federal transportation regulations.</a:t>
            </a:r>
          </a:p>
          <a:p>
            <a:pPr>
              <a:lnSpc>
                <a:spcPts val="3928"/>
              </a:lnSpc>
            </a:pPr>
            <a:endParaRPr lang="en-US" sz="2800" spc="14" dirty="0">
              <a:solidFill>
                <a:srgbClr val="FFFFFF"/>
              </a:solidFill>
              <a:latin typeface="Canva Sans"/>
              <a:ea typeface="Canva Sans"/>
              <a:cs typeface="Canva Sans"/>
              <a:sym typeface="Canva Sans"/>
            </a:endParaRPr>
          </a:p>
          <a:p>
            <a:pPr marL="342900" indent="-342900">
              <a:lnSpc>
                <a:spcPct val="100000"/>
              </a:lnSpc>
              <a:buFont typeface="Arial" panose="020B0604020202020204" pitchFamily="34" charset="0"/>
              <a:buChar char="•"/>
            </a:pPr>
            <a:r>
              <a:rPr lang="en-US" sz="2800" b="1" spc="14" dirty="0">
                <a:solidFill>
                  <a:srgbClr val="FFFFFF"/>
                </a:solidFill>
                <a:latin typeface="Canva Sans"/>
                <a:ea typeface="Canva Sans"/>
                <a:cs typeface="Canva Sans"/>
                <a:sym typeface="Canva Sans"/>
              </a:rPr>
              <a:t>High-Risk Work </a:t>
            </a:r>
            <a:r>
              <a:rPr lang="en-US" sz="2800" spc="14" dirty="0">
                <a:solidFill>
                  <a:srgbClr val="FFFFFF"/>
                </a:solidFill>
                <a:latin typeface="Canva Sans"/>
                <a:ea typeface="Canva Sans"/>
                <a:cs typeface="Canva Sans"/>
                <a:sym typeface="Canva Sans"/>
              </a:rPr>
              <a:t>means duties for which inattention or errors in judgment could result in significant harm to the individual performing the duties or to others.</a:t>
            </a:r>
          </a:p>
        </p:txBody>
      </p:sp>
      <p:sp>
        <p:nvSpPr>
          <p:cNvPr id="25" name="TextBox 24">
            <a:extLst>
              <a:ext uri="{FF2B5EF4-FFF2-40B4-BE49-F238E27FC236}">
                <a16:creationId xmlns:a16="http://schemas.microsoft.com/office/drawing/2014/main" id="{CA67B0FF-904D-2821-9B0A-F730481AA469}"/>
              </a:ext>
            </a:extLst>
          </p:cNvPr>
          <p:cNvSpPr txBox="1"/>
          <p:nvPr/>
        </p:nvSpPr>
        <p:spPr>
          <a:xfrm>
            <a:off x="2024838" y="9769537"/>
            <a:ext cx="12811124" cy="369332"/>
          </a:xfrm>
          <a:prstGeom prst="rect">
            <a:avLst/>
          </a:prstGeom>
          <a:noFill/>
        </p:spPr>
        <p:txBody>
          <a:bodyPr wrap="square">
            <a:spAutoFit/>
          </a:bodyPr>
          <a:lstStyle/>
          <a:p>
            <a:r>
              <a:rPr lang="en-US" sz="1800" u="sng" dirty="0">
                <a:solidFill>
                  <a:srgbClr val="0000FF"/>
                </a:solidFill>
                <a:latin typeface="Aptos" panose="020B0004020202020204" pitchFamily="34" charset="0"/>
                <a:ea typeface="Aptos" panose="020B0004020202020204" pitchFamily="34" charset="0"/>
                <a:cs typeface="Aptos" panose="020B0004020202020204" pitchFamily="34" charset="0"/>
                <a:hlinkClick r:id="rId11"/>
              </a:rPr>
              <a:t>Click on the link: SPB Sub-Rule 21B</a:t>
            </a:r>
            <a:endParaRPr lang="en-US" sz="1800" u="sng" dirty="0">
              <a:solidFill>
                <a:srgbClr val="0000FF"/>
              </a:solidFill>
              <a:effectLst/>
              <a:latin typeface="Aptos" panose="020B0004020202020204" pitchFamily="34" charset="0"/>
              <a:ea typeface="Aptos" panose="020B0004020202020204" pitchFamily="34" charset="0"/>
              <a:cs typeface="Aptos" panose="020B0004020202020204" pitchFamily="34" charset="0"/>
              <a:hlinkClick r:id="" action="ppaction://noaction"/>
            </a:endParaRPr>
          </a:p>
        </p:txBody>
      </p:sp>
      <p:pic>
        <p:nvPicPr>
          <p:cNvPr id="3" name="Untitled (76)">
            <a:hlinkClick r:id="" action="ppaction://media"/>
            <a:extLst>
              <a:ext uri="{FF2B5EF4-FFF2-40B4-BE49-F238E27FC236}">
                <a16:creationId xmlns:a16="http://schemas.microsoft.com/office/drawing/2014/main" id="{6E2F5037-690E-63F5-EE6D-B0B69FAEEFD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6766298" y="8984348"/>
            <a:ext cx="487363" cy="487363"/>
          </a:xfrm>
          <a:prstGeom prst="rect">
            <a:avLst/>
          </a:prstGeom>
        </p:spPr>
      </p:pic>
      <p:pic>
        <p:nvPicPr>
          <p:cNvPr id="19" name="Graphic 18" descr="Warning with solid fill">
            <a:extLst>
              <a:ext uri="{FF2B5EF4-FFF2-40B4-BE49-F238E27FC236}">
                <a16:creationId xmlns:a16="http://schemas.microsoft.com/office/drawing/2014/main" id="{2605A07D-037A-C965-87E3-F64E47791844}"/>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2277600" y="326220"/>
            <a:ext cx="2558362" cy="2558362"/>
          </a:xfrm>
          <a:prstGeom prst="rect">
            <a:avLst/>
          </a:prstGeom>
        </p:spPr>
      </p:pic>
    </p:spTree>
    <p:extLst>
      <p:ext uri="{BB962C8B-B14F-4D97-AF65-F5344CB8AC3E}">
        <p14:creationId xmlns:p14="http://schemas.microsoft.com/office/powerpoint/2010/main" val="1126708325"/>
      </p:ext>
    </p:extLst>
  </p:cSld>
  <p:clrMapOvr>
    <a:masterClrMapping/>
  </p:clrMapOvr>
  <mc:AlternateContent xmlns:mc="http://schemas.openxmlformats.org/markup-compatibility/2006" xmlns:p14="http://schemas.microsoft.com/office/powerpoint/2010/main">
    <mc:Choice Requires="p14">
      <p:transition spd="slow" p14:dur="2000" advClick="0" advTm="43100"/>
    </mc:Choice>
    <mc:Fallback xmlns="">
      <p:transition spd="slow" advClick="0" advTm="43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7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8CD31-B616-D6E9-E085-40FEDB36AD01}"/>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FE2F0815-2567-3E0B-A42E-7A971B1C78C8}"/>
              </a:ext>
            </a:extLst>
          </p:cNvPr>
          <p:cNvGrpSpPr/>
          <p:nvPr/>
        </p:nvGrpSpPr>
        <p:grpSpPr>
          <a:xfrm rot="-10800000">
            <a:off x="8635102" y="-449027"/>
            <a:ext cx="2250111" cy="2506427"/>
            <a:chOff x="0" y="0"/>
            <a:chExt cx="812800" cy="905388"/>
          </a:xfrm>
        </p:grpSpPr>
        <p:sp>
          <p:nvSpPr>
            <p:cNvPr id="5" name="Freeform 5">
              <a:extLst>
                <a:ext uri="{FF2B5EF4-FFF2-40B4-BE49-F238E27FC236}">
                  <a16:creationId xmlns:a16="http://schemas.microsoft.com/office/drawing/2014/main" id="{DAF77D6C-4F88-110E-02ED-C31B67FC2CD9}"/>
                </a:ext>
              </a:extLst>
            </p:cNvPr>
            <p:cNvSpPr/>
            <p:nvPr/>
          </p:nvSpPr>
          <p:spPr>
            <a:xfrm>
              <a:off x="32990" y="66810"/>
              <a:ext cx="746819" cy="838579"/>
            </a:xfrm>
            <a:custGeom>
              <a:avLst/>
              <a:gdLst/>
              <a:ahLst/>
              <a:cxnLst/>
              <a:rect l="l" t="t" r="r" b="b"/>
              <a:pathLst>
                <a:path w="746819" h="83857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0A0EAE">
                <a:alpha val="89804"/>
              </a:srgbClr>
            </a:solidFill>
          </p:spPr>
          <p:txBody>
            <a:bodyPr/>
            <a:lstStyle/>
            <a:p>
              <a:endParaRPr lang="en-US" dirty="0"/>
            </a:p>
          </p:txBody>
        </p:sp>
        <p:sp>
          <p:nvSpPr>
            <p:cNvPr id="6" name="TextBox 6">
              <a:extLst>
                <a:ext uri="{FF2B5EF4-FFF2-40B4-BE49-F238E27FC236}">
                  <a16:creationId xmlns:a16="http://schemas.microsoft.com/office/drawing/2014/main" id="{2F79237E-9B2F-D1F9-CAAA-B7C64E2F488F}"/>
                </a:ext>
              </a:extLst>
            </p:cNvPr>
            <p:cNvSpPr txBox="1"/>
            <p:nvPr/>
          </p:nvSpPr>
          <p:spPr>
            <a:xfrm>
              <a:off x="127000" y="353684"/>
              <a:ext cx="558800" cy="487034"/>
            </a:xfrm>
            <a:prstGeom prst="rect">
              <a:avLst/>
            </a:prstGeom>
          </p:spPr>
          <p:txBody>
            <a:bodyPr lIns="50800" tIns="50800" rIns="50800" bIns="50800" rtlCol="0" anchor="ctr"/>
            <a:lstStyle/>
            <a:p>
              <a:pPr algn="ctr">
                <a:lnSpc>
                  <a:spcPts val="3750"/>
                </a:lnSpc>
              </a:pPr>
              <a:endParaRPr dirty="0"/>
            </a:p>
          </p:txBody>
        </p:sp>
      </p:grpSp>
      <p:sp>
        <p:nvSpPr>
          <p:cNvPr id="7" name="Freeform 7">
            <a:extLst>
              <a:ext uri="{FF2B5EF4-FFF2-40B4-BE49-F238E27FC236}">
                <a16:creationId xmlns:a16="http://schemas.microsoft.com/office/drawing/2014/main" id="{A57BE133-F208-92AD-ADF4-6756A92CB196}"/>
              </a:ext>
            </a:extLst>
          </p:cNvPr>
          <p:cNvSpPr/>
          <p:nvPr/>
        </p:nvSpPr>
        <p:spPr>
          <a:xfrm>
            <a:off x="17794485" y="2781329"/>
            <a:ext cx="306763" cy="1333471"/>
          </a:xfrm>
          <a:custGeom>
            <a:avLst/>
            <a:gdLst/>
            <a:ahLst/>
            <a:cxnLst/>
            <a:rect l="l" t="t" r="r" b="b"/>
            <a:pathLst>
              <a:path w="306763" h="1333471">
                <a:moveTo>
                  <a:pt x="0" y="0"/>
                </a:moveTo>
                <a:lnTo>
                  <a:pt x="306763" y="0"/>
                </a:lnTo>
                <a:lnTo>
                  <a:pt x="306763" y="1333471"/>
                </a:lnTo>
                <a:lnTo>
                  <a:pt x="0" y="1333471"/>
                </a:lnTo>
                <a:lnTo>
                  <a:pt x="0" y="0"/>
                </a:lnTo>
                <a:close/>
              </a:path>
            </a:pathLst>
          </a:custGeom>
          <a:blipFill>
            <a:blip>
              <a:extLst>
                <a:ext uri="{96DAC541-7B7A-43D3-8B79-37D633B846F1}">
                  <asvg:svgBlip xmlns:asvg="http://schemas.microsoft.com/office/drawing/2016/SVG/main" r:embed="rId5"/>
                </a:ext>
              </a:extLst>
            </a:blip>
            <a:stretch>
              <a:fillRect r="-401084"/>
            </a:stretch>
          </a:blipFill>
        </p:spPr>
        <p:txBody>
          <a:bodyPr/>
          <a:lstStyle/>
          <a:p>
            <a:endParaRPr lang="en-US" dirty="0"/>
          </a:p>
        </p:txBody>
      </p:sp>
      <p:grpSp>
        <p:nvGrpSpPr>
          <p:cNvPr id="8" name="Group 8">
            <a:extLst>
              <a:ext uri="{FF2B5EF4-FFF2-40B4-BE49-F238E27FC236}">
                <a16:creationId xmlns:a16="http://schemas.microsoft.com/office/drawing/2014/main" id="{D0A73EFC-4367-9D88-0064-458A68B43BE2}"/>
              </a:ext>
            </a:extLst>
          </p:cNvPr>
          <p:cNvGrpSpPr/>
          <p:nvPr/>
        </p:nvGrpSpPr>
        <p:grpSpPr>
          <a:xfrm rot="-10800000">
            <a:off x="15722224" y="4594602"/>
            <a:ext cx="5310317" cy="5136277"/>
            <a:chOff x="0" y="0"/>
            <a:chExt cx="812800" cy="786161"/>
          </a:xfrm>
        </p:grpSpPr>
        <p:sp>
          <p:nvSpPr>
            <p:cNvPr id="9" name="Freeform 9">
              <a:extLst>
                <a:ext uri="{FF2B5EF4-FFF2-40B4-BE49-F238E27FC236}">
                  <a16:creationId xmlns:a16="http://schemas.microsoft.com/office/drawing/2014/main" id="{33C375F2-4DAC-0AEA-6CE8-6D0952C0203C}"/>
                </a:ext>
              </a:extLst>
            </p:cNvPr>
            <p:cNvSpPr/>
            <p:nvPr/>
          </p:nvSpPr>
          <p:spPr>
            <a:xfrm>
              <a:off x="15818" y="26626"/>
              <a:ext cx="781165" cy="759535"/>
            </a:xfrm>
            <a:custGeom>
              <a:avLst/>
              <a:gdLst/>
              <a:ahLst/>
              <a:cxnLst/>
              <a:rect l="l" t="t" r="r" b="b"/>
              <a:pathLst>
                <a:path w="781165" h="75953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9CCC56"/>
            </a:solidFill>
          </p:spPr>
          <p:txBody>
            <a:bodyPr/>
            <a:lstStyle/>
            <a:p>
              <a:endParaRPr lang="en-US" dirty="0"/>
            </a:p>
          </p:txBody>
        </p:sp>
        <p:sp>
          <p:nvSpPr>
            <p:cNvPr id="10" name="TextBox 10">
              <a:extLst>
                <a:ext uri="{FF2B5EF4-FFF2-40B4-BE49-F238E27FC236}">
                  <a16:creationId xmlns:a16="http://schemas.microsoft.com/office/drawing/2014/main" id="{AF19D84A-0E25-4833-35FA-73878BBD6634}"/>
                </a:ext>
              </a:extLst>
            </p:cNvPr>
            <p:cNvSpPr txBox="1"/>
            <p:nvPr/>
          </p:nvSpPr>
          <p:spPr>
            <a:xfrm>
              <a:off x="127000" y="298328"/>
              <a:ext cx="558800" cy="431678"/>
            </a:xfrm>
            <a:prstGeom prst="rect">
              <a:avLst/>
            </a:prstGeom>
          </p:spPr>
          <p:txBody>
            <a:bodyPr lIns="50800" tIns="50800" rIns="50800" bIns="50800" rtlCol="0" anchor="ctr"/>
            <a:lstStyle/>
            <a:p>
              <a:pPr algn="ctr">
                <a:lnSpc>
                  <a:spcPts val="3750"/>
                </a:lnSpc>
              </a:pPr>
              <a:endParaRPr dirty="0"/>
            </a:p>
          </p:txBody>
        </p:sp>
      </p:grpSp>
      <p:grpSp>
        <p:nvGrpSpPr>
          <p:cNvPr id="11" name="Group 11">
            <a:extLst>
              <a:ext uri="{FF2B5EF4-FFF2-40B4-BE49-F238E27FC236}">
                <a16:creationId xmlns:a16="http://schemas.microsoft.com/office/drawing/2014/main" id="{F2B1E979-1D8C-FA7E-F4DB-436DD5D0A04C}"/>
              </a:ext>
            </a:extLst>
          </p:cNvPr>
          <p:cNvGrpSpPr/>
          <p:nvPr/>
        </p:nvGrpSpPr>
        <p:grpSpPr>
          <a:xfrm>
            <a:off x="-4343609" y="4594602"/>
            <a:ext cx="22080944" cy="4969855"/>
            <a:chOff x="0" y="0"/>
            <a:chExt cx="1800779" cy="405309"/>
          </a:xfrm>
        </p:grpSpPr>
        <p:sp>
          <p:nvSpPr>
            <p:cNvPr id="12" name="Freeform 12">
              <a:extLst>
                <a:ext uri="{FF2B5EF4-FFF2-40B4-BE49-F238E27FC236}">
                  <a16:creationId xmlns:a16="http://schemas.microsoft.com/office/drawing/2014/main" id="{4582E287-0CE5-384A-36D3-945C912C0BE8}"/>
                </a:ext>
              </a:extLst>
            </p:cNvPr>
            <p:cNvSpPr/>
            <p:nvPr/>
          </p:nvSpPr>
          <p:spPr>
            <a:xfrm>
              <a:off x="3705" y="0"/>
              <a:ext cx="1793369" cy="405309"/>
            </a:xfrm>
            <a:custGeom>
              <a:avLst/>
              <a:gdLst/>
              <a:ahLst/>
              <a:cxnLst/>
              <a:rect l="l" t="t" r="r" b="b"/>
              <a:pathLst>
                <a:path w="1793369" h="405309">
                  <a:moveTo>
                    <a:pt x="1583355" y="0"/>
                  </a:moveTo>
                  <a:lnTo>
                    <a:pt x="6813" y="0"/>
                  </a:lnTo>
                  <a:cubicBezTo>
                    <a:pt x="4562" y="0"/>
                    <a:pt x="2471" y="1166"/>
                    <a:pt x="1288" y="3082"/>
                  </a:cubicBezTo>
                  <a:cubicBezTo>
                    <a:pt x="106" y="4998"/>
                    <a:pt x="0" y="7390"/>
                    <a:pt x="1009" y="9403"/>
                  </a:cubicBezTo>
                  <a:lnTo>
                    <a:pt x="194781" y="395906"/>
                  </a:lnTo>
                  <a:cubicBezTo>
                    <a:pt x="197671" y="401670"/>
                    <a:pt x="203566" y="405309"/>
                    <a:pt x="210013" y="405309"/>
                  </a:cubicBezTo>
                  <a:lnTo>
                    <a:pt x="1786555" y="405309"/>
                  </a:lnTo>
                  <a:cubicBezTo>
                    <a:pt x="1788807" y="405309"/>
                    <a:pt x="1790898" y="404143"/>
                    <a:pt x="1792080" y="402227"/>
                  </a:cubicBezTo>
                  <a:cubicBezTo>
                    <a:pt x="1793263" y="400311"/>
                    <a:pt x="1793369" y="397919"/>
                    <a:pt x="1792360" y="395906"/>
                  </a:cubicBezTo>
                  <a:lnTo>
                    <a:pt x="1598588" y="9403"/>
                  </a:lnTo>
                  <a:cubicBezTo>
                    <a:pt x="1595698" y="3639"/>
                    <a:pt x="1589803" y="0"/>
                    <a:pt x="1583355" y="0"/>
                  </a:cubicBezTo>
                  <a:close/>
                </a:path>
              </a:pathLst>
            </a:custGeom>
            <a:solidFill>
              <a:srgbClr val="0A0EAE"/>
            </a:solidFill>
          </p:spPr>
          <p:txBody>
            <a:bodyPr/>
            <a:lstStyle/>
            <a:p>
              <a:endParaRPr lang="en-US" dirty="0"/>
            </a:p>
          </p:txBody>
        </p:sp>
        <p:sp>
          <p:nvSpPr>
            <p:cNvPr id="13" name="TextBox 13">
              <a:extLst>
                <a:ext uri="{FF2B5EF4-FFF2-40B4-BE49-F238E27FC236}">
                  <a16:creationId xmlns:a16="http://schemas.microsoft.com/office/drawing/2014/main" id="{3DE43CAE-2664-0DDF-CF87-87020659D044}"/>
                </a:ext>
              </a:extLst>
            </p:cNvPr>
            <p:cNvSpPr txBox="1"/>
            <p:nvPr/>
          </p:nvSpPr>
          <p:spPr>
            <a:xfrm>
              <a:off x="101600" y="-66675"/>
              <a:ext cx="1597579" cy="471984"/>
            </a:xfrm>
            <a:prstGeom prst="rect">
              <a:avLst/>
            </a:prstGeom>
          </p:spPr>
          <p:txBody>
            <a:bodyPr lIns="50800" tIns="50800" rIns="50800" bIns="50800" rtlCol="0" anchor="ctr"/>
            <a:lstStyle/>
            <a:p>
              <a:pPr algn="ctr">
                <a:lnSpc>
                  <a:spcPts val="3750"/>
                </a:lnSpc>
              </a:pPr>
              <a:endParaRPr dirty="0"/>
            </a:p>
          </p:txBody>
        </p:sp>
      </p:grpSp>
      <p:sp>
        <p:nvSpPr>
          <p:cNvPr id="14" name="Freeform 14">
            <a:extLst>
              <a:ext uri="{FF2B5EF4-FFF2-40B4-BE49-F238E27FC236}">
                <a16:creationId xmlns:a16="http://schemas.microsoft.com/office/drawing/2014/main" id="{5C3FE6E9-4625-8375-0601-9B1981969B08}"/>
              </a:ext>
            </a:extLst>
          </p:cNvPr>
          <p:cNvSpPr/>
          <p:nvPr/>
        </p:nvSpPr>
        <p:spPr>
          <a:xfrm rot="10481927" flipH="1">
            <a:off x="16784572" y="4861938"/>
            <a:ext cx="4338708" cy="4105502"/>
          </a:xfrm>
          <a:custGeom>
            <a:avLst/>
            <a:gdLst/>
            <a:ahLst/>
            <a:cxnLst/>
            <a:rect l="l" t="t" r="r" b="b"/>
            <a:pathLst>
              <a:path w="4338708" h="4105502">
                <a:moveTo>
                  <a:pt x="4338707" y="0"/>
                </a:moveTo>
                <a:lnTo>
                  <a:pt x="0" y="0"/>
                </a:lnTo>
                <a:lnTo>
                  <a:pt x="0" y="4105502"/>
                </a:lnTo>
                <a:lnTo>
                  <a:pt x="4338707" y="4105502"/>
                </a:lnTo>
                <a:lnTo>
                  <a:pt x="4338707" y="0"/>
                </a:lnTo>
                <a:close/>
              </a:path>
            </a:pathLst>
          </a:custGeom>
          <a:blipFill>
            <a:blip>
              <a:alphaModFix amt="50000"/>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5" name="Freeform 15">
            <a:extLst>
              <a:ext uri="{FF2B5EF4-FFF2-40B4-BE49-F238E27FC236}">
                <a16:creationId xmlns:a16="http://schemas.microsoft.com/office/drawing/2014/main" id="{10B63C44-F30F-76DC-A914-EBA16B4B877D}"/>
              </a:ext>
            </a:extLst>
          </p:cNvPr>
          <p:cNvSpPr/>
          <p:nvPr/>
        </p:nvSpPr>
        <p:spPr>
          <a:xfrm>
            <a:off x="-2269885" y="-2139480"/>
            <a:ext cx="3825635" cy="3380905"/>
          </a:xfrm>
          <a:custGeom>
            <a:avLst/>
            <a:gdLst/>
            <a:ahLst/>
            <a:cxnLst/>
            <a:rect l="l" t="t" r="r" b="b"/>
            <a:pathLst>
              <a:path w="3825635" h="3380905">
                <a:moveTo>
                  <a:pt x="0" y="0"/>
                </a:moveTo>
                <a:lnTo>
                  <a:pt x="3825635" y="0"/>
                </a:lnTo>
                <a:lnTo>
                  <a:pt x="3825635" y="3380905"/>
                </a:lnTo>
                <a:lnTo>
                  <a:pt x="0" y="3380905"/>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6" name="Freeform 16">
            <a:extLst>
              <a:ext uri="{FF2B5EF4-FFF2-40B4-BE49-F238E27FC236}">
                <a16:creationId xmlns:a16="http://schemas.microsoft.com/office/drawing/2014/main" id="{D0B64AF3-EBF9-788F-DF31-E28F30DBE7D1}"/>
              </a:ext>
            </a:extLst>
          </p:cNvPr>
          <p:cNvSpPr/>
          <p:nvPr/>
        </p:nvSpPr>
        <p:spPr>
          <a:xfrm rot="-5400000">
            <a:off x="-397581" y="9002682"/>
            <a:ext cx="1022473" cy="511236"/>
          </a:xfrm>
          <a:custGeom>
            <a:avLst/>
            <a:gdLst/>
            <a:ahLst/>
            <a:cxnLst/>
            <a:rect l="l" t="t" r="r" b="b"/>
            <a:pathLst>
              <a:path w="1022473" h="511236">
                <a:moveTo>
                  <a:pt x="0" y="0"/>
                </a:moveTo>
                <a:lnTo>
                  <a:pt x="1022473" y="0"/>
                </a:lnTo>
                <a:lnTo>
                  <a:pt x="1022473" y="511236"/>
                </a:lnTo>
                <a:lnTo>
                  <a:pt x="0" y="51123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17" name="Freeform 17">
            <a:extLst>
              <a:ext uri="{FF2B5EF4-FFF2-40B4-BE49-F238E27FC236}">
                <a16:creationId xmlns:a16="http://schemas.microsoft.com/office/drawing/2014/main" id="{FC3D8E87-B33D-9C80-5154-2D997031EE71}"/>
              </a:ext>
            </a:extLst>
          </p:cNvPr>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8" name="Freeform 18">
            <a:extLst>
              <a:ext uri="{FF2B5EF4-FFF2-40B4-BE49-F238E27FC236}">
                <a16:creationId xmlns:a16="http://schemas.microsoft.com/office/drawing/2014/main" id="{5F6E120B-02C7-37BF-D716-330A1ADB2397}"/>
              </a:ext>
            </a:extLst>
          </p:cNvPr>
          <p:cNvSpPr/>
          <p:nvPr/>
        </p:nvSpPr>
        <p:spPr>
          <a:xfrm>
            <a:off x="17381258" y="-2517246"/>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20" name="TextBox 20">
            <a:extLst>
              <a:ext uri="{FF2B5EF4-FFF2-40B4-BE49-F238E27FC236}">
                <a16:creationId xmlns:a16="http://schemas.microsoft.com/office/drawing/2014/main" id="{8EEC84D3-C27E-6454-3954-5D2D2A24D15C}"/>
              </a:ext>
            </a:extLst>
          </p:cNvPr>
          <p:cNvSpPr txBox="1"/>
          <p:nvPr/>
        </p:nvSpPr>
        <p:spPr>
          <a:xfrm>
            <a:off x="1094319" y="2352250"/>
            <a:ext cx="16732250" cy="1019190"/>
          </a:xfrm>
          <a:prstGeom prst="rect">
            <a:avLst/>
          </a:prstGeom>
        </p:spPr>
        <p:txBody>
          <a:bodyPr wrap="square" lIns="0" tIns="0" rIns="0" bIns="0" rtlCol="0" anchor="t">
            <a:spAutoFit/>
          </a:bodyPr>
          <a:lstStyle/>
          <a:p>
            <a:pPr algn="l">
              <a:lnSpc>
                <a:spcPts val="8713"/>
              </a:lnSpc>
            </a:pPr>
            <a:r>
              <a:rPr lang="en-US" sz="5400" b="1" dirty="0">
                <a:solidFill>
                  <a:srgbClr val="000000"/>
                </a:solidFill>
                <a:latin typeface="Arial Black" panose="020B0A04020102020204" pitchFamily="34" charset="0"/>
                <a:ea typeface="Chakra Petch Bold"/>
                <a:cs typeface="Chakra Petch Bold"/>
                <a:sym typeface="Chakra Petch Bold"/>
              </a:rPr>
              <a:t>Pre-Employment </a:t>
            </a:r>
            <a:r>
              <a:rPr lang="en-US" sz="5400" b="1" i="1" dirty="0">
                <a:solidFill>
                  <a:srgbClr val="000000"/>
                </a:solidFill>
                <a:latin typeface="Arial Black" panose="020B0A04020102020204" pitchFamily="34" charset="0"/>
                <a:ea typeface="Chakra Petch Bold"/>
                <a:cs typeface="Chakra Petch Bold"/>
                <a:sym typeface="Chakra Petch Bold"/>
              </a:rPr>
              <a:t>Safety Sensitive </a:t>
            </a:r>
            <a:r>
              <a:rPr lang="en-US" sz="5400" b="1" dirty="0">
                <a:solidFill>
                  <a:srgbClr val="000000"/>
                </a:solidFill>
                <a:latin typeface="Arial Black" panose="020B0A04020102020204" pitchFamily="34" charset="0"/>
                <a:ea typeface="Chakra Petch Bold"/>
                <a:cs typeface="Chakra Petch Bold"/>
                <a:sym typeface="Chakra Petch Bold"/>
              </a:rPr>
              <a:t>Definition</a:t>
            </a:r>
          </a:p>
        </p:txBody>
      </p:sp>
      <p:sp>
        <p:nvSpPr>
          <p:cNvPr id="21" name="TextBox 21">
            <a:extLst>
              <a:ext uri="{FF2B5EF4-FFF2-40B4-BE49-F238E27FC236}">
                <a16:creationId xmlns:a16="http://schemas.microsoft.com/office/drawing/2014/main" id="{B69C345E-0B74-5647-CE76-3533678B072A}"/>
              </a:ext>
            </a:extLst>
          </p:cNvPr>
          <p:cNvSpPr txBox="1"/>
          <p:nvPr/>
        </p:nvSpPr>
        <p:spPr>
          <a:xfrm>
            <a:off x="311995" y="5200662"/>
            <a:ext cx="15205308" cy="3614579"/>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en-US" sz="3200" b="1" spc="14" dirty="0">
                <a:solidFill>
                  <a:srgbClr val="FFFFFF"/>
                </a:solidFill>
                <a:latin typeface="Canva Sans"/>
                <a:ea typeface="Canva Sans"/>
                <a:cs typeface="Canva Sans"/>
                <a:sym typeface="Canva Sans"/>
              </a:rPr>
              <a:t>Safety-Sensitive </a:t>
            </a:r>
            <a:r>
              <a:rPr lang="en-US" sz="3200" spc="14" dirty="0">
                <a:solidFill>
                  <a:srgbClr val="FFFFFF"/>
                </a:solidFill>
                <a:latin typeface="Canva Sans"/>
                <a:ea typeface="Canva Sans"/>
                <a:cs typeface="Canva Sans"/>
                <a:sym typeface="Canva Sans"/>
              </a:rPr>
              <a:t>Transportation Function or Duties refers to transportation-related work that requires an employee, or selected applicant for a position with such work, to undergo drug and/or alcohol testing, pursuant to United States Department of Transportation (US DOT) or United States Coast Guard regulations.</a:t>
            </a:r>
          </a:p>
        </p:txBody>
      </p:sp>
      <p:sp>
        <p:nvSpPr>
          <p:cNvPr id="25" name="TextBox 24">
            <a:extLst>
              <a:ext uri="{FF2B5EF4-FFF2-40B4-BE49-F238E27FC236}">
                <a16:creationId xmlns:a16="http://schemas.microsoft.com/office/drawing/2014/main" id="{CA67B0FF-904D-2821-9B0A-F730481AA469}"/>
              </a:ext>
            </a:extLst>
          </p:cNvPr>
          <p:cNvSpPr txBox="1"/>
          <p:nvPr/>
        </p:nvSpPr>
        <p:spPr>
          <a:xfrm>
            <a:off x="2024838" y="9769537"/>
            <a:ext cx="12811124" cy="369332"/>
          </a:xfrm>
          <a:prstGeom prst="rect">
            <a:avLst/>
          </a:prstGeom>
          <a:noFill/>
        </p:spPr>
        <p:txBody>
          <a:bodyPr wrap="square">
            <a:spAutoFit/>
          </a:bodyPr>
          <a:lstStyle/>
          <a:p>
            <a:r>
              <a:rPr lang="en-US" sz="1800" u="sng" dirty="0">
                <a:solidFill>
                  <a:srgbClr val="0000FF"/>
                </a:solidFill>
                <a:latin typeface="Aptos" panose="020B0004020202020204" pitchFamily="34" charset="0"/>
                <a:ea typeface="Aptos" panose="020B0004020202020204" pitchFamily="34" charset="0"/>
                <a:cs typeface="Aptos" panose="020B0004020202020204" pitchFamily="34" charset="0"/>
                <a:hlinkClick r:id="rId11"/>
              </a:rPr>
              <a:t>Click on the link: SPB Sub-Rule 21D</a:t>
            </a:r>
            <a:endParaRPr lang="en-US" sz="1800" u="sng" dirty="0">
              <a:solidFill>
                <a:srgbClr val="0000FF"/>
              </a:solidFill>
              <a:effectLst/>
              <a:latin typeface="Aptos" panose="020B0004020202020204" pitchFamily="34" charset="0"/>
              <a:ea typeface="Aptos" panose="020B0004020202020204" pitchFamily="34" charset="0"/>
              <a:cs typeface="Aptos" panose="020B0004020202020204" pitchFamily="34" charset="0"/>
              <a:hlinkClick r:id="" action="ppaction://noaction"/>
            </a:endParaRPr>
          </a:p>
        </p:txBody>
      </p:sp>
      <p:pic>
        <p:nvPicPr>
          <p:cNvPr id="22" name="Untitled (77)">
            <a:hlinkClick r:id="" action="ppaction://media"/>
            <a:extLst>
              <a:ext uri="{FF2B5EF4-FFF2-40B4-BE49-F238E27FC236}">
                <a16:creationId xmlns:a16="http://schemas.microsoft.com/office/drawing/2014/main" id="{2FC73FD0-F98D-703B-798A-2CFD9A0C6F4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4893112" y="8770937"/>
            <a:ext cx="487363" cy="487363"/>
          </a:xfrm>
          <a:prstGeom prst="rect">
            <a:avLst/>
          </a:prstGeom>
        </p:spPr>
      </p:pic>
    </p:spTree>
    <p:extLst>
      <p:ext uri="{BB962C8B-B14F-4D97-AF65-F5344CB8AC3E}">
        <p14:creationId xmlns:p14="http://schemas.microsoft.com/office/powerpoint/2010/main" val="2618647569"/>
      </p:ext>
    </p:extLst>
  </p:cSld>
  <p:clrMapOvr>
    <a:masterClrMapping/>
  </p:clrMapOvr>
  <mc:AlternateContent xmlns:mc="http://schemas.openxmlformats.org/markup-compatibility/2006" xmlns:p14="http://schemas.microsoft.com/office/powerpoint/2010/main">
    <mc:Choice Requires="p14">
      <p:transition spd="slow" p14:dur="2000" advClick="0" advTm="34000"/>
    </mc:Choice>
    <mc:Fallback xmlns="">
      <p:transition spd="slow" advClick="0" advTm="3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248"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18939-F247-1B98-2949-16CF422D788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7EFEDCA-C08D-25CA-9572-8251A78ADB97}"/>
              </a:ext>
            </a:extLst>
          </p:cNvPr>
          <p:cNvGrpSpPr/>
          <p:nvPr/>
        </p:nvGrpSpPr>
        <p:grpSpPr>
          <a:xfrm rot="5400000">
            <a:off x="328834" y="3523212"/>
            <a:ext cx="437714" cy="383000"/>
            <a:chOff x="0" y="0"/>
            <a:chExt cx="812800" cy="711200"/>
          </a:xfrm>
        </p:grpSpPr>
        <p:sp>
          <p:nvSpPr>
            <p:cNvPr id="3" name="Freeform 3">
              <a:extLst>
                <a:ext uri="{FF2B5EF4-FFF2-40B4-BE49-F238E27FC236}">
                  <a16:creationId xmlns:a16="http://schemas.microsoft.com/office/drawing/2014/main" id="{C4F58870-70CF-CFAB-38C9-5614476ECADC}"/>
                </a:ext>
              </a:extLst>
            </p:cNvPr>
            <p:cNvSpPr/>
            <p:nvPr/>
          </p:nvSpPr>
          <p:spPr>
            <a:xfrm>
              <a:off x="69600" y="102643"/>
              <a:ext cx="673601" cy="608557"/>
            </a:xfrm>
            <a:custGeom>
              <a:avLst/>
              <a:gdLst/>
              <a:ahLst/>
              <a:cxnLst/>
              <a:rect l="l" t="t" r="r" b="b"/>
              <a:pathLst>
                <a:path w="673601" h="608557">
                  <a:moveTo>
                    <a:pt x="424553" y="50925"/>
                  </a:moveTo>
                  <a:lnTo>
                    <a:pt x="655447" y="454989"/>
                  </a:lnTo>
                  <a:cubicBezTo>
                    <a:pt x="673600" y="486758"/>
                    <a:pt x="673470" y="525787"/>
                    <a:pt x="655105" y="557433"/>
                  </a:cubicBezTo>
                  <a:cubicBezTo>
                    <a:pt x="636740" y="589080"/>
                    <a:pt x="602917" y="608557"/>
                    <a:pt x="566328" y="608557"/>
                  </a:cubicBezTo>
                  <a:lnTo>
                    <a:pt x="107272" y="608557"/>
                  </a:lnTo>
                  <a:cubicBezTo>
                    <a:pt x="70683" y="608557"/>
                    <a:pt x="36860" y="589080"/>
                    <a:pt x="18495" y="557433"/>
                  </a:cubicBezTo>
                  <a:cubicBezTo>
                    <a:pt x="130" y="525787"/>
                    <a:pt x="0" y="486758"/>
                    <a:pt x="18153" y="454989"/>
                  </a:cubicBezTo>
                  <a:lnTo>
                    <a:pt x="249047" y="50925"/>
                  </a:lnTo>
                  <a:cubicBezTo>
                    <a:pt x="267042" y="19434"/>
                    <a:pt x="300531" y="0"/>
                    <a:pt x="336800" y="0"/>
                  </a:cubicBezTo>
                  <a:cubicBezTo>
                    <a:pt x="373069" y="0"/>
                    <a:pt x="406558" y="19434"/>
                    <a:pt x="424553" y="50925"/>
                  </a:cubicBezTo>
                  <a:close/>
                </a:path>
              </a:pathLst>
            </a:custGeom>
            <a:solidFill>
              <a:srgbClr val="9CCC56">
                <a:alpha val="89804"/>
              </a:srgbClr>
            </a:solidFill>
          </p:spPr>
          <p:txBody>
            <a:bodyPr/>
            <a:lstStyle/>
            <a:p>
              <a:endParaRPr lang="en-US" dirty="0"/>
            </a:p>
          </p:txBody>
        </p:sp>
        <p:sp>
          <p:nvSpPr>
            <p:cNvPr id="4" name="TextBox 4">
              <a:extLst>
                <a:ext uri="{FF2B5EF4-FFF2-40B4-BE49-F238E27FC236}">
                  <a16:creationId xmlns:a16="http://schemas.microsoft.com/office/drawing/2014/main" id="{6B06FCA7-7AFF-30ED-9F42-FF4F425A552A}"/>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5" name="Group 5">
            <a:extLst>
              <a:ext uri="{FF2B5EF4-FFF2-40B4-BE49-F238E27FC236}">
                <a16:creationId xmlns:a16="http://schemas.microsoft.com/office/drawing/2014/main" id="{B1D8688D-DE59-A9DE-0E60-714F7431020F}"/>
              </a:ext>
            </a:extLst>
          </p:cNvPr>
          <p:cNvGrpSpPr/>
          <p:nvPr/>
        </p:nvGrpSpPr>
        <p:grpSpPr>
          <a:xfrm>
            <a:off x="11622068" y="-4163460"/>
            <a:ext cx="11145501" cy="9752314"/>
            <a:chOff x="0" y="0"/>
            <a:chExt cx="812800" cy="711200"/>
          </a:xfrm>
        </p:grpSpPr>
        <p:sp>
          <p:nvSpPr>
            <p:cNvPr id="6" name="Freeform 6">
              <a:extLst>
                <a:ext uri="{FF2B5EF4-FFF2-40B4-BE49-F238E27FC236}">
                  <a16:creationId xmlns:a16="http://schemas.microsoft.com/office/drawing/2014/main" id="{A787DCD4-B991-D060-6534-D466FCF7799A}"/>
                </a:ext>
              </a:extLst>
            </p:cNvPr>
            <p:cNvSpPr/>
            <p:nvPr/>
          </p:nvSpPr>
          <p:spPr>
            <a:xfrm>
              <a:off x="10933" y="16124"/>
              <a:ext cx="790933" cy="695076"/>
            </a:xfrm>
            <a:custGeom>
              <a:avLst/>
              <a:gdLst/>
              <a:ahLst/>
              <a:cxnLst/>
              <a:rect l="l" t="t" r="r" b="b"/>
              <a:pathLst>
                <a:path w="790933" h="695076">
                  <a:moveTo>
                    <a:pt x="409252" y="8000"/>
                  </a:moveTo>
                  <a:lnTo>
                    <a:pt x="788082" y="670952"/>
                  </a:lnTo>
                  <a:cubicBezTo>
                    <a:pt x="790934" y="675942"/>
                    <a:pt x="790913" y="682074"/>
                    <a:pt x="788028" y="687045"/>
                  </a:cubicBezTo>
                  <a:cubicBezTo>
                    <a:pt x="785143" y="692016"/>
                    <a:pt x="779830" y="695076"/>
                    <a:pt x="774082" y="695076"/>
                  </a:cubicBezTo>
                  <a:lnTo>
                    <a:pt x="16852" y="695076"/>
                  </a:lnTo>
                  <a:cubicBezTo>
                    <a:pt x="11104" y="695076"/>
                    <a:pt x="5791" y="692016"/>
                    <a:pt x="2906" y="687045"/>
                  </a:cubicBezTo>
                  <a:cubicBezTo>
                    <a:pt x="21" y="682074"/>
                    <a:pt x="0" y="675942"/>
                    <a:pt x="2852" y="670952"/>
                  </a:cubicBezTo>
                  <a:lnTo>
                    <a:pt x="381682" y="8000"/>
                  </a:lnTo>
                  <a:cubicBezTo>
                    <a:pt x="384509" y="3053"/>
                    <a:pt x="389769" y="0"/>
                    <a:pt x="395467" y="0"/>
                  </a:cubicBezTo>
                  <a:cubicBezTo>
                    <a:pt x="401165" y="0"/>
                    <a:pt x="406425" y="3053"/>
                    <a:pt x="409252" y="8000"/>
                  </a:cubicBezTo>
                  <a:close/>
                </a:path>
              </a:pathLst>
            </a:custGeom>
            <a:solidFill>
              <a:srgbClr val="9CCC56"/>
            </a:solidFill>
          </p:spPr>
          <p:txBody>
            <a:bodyPr/>
            <a:lstStyle/>
            <a:p>
              <a:endParaRPr lang="en-US" dirty="0"/>
            </a:p>
          </p:txBody>
        </p:sp>
        <p:sp>
          <p:nvSpPr>
            <p:cNvPr id="7" name="TextBox 7">
              <a:extLst>
                <a:ext uri="{FF2B5EF4-FFF2-40B4-BE49-F238E27FC236}">
                  <a16:creationId xmlns:a16="http://schemas.microsoft.com/office/drawing/2014/main" id="{DE6FDCC6-F2E2-0806-2F40-E712C0CD5835}"/>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8" name="Group 8">
            <a:extLst>
              <a:ext uri="{FF2B5EF4-FFF2-40B4-BE49-F238E27FC236}">
                <a16:creationId xmlns:a16="http://schemas.microsoft.com/office/drawing/2014/main" id="{F170AB49-FE05-7B46-F8F2-77C566F2FD2B}"/>
              </a:ext>
            </a:extLst>
          </p:cNvPr>
          <p:cNvGrpSpPr/>
          <p:nvPr/>
        </p:nvGrpSpPr>
        <p:grpSpPr>
          <a:xfrm rot="-10800000">
            <a:off x="11377362" y="-406136"/>
            <a:ext cx="4180138" cy="3657620"/>
            <a:chOff x="0" y="0"/>
            <a:chExt cx="812800" cy="711200"/>
          </a:xfrm>
        </p:grpSpPr>
        <p:sp>
          <p:nvSpPr>
            <p:cNvPr id="9" name="Freeform 9">
              <a:extLst>
                <a:ext uri="{FF2B5EF4-FFF2-40B4-BE49-F238E27FC236}">
                  <a16:creationId xmlns:a16="http://schemas.microsoft.com/office/drawing/2014/main" id="{676448FC-81EA-FDBB-3349-28EBDD11F5D3}"/>
                </a:ext>
              </a:extLst>
            </p:cNvPr>
            <p:cNvSpPr/>
            <p:nvPr/>
          </p:nvSpPr>
          <p:spPr>
            <a:xfrm>
              <a:off x="29152" y="42992"/>
              <a:ext cx="754496" cy="668208"/>
            </a:xfrm>
            <a:custGeom>
              <a:avLst/>
              <a:gdLst/>
              <a:ahLst/>
              <a:cxnLst/>
              <a:rect l="l" t="t" r="r" b="b"/>
              <a:pathLst>
                <a:path w="754496" h="668208">
                  <a:moveTo>
                    <a:pt x="414003" y="21330"/>
                  </a:moveTo>
                  <a:lnTo>
                    <a:pt x="746893" y="603886"/>
                  </a:lnTo>
                  <a:cubicBezTo>
                    <a:pt x="754496" y="617192"/>
                    <a:pt x="754441" y="633540"/>
                    <a:pt x="746749" y="646795"/>
                  </a:cubicBezTo>
                  <a:cubicBezTo>
                    <a:pt x="739057" y="660050"/>
                    <a:pt x="724890" y="668208"/>
                    <a:pt x="709565" y="668208"/>
                  </a:cubicBezTo>
                  <a:lnTo>
                    <a:pt x="44931" y="668208"/>
                  </a:lnTo>
                  <a:cubicBezTo>
                    <a:pt x="29606" y="668208"/>
                    <a:pt x="15439" y="660050"/>
                    <a:pt x="7747" y="646795"/>
                  </a:cubicBezTo>
                  <a:cubicBezTo>
                    <a:pt x="55" y="633540"/>
                    <a:pt x="0" y="617192"/>
                    <a:pt x="7603" y="603886"/>
                  </a:cubicBezTo>
                  <a:lnTo>
                    <a:pt x="340493" y="21330"/>
                  </a:lnTo>
                  <a:cubicBezTo>
                    <a:pt x="348030" y="8140"/>
                    <a:pt x="362056" y="0"/>
                    <a:pt x="377248" y="0"/>
                  </a:cubicBezTo>
                  <a:cubicBezTo>
                    <a:pt x="392440" y="0"/>
                    <a:pt x="406466" y="8140"/>
                    <a:pt x="414003" y="21330"/>
                  </a:cubicBezTo>
                  <a:close/>
                </a:path>
              </a:pathLst>
            </a:custGeom>
            <a:solidFill>
              <a:srgbClr val="0A0EAE">
                <a:alpha val="89804"/>
              </a:srgbClr>
            </a:solidFill>
          </p:spPr>
          <p:txBody>
            <a:bodyPr/>
            <a:lstStyle/>
            <a:p>
              <a:endParaRPr lang="en-US" dirty="0"/>
            </a:p>
          </p:txBody>
        </p:sp>
        <p:sp>
          <p:nvSpPr>
            <p:cNvPr id="10" name="TextBox 10">
              <a:extLst>
                <a:ext uri="{FF2B5EF4-FFF2-40B4-BE49-F238E27FC236}">
                  <a16:creationId xmlns:a16="http://schemas.microsoft.com/office/drawing/2014/main" id="{E94C2A9B-4F5E-D99C-3BA9-C2CB04713AB6}"/>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1" name="Group 11">
            <a:extLst>
              <a:ext uri="{FF2B5EF4-FFF2-40B4-BE49-F238E27FC236}">
                <a16:creationId xmlns:a16="http://schemas.microsoft.com/office/drawing/2014/main" id="{354C1D42-CED7-E5F6-0EA6-2488B7D117B2}"/>
              </a:ext>
            </a:extLst>
          </p:cNvPr>
          <p:cNvGrpSpPr/>
          <p:nvPr/>
        </p:nvGrpSpPr>
        <p:grpSpPr>
          <a:xfrm>
            <a:off x="12444764" y="2989577"/>
            <a:ext cx="8794187" cy="7694914"/>
            <a:chOff x="0" y="0"/>
            <a:chExt cx="812800" cy="711200"/>
          </a:xfrm>
        </p:grpSpPr>
        <p:sp>
          <p:nvSpPr>
            <p:cNvPr id="12" name="Freeform 12">
              <a:extLst>
                <a:ext uri="{FF2B5EF4-FFF2-40B4-BE49-F238E27FC236}">
                  <a16:creationId xmlns:a16="http://schemas.microsoft.com/office/drawing/2014/main" id="{03240BED-767F-5C26-C1D5-52056BCC05DE}"/>
                </a:ext>
              </a:extLst>
            </p:cNvPr>
            <p:cNvSpPr/>
            <p:nvPr/>
          </p:nvSpPr>
          <p:spPr>
            <a:xfrm>
              <a:off x="13857" y="20435"/>
              <a:ext cx="785086" cy="690765"/>
            </a:xfrm>
            <a:custGeom>
              <a:avLst/>
              <a:gdLst/>
              <a:ahLst/>
              <a:cxnLst/>
              <a:rect l="l" t="t" r="r" b="b"/>
              <a:pathLst>
                <a:path w="785086" h="690765">
                  <a:moveTo>
                    <a:pt x="410014" y="10139"/>
                  </a:moveTo>
                  <a:lnTo>
                    <a:pt x="781472" y="660191"/>
                  </a:lnTo>
                  <a:cubicBezTo>
                    <a:pt x="785086" y="666516"/>
                    <a:pt x="785060" y="674286"/>
                    <a:pt x="781404" y="680587"/>
                  </a:cubicBezTo>
                  <a:cubicBezTo>
                    <a:pt x="777748" y="686887"/>
                    <a:pt x="771014" y="690765"/>
                    <a:pt x="763729" y="690765"/>
                  </a:cubicBezTo>
                  <a:lnTo>
                    <a:pt x="21357" y="690765"/>
                  </a:lnTo>
                  <a:cubicBezTo>
                    <a:pt x="14072" y="690765"/>
                    <a:pt x="7338" y="686887"/>
                    <a:pt x="3682" y="680587"/>
                  </a:cubicBezTo>
                  <a:cubicBezTo>
                    <a:pt x="26" y="674286"/>
                    <a:pt x="0" y="666516"/>
                    <a:pt x="3614" y="660191"/>
                  </a:cubicBezTo>
                  <a:lnTo>
                    <a:pt x="375072" y="10139"/>
                  </a:lnTo>
                  <a:cubicBezTo>
                    <a:pt x="378655" y="3870"/>
                    <a:pt x="385322" y="0"/>
                    <a:pt x="392543" y="0"/>
                  </a:cubicBezTo>
                  <a:cubicBezTo>
                    <a:pt x="399764" y="0"/>
                    <a:pt x="406431" y="3870"/>
                    <a:pt x="410014" y="10139"/>
                  </a:cubicBezTo>
                  <a:close/>
                </a:path>
              </a:pathLst>
            </a:custGeom>
            <a:solidFill>
              <a:srgbClr val="9CCC56"/>
            </a:solidFill>
          </p:spPr>
          <p:txBody>
            <a:bodyPr/>
            <a:lstStyle/>
            <a:p>
              <a:endParaRPr lang="en-US" dirty="0"/>
            </a:p>
          </p:txBody>
        </p:sp>
        <p:sp>
          <p:nvSpPr>
            <p:cNvPr id="13" name="TextBox 13">
              <a:extLst>
                <a:ext uri="{FF2B5EF4-FFF2-40B4-BE49-F238E27FC236}">
                  <a16:creationId xmlns:a16="http://schemas.microsoft.com/office/drawing/2014/main" id="{6293C6A2-E025-7D0D-7A87-CF86CE109ADB}"/>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4" name="Group 14">
            <a:extLst>
              <a:ext uri="{FF2B5EF4-FFF2-40B4-BE49-F238E27FC236}">
                <a16:creationId xmlns:a16="http://schemas.microsoft.com/office/drawing/2014/main" id="{F2AFFEDE-6B84-70C4-58A4-51D8FA77FA0F}"/>
              </a:ext>
            </a:extLst>
          </p:cNvPr>
          <p:cNvGrpSpPr/>
          <p:nvPr/>
        </p:nvGrpSpPr>
        <p:grpSpPr>
          <a:xfrm>
            <a:off x="11622068" y="7617932"/>
            <a:ext cx="3885376" cy="3399704"/>
            <a:chOff x="0" y="0"/>
            <a:chExt cx="812800" cy="711200"/>
          </a:xfrm>
        </p:grpSpPr>
        <p:sp>
          <p:nvSpPr>
            <p:cNvPr id="15" name="Freeform 15">
              <a:extLst>
                <a:ext uri="{FF2B5EF4-FFF2-40B4-BE49-F238E27FC236}">
                  <a16:creationId xmlns:a16="http://schemas.microsoft.com/office/drawing/2014/main" id="{CEC78AA5-FB67-1F71-1177-6374FB618043}"/>
                </a:ext>
              </a:extLst>
            </p:cNvPr>
            <p:cNvSpPr/>
            <p:nvPr/>
          </p:nvSpPr>
          <p:spPr>
            <a:xfrm>
              <a:off x="31363" y="46254"/>
              <a:ext cx="750073" cy="664946"/>
            </a:xfrm>
            <a:custGeom>
              <a:avLst/>
              <a:gdLst/>
              <a:ahLst/>
              <a:cxnLst/>
              <a:rect l="l" t="t" r="r" b="b"/>
              <a:pathLst>
                <a:path w="750073" h="664946">
                  <a:moveTo>
                    <a:pt x="414581" y="22948"/>
                  </a:moveTo>
                  <a:lnTo>
                    <a:pt x="741893" y="595744"/>
                  </a:lnTo>
                  <a:cubicBezTo>
                    <a:pt x="750074" y="610060"/>
                    <a:pt x="750015" y="627648"/>
                    <a:pt x="741739" y="641908"/>
                  </a:cubicBezTo>
                  <a:cubicBezTo>
                    <a:pt x="733463" y="656169"/>
                    <a:pt x="718222" y="664946"/>
                    <a:pt x="701734" y="664946"/>
                  </a:cubicBezTo>
                  <a:lnTo>
                    <a:pt x="48340" y="664946"/>
                  </a:lnTo>
                  <a:cubicBezTo>
                    <a:pt x="31852" y="664946"/>
                    <a:pt x="16611" y="656169"/>
                    <a:pt x="8335" y="641908"/>
                  </a:cubicBezTo>
                  <a:cubicBezTo>
                    <a:pt x="59" y="627648"/>
                    <a:pt x="0" y="610060"/>
                    <a:pt x="8181" y="595744"/>
                  </a:cubicBezTo>
                  <a:lnTo>
                    <a:pt x="335493" y="22948"/>
                  </a:lnTo>
                  <a:cubicBezTo>
                    <a:pt x="343602" y="8757"/>
                    <a:pt x="358693" y="0"/>
                    <a:pt x="375037" y="0"/>
                  </a:cubicBezTo>
                  <a:cubicBezTo>
                    <a:pt x="391381" y="0"/>
                    <a:pt x="406472" y="8757"/>
                    <a:pt x="414581" y="22948"/>
                  </a:cubicBezTo>
                  <a:close/>
                </a:path>
              </a:pathLst>
            </a:custGeom>
            <a:solidFill>
              <a:srgbClr val="0A0EAE">
                <a:alpha val="89804"/>
              </a:srgbClr>
            </a:solidFill>
          </p:spPr>
          <p:txBody>
            <a:bodyPr/>
            <a:lstStyle/>
            <a:p>
              <a:endParaRPr lang="en-US" dirty="0"/>
            </a:p>
          </p:txBody>
        </p:sp>
        <p:sp>
          <p:nvSpPr>
            <p:cNvPr id="16" name="TextBox 16">
              <a:extLst>
                <a:ext uri="{FF2B5EF4-FFF2-40B4-BE49-F238E27FC236}">
                  <a16:creationId xmlns:a16="http://schemas.microsoft.com/office/drawing/2014/main" id="{B7862F31-C4CB-95B8-B544-5A3751D5F210}"/>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sp>
        <p:nvSpPr>
          <p:cNvPr id="17" name="Freeform 17">
            <a:extLst>
              <a:ext uri="{FF2B5EF4-FFF2-40B4-BE49-F238E27FC236}">
                <a16:creationId xmlns:a16="http://schemas.microsoft.com/office/drawing/2014/main" id="{6817C793-3ABA-30A4-A02A-932B90976036}"/>
              </a:ext>
            </a:extLst>
          </p:cNvPr>
          <p:cNvSpPr/>
          <p:nvPr/>
        </p:nvSpPr>
        <p:spPr>
          <a:xfrm>
            <a:off x="-465592" y="9702769"/>
            <a:ext cx="2021342" cy="793377"/>
          </a:xfrm>
          <a:custGeom>
            <a:avLst/>
            <a:gdLst/>
            <a:ahLst/>
            <a:cxnLst/>
            <a:rect l="l" t="t" r="r" b="b"/>
            <a:pathLst>
              <a:path w="2021342" h="793377">
                <a:moveTo>
                  <a:pt x="0" y="0"/>
                </a:moveTo>
                <a:lnTo>
                  <a:pt x="2021342" y="0"/>
                </a:lnTo>
                <a:lnTo>
                  <a:pt x="2021342" y="793376"/>
                </a:lnTo>
                <a:lnTo>
                  <a:pt x="0" y="79337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grpSp>
        <p:nvGrpSpPr>
          <p:cNvPr id="18" name="Group 18">
            <a:extLst>
              <a:ext uri="{FF2B5EF4-FFF2-40B4-BE49-F238E27FC236}">
                <a16:creationId xmlns:a16="http://schemas.microsoft.com/office/drawing/2014/main" id="{BC304CCD-29EE-609F-CC7C-42EB7B4EA795}"/>
              </a:ext>
            </a:extLst>
          </p:cNvPr>
          <p:cNvGrpSpPr/>
          <p:nvPr/>
        </p:nvGrpSpPr>
        <p:grpSpPr>
          <a:xfrm>
            <a:off x="16106620" y="303325"/>
            <a:ext cx="4035505" cy="818745"/>
            <a:chOff x="0" y="0"/>
            <a:chExt cx="5380674" cy="1091660"/>
          </a:xfrm>
        </p:grpSpPr>
        <p:sp>
          <p:nvSpPr>
            <p:cNvPr id="19" name="Freeform 19">
              <a:extLst>
                <a:ext uri="{FF2B5EF4-FFF2-40B4-BE49-F238E27FC236}">
                  <a16:creationId xmlns:a16="http://schemas.microsoft.com/office/drawing/2014/main" id="{AF9C1EB5-6A36-A55B-2A51-D9B13FD2E8F5}"/>
                </a:ext>
              </a:extLst>
            </p:cNvPr>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20" name="Freeform 20">
              <a:extLst>
                <a:ext uri="{FF2B5EF4-FFF2-40B4-BE49-F238E27FC236}">
                  <a16:creationId xmlns:a16="http://schemas.microsoft.com/office/drawing/2014/main" id="{5A852E39-9081-5462-BCD3-BD6AAAFEF32D}"/>
                </a:ext>
              </a:extLst>
            </p:cNvPr>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r="-11819"/>
              </a:stretch>
            </a:blipFill>
          </p:spPr>
          <p:txBody>
            <a:bodyPr/>
            <a:lstStyle/>
            <a:p>
              <a:endParaRPr lang="en-US" dirty="0"/>
            </a:p>
          </p:txBody>
        </p:sp>
      </p:grpSp>
      <p:sp>
        <p:nvSpPr>
          <p:cNvPr id="21" name="Freeform 21">
            <a:extLst>
              <a:ext uri="{FF2B5EF4-FFF2-40B4-BE49-F238E27FC236}">
                <a16:creationId xmlns:a16="http://schemas.microsoft.com/office/drawing/2014/main" id="{6985BF81-B9FD-BC79-B546-2773885D7E56}"/>
              </a:ext>
            </a:extLst>
          </p:cNvPr>
          <p:cNvSpPr/>
          <p:nvPr/>
        </p:nvSpPr>
        <p:spPr>
          <a:xfrm>
            <a:off x="17674864" y="9720423"/>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22" name="Freeform 22">
            <a:extLst>
              <a:ext uri="{FF2B5EF4-FFF2-40B4-BE49-F238E27FC236}">
                <a16:creationId xmlns:a16="http://schemas.microsoft.com/office/drawing/2014/main" id="{44F49235-05AB-AE91-80F1-E2DFA8BE7230}"/>
              </a:ext>
            </a:extLst>
          </p:cNvPr>
          <p:cNvSpPr/>
          <p:nvPr/>
        </p:nvSpPr>
        <p:spPr>
          <a:xfrm rot="-2199196" flipH="1">
            <a:off x="-1587894" y="-1960574"/>
            <a:ext cx="3285470" cy="3108876"/>
          </a:xfrm>
          <a:custGeom>
            <a:avLst/>
            <a:gdLst/>
            <a:ahLst/>
            <a:cxnLst/>
            <a:rect l="l" t="t" r="r" b="b"/>
            <a:pathLst>
              <a:path w="3285470" h="3108876">
                <a:moveTo>
                  <a:pt x="3285469" y="0"/>
                </a:moveTo>
                <a:lnTo>
                  <a:pt x="0" y="0"/>
                </a:lnTo>
                <a:lnTo>
                  <a:pt x="0" y="3108876"/>
                </a:lnTo>
                <a:lnTo>
                  <a:pt x="3285469" y="3108876"/>
                </a:lnTo>
                <a:lnTo>
                  <a:pt x="3285469" y="0"/>
                </a:lnTo>
                <a:close/>
              </a:path>
            </a:pathLst>
          </a:custGeom>
          <a:blipFill>
            <a:blip>
              <a:alphaModFix amt="50000"/>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23" name="Freeform 23">
            <a:extLst>
              <a:ext uri="{FF2B5EF4-FFF2-40B4-BE49-F238E27FC236}">
                <a16:creationId xmlns:a16="http://schemas.microsoft.com/office/drawing/2014/main" id="{9A781B38-1C00-825C-F38D-400B08F849C3}"/>
              </a:ext>
            </a:extLst>
          </p:cNvPr>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24" name="Freeform 24">
            <a:extLst>
              <a:ext uri="{FF2B5EF4-FFF2-40B4-BE49-F238E27FC236}">
                <a16:creationId xmlns:a16="http://schemas.microsoft.com/office/drawing/2014/main" id="{F190324B-45B6-E8E9-F879-81C337C35985}"/>
              </a:ext>
            </a:extLst>
          </p:cNvPr>
          <p:cNvSpPr/>
          <p:nvPr/>
        </p:nvSpPr>
        <p:spPr>
          <a:xfrm>
            <a:off x="10737512" y="-3729574"/>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25" name="Freeform 25">
            <a:extLst>
              <a:ext uri="{FF2B5EF4-FFF2-40B4-BE49-F238E27FC236}">
                <a16:creationId xmlns:a16="http://schemas.microsoft.com/office/drawing/2014/main" id="{37630DDD-D2C7-4555-DCED-A04950C3768D}"/>
              </a:ext>
            </a:extLst>
          </p:cNvPr>
          <p:cNvSpPr/>
          <p:nvPr/>
        </p:nvSpPr>
        <p:spPr>
          <a:xfrm>
            <a:off x="9845023" y="1422674"/>
            <a:ext cx="8279350" cy="7606653"/>
          </a:xfrm>
          <a:custGeom>
            <a:avLst/>
            <a:gdLst/>
            <a:ahLst/>
            <a:cxnLst/>
            <a:rect l="l" t="t" r="r" b="b"/>
            <a:pathLst>
              <a:path w="8279350" h="7606653">
                <a:moveTo>
                  <a:pt x="0" y="0"/>
                </a:moveTo>
                <a:lnTo>
                  <a:pt x="8279350" y="0"/>
                </a:lnTo>
                <a:lnTo>
                  <a:pt x="8279350" y="7606653"/>
                </a:lnTo>
                <a:lnTo>
                  <a:pt x="0" y="7606653"/>
                </a:lnTo>
                <a:lnTo>
                  <a:pt x="0" y="0"/>
                </a:lnTo>
                <a:close/>
              </a:path>
            </a:pathLst>
          </a:custGeom>
          <a:blipFill>
            <a:blip>
              <a:alphaModFix amt="9000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dirty="0"/>
          </a:p>
        </p:txBody>
      </p:sp>
      <p:grpSp>
        <p:nvGrpSpPr>
          <p:cNvPr id="26" name="Group 26">
            <a:extLst>
              <a:ext uri="{FF2B5EF4-FFF2-40B4-BE49-F238E27FC236}">
                <a16:creationId xmlns:a16="http://schemas.microsoft.com/office/drawing/2014/main" id="{068F13B0-F20D-D0B3-FAB2-E7DFB8257A75}"/>
              </a:ext>
            </a:extLst>
          </p:cNvPr>
          <p:cNvGrpSpPr/>
          <p:nvPr/>
        </p:nvGrpSpPr>
        <p:grpSpPr>
          <a:xfrm>
            <a:off x="9270240" y="-5367"/>
            <a:ext cx="11407777" cy="8332743"/>
            <a:chOff x="-91450" y="-66675"/>
            <a:chExt cx="1047548" cy="765175"/>
          </a:xfrm>
        </p:grpSpPr>
        <p:sp>
          <p:nvSpPr>
            <p:cNvPr id="27" name="Freeform 27">
              <a:extLst>
                <a:ext uri="{FF2B5EF4-FFF2-40B4-BE49-F238E27FC236}">
                  <a16:creationId xmlns:a16="http://schemas.microsoft.com/office/drawing/2014/main" id="{BB0F47C3-32C0-FA7B-22ED-3A841FBC9F5D}"/>
                </a:ext>
              </a:extLst>
            </p:cNvPr>
            <p:cNvSpPr/>
            <p:nvPr/>
          </p:nvSpPr>
          <p:spPr>
            <a:xfrm>
              <a:off x="-91450" y="-7729"/>
              <a:ext cx="1047548" cy="698500"/>
            </a:xfrm>
            <a:custGeom>
              <a:avLst/>
              <a:gdLst/>
              <a:ahLst/>
              <a:cxnLst/>
              <a:rect l="l" t="t" r="r" b="b"/>
              <a:pathLst>
                <a:path w="1047548" h="698500">
                  <a:moveTo>
                    <a:pt x="1039191" y="372485"/>
                  </a:moveTo>
                  <a:lnTo>
                    <a:pt x="863028" y="675265"/>
                  </a:lnTo>
                  <a:cubicBezTo>
                    <a:pt x="854659" y="689650"/>
                    <a:pt x="839271" y="698500"/>
                    <a:pt x="822629" y="698500"/>
                  </a:cubicBezTo>
                  <a:lnTo>
                    <a:pt x="224919" y="698500"/>
                  </a:lnTo>
                  <a:cubicBezTo>
                    <a:pt x="208276" y="698500"/>
                    <a:pt x="192889" y="689650"/>
                    <a:pt x="184520" y="675265"/>
                  </a:cubicBezTo>
                  <a:lnTo>
                    <a:pt x="8356" y="372485"/>
                  </a:lnTo>
                  <a:cubicBezTo>
                    <a:pt x="0" y="358122"/>
                    <a:pt x="0" y="340378"/>
                    <a:pt x="8356" y="326015"/>
                  </a:cubicBezTo>
                  <a:lnTo>
                    <a:pt x="184520" y="23235"/>
                  </a:lnTo>
                  <a:cubicBezTo>
                    <a:pt x="192889" y="8850"/>
                    <a:pt x="208276" y="0"/>
                    <a:pt x="224919" y="0"/>
                  </a:cubicBezTo>
                  <a:lnTo>
                    <a:pt x="822629" y="0"/>
                  </a:lnTo>
                  <a:cubicBezTo>
                    <a:pt x="839271" y="0"/>
                    <a:pt x="854659" y="8850"/>
                    <a:pt x="863028" y="23235"/>
                  </a:cubicBezTo>
                  <a:lnTo>
                    <a:pt x="1039191" y="326015"/>
                  </a:lnTo>
                  <a:cubicBezTo>
                    <a:pt x="1047548" y="340378"/>
                    <a:pt x="1047548" y="358122"/>
                    <a:pt x="1039191" y="372485"/>
                  </a:cubicBezTo>
                  <a:close/>
                </a:path>
              </a:pathLst>
            </a:custGeom>
            <a:solidFill>
              <a:srgbClr val="0A0EAE"/>
            </a:solidFill>
          </p:spPr>
          <p:txBody>
            <a:bodyPr/>
            <a:lstStyle/>
            <a:p>
              <a:endParaRPr lang="en-US" dirty="0"/>
            </a:p>
          </p:txBody>
        </p:sp>
        <p:sp>
          <p:nvSpPr>
            <p:cNvPr id="28" name="TextBox 28">
              <a:extLst>
                <a:ext uri="{FF2B5EF4-FFF2-40B4-BE49-F238E27FC236}">
                  <a16:creationId xmlns:a16="http://schemas.microsoft.com/office/drawing/2014/main" id="{6D6D01F7-91DC-2C28-4237-8BEE6787E219}"/>
                </a:ext>
              </a:extLst>
            </p:cNvPr>
            <p:cNvSpPr txBox="1"/>
            <p:nvPr/>
          </p:nvSpPr>
          <p:spPr>
            <a:xfrm>
              <a:off x="114300" y="-66675"/>
              <a:ext cx="829272" cy="765175"/>
            </a:xfrm>
            <a:prstGeom prst="rect">
              <a:avLst/>
            </a:prstGeom>
          </p:spPr>
          <p:txBody>
            <a:bodyPr lIns="59834" tIns="59834" rIns="59834" bIns="59834" rtlCol="0" anchor="ctr"/>
            <a:lstStyle/>
            <a:p>
              <a:pPr algn="ctr">
                <a:lnSpc>
                  <a:spcPts val="3750"/>
                </a:lnSpc>
              </a:pPr>
              <a:endParaRPr dirty="0"/>
            </a:p>
          </p:txBody>
        </p:sp>
      </p:grpSp>
      <p:grpSp>
        <p:nvGrpSpPr>
          <p:cNvPr id="29" name="Group 29">
            <a:extLst>
              <a:ext uri="{FF2B5EF4-FFF2-40B4-BE49-F238E27FC236}">
                <a16:creationId xmlns:a16="http://schemas.microsoft.com/office/drawing/2014/main" id="{29BA4BFE-DCFC-51B6-C145-41178F57CDAA}"/>
              </a:ext>
            </a:extLst>
          </p:cNvPr>
          <p:cNvGrpSpPr/>
          <p:nvPr/>
        </p:nvGrpSpPr>
        <p:grpSpPr>
          <a:xfrm>
            <a:off x="9894067" y="919712"/>
            <a:ext cx="9752259" cy="7078198"/>
            <a:chOff x="894976" y="-339809"/>
            <a:chExt cx="962385" cy="698500"/>
          </a:xfrm>
        </p:grpSpPr>
        <p:sp>
          <p:nvSpPr>
            <p:cNvPr id="30" name="Freeform 30" descr="Checkmark with solid fill">
              <a:extLst>
                <a:ext uri="{FF2B5EF4-FFF2-40B4-BE49-F238E27FC236}">
                  <a16:creationId xmlns:a16="http://schemas.microsoft.com/office/drawing/2014/main" id="{087C04B7-09A5-A15B-7153-AAC92149961A}"/>
                </a:ext>
              </a:extLst>
            </p:cNvPr>
            <p:cNvSpPr/>
            <p:nvPr/>
          </p:nvSpPr>
          <p:spPr>
            <a:xfrm>
              <a:off x="894976" y="-339809"/>
              <a:ext cx="962385" cy="698500"/>
            </a:xfrm>
            <a:custGeom>
              <a:avLst/>
              <a:gdLst/>
              <a:ahLst/>
              <a:cxnLst/>
              <a:rect l="l" t="t" r="r" b="b"/>
              <a:pathLst>
                <a:path w="962385" h="698500">
                  <a:moveTo>
                    <a:pt x="955050" y="369643"/>
                  </a:moveTo>
                  <a:lnTo>
                    <a:pt x="775580" y="678107"/>
                  </a:lnTo>
                  <a:cubicBezTo>
                    <a:pt x="768234" y="690733"/>
                    <a:pt x="754729" y="698500"/>
                    <a:pt x="740121" y="698500"/>
                  </a:cubicBezTo>
                  <a:lnTo>
                    <a:pt x="222263" y="698500"/>
                  </a:lnTo>
                  <a:cubicBezTo>
                    <a:pt x="207655" y="698500"/>
                    <a:pt x="194150" y="690733"/>
                    <a:pt x="186804" y="678107"/>
                  </a:cubicBezTo>
                  <a:lnTo>
                    <a:pt x="7334" y="369643"/>
                  </a:lnTo>
                  <a:cubicBezTo>
                    <a:pt x="0" y="357037"/>
                    <a:pt x="0" y="341463"/>
                    <a:pt x="7334" y="328857"/>
                  </a:cubicBezTo>
                  <a:lnTo>
                    <a:pt x="186804" y="20393"/>
                  </a:lnTo>
                  <a:cubicBezTo>
                    <a:pt x="194150" y="7767"/>
                    <a:pt x="207655" y="0"/>
                    <a:pt x="222263" y="0"/>
                  </a:cubicBezTo>
                  <a:lnTo>
                    <a:pt x="740121" y="0"/>
                  </a:lnTo>
                  <a:cubicBezTo>
                    <a:pt x="754729" y="0"/>
                    <a:pt x="768234" y="7767"/>
                    <a:pt x="775580" y="20393"/>
                  </a:cubicBezTo>
                  <a:lnTo>
                    <a:pt x="955050" y="328857"/>
                  </a:lnTo>
                  <a:cubicBezTo>
                    <a:pt x="962385" y="341463"/>
                    <a:pt x="962385" y="357037"/>
                    <a:pt x="955050" y="369643"/>
                  </a:cubicBezTo>
                  <a:close/>
                </a:path>
              </a:pathLst>
            </a:custGeom>
            <a:blipFill>
              <a:blip>
                <a:extLst>
                  <a:ext uri="{96DAC541-7B7A-43D3-8B79-37D633B846F1}">
                    <asvg:svgBlip xmlns:asvg="http://schemas.microsoft.com/office/drawing/2016/SVG/main" r:embed="rId12"/>
                  </a:ext>
                </a:extLst>
              </a:blip>
              <a:stretch>
                <a:fillRect/>
              </a:stretch>
            </a:blipFill>
            <a:ln w="209550" cap="rnd">
              <a:solidFill>
                <a:srgbClr val="FFFFFF"/>
              </a:solidFill>
              <a:prstDash val="solid"/>
              <a:round/>
            </a:ln>
          </p:spPr>
          <p:txBody>
            <a:bodyPr/>
            <a:lstStyle/>
            <a:p>
              <a:endParaRPr lang="en-US" dirty="0"/>
            </a:p>
          </p:txBody>
        </p:sp>
      </p:grpSp>
      <p:sp>
        <p:nvSpPr>
          <p:cNvPr id="31" name="TextBox 31">
            <a:extLst>
              <a:ext uri="{FF2B5EF4-FFF2-40B4-BE49-F238E27FC236}">
                <a16:creationId xmlns:a16="http://schemas.microsoft.com/office/drawing/2014/main" id="{E57C4D0F-E2FD-D66C-0758-71D8D8402B98}"/>
              </a:ext>
            </a:extLst>
          </p:cNvPr>
          <p:cNvSpPr txBox="1"/>
          <p:nvPr/>
        </p:nvSpPr>
        <p:spPr>
          <a:xfrm>
            <a:off x="-291491" y="1227221"/>
            <a:ext cx="12955998" cy="884858"/>
          </a:xfrm>
          <a:prstGeom prst="rect">
            <a:avLst/>
          </a:prstGeom>
        </p:spPr>
        <p:txBody>
          <a:bodyPr lIns="0" tIns="0" rIns="0" bIns="0" rtlCol="0" anchor="t">
            <a:spAutoFit/>
          </a:bodyPr>
          <a:lstStyle/>
          <a:p>
            <a:pPr algn="ctr">
              <a:lnSpc>
                <a:spcPts val="6900"/>
              </a:lnSpc>
            </a:pPr>
            <a:r>
              <a:rPr lang="en-US" sz="6000" b="1" dirty="0">
                <a:latin typeface="Arial Black" panose="020B0A04020102020204" pitchFamily="34" charset="0"/>
                <a:ea typeface="Chakra Petch Bold"/>
                <a:cs typeface="Chakra Petch Bold"/>
                <a:sym typeface="Chakra Petch Bold"/>
              </a:rPr>
              <a:t>Getting Started</a:t>
            </a:r>
          </a:p>
        </p:txBody>
      </p:sp>
      <p:sp>
        <p:nvSpPr>
          <p:cNvPr id="33" name="TextBox 32">
            <a:extLst>
              <a:ext uri="{FF2B5EF4-FFF2-40B4-BE49-F238E27FC236}">
                <a16:creationId xmlns:a16="http://schemas.microsoft.com/office/drawing/2014/main" id="{A9EB53A0-1ABE-879C-1F2E-C82B4B2B994E}"/>
              </a:ext>
            </a:extLst>
          </p:cNvPr>
          <p:cNvSpPr txBox="1"/>
          <p:nvPr/>
        </p:nvSpPr>
        <p:spPr>
          <a:xfrm>
            <a:off x="1004998" y="3495855"/>
            <a:ext cx="6920749" cy="2062103"/>
          </a:xfrm>
          <a:prstGeom prst="rect">
            <a:avLst/>
          </a:prstGeom>
          <a:noFill/>
        </p:spPr>
        <p:txBody>
          <a:bodyPr wrap="square" rtlCol="0">
            <a:spAutoFit/>
          </a:bodyPr>
          <a:lstStyle/>
          <a:p>
            <a:r>
              <a:rPr lang="en-US" sz="3200" dirty="0">
                <a:latin typeface="Aptos" panose="020B0004020202020204" pitchFamily="34" charset="0"/>
              </a:rPr>
              <a:t>Determination of Positions Subject to Pre-Employment Drug Testing</a:t>
            </a:r>
          </a:p>
          <a:p>
            <a:endParaRPr lang="en-US" sz="3200" dirty="0">
              <a:latin typeface="Aptos" panose="020B0004020202020204" pitchFamily="34" charset="0"/>
            </a:endParaRPr>
          </a:p>
          <a:p>
            <a:r>
              <a:rPr lang="en-US" sz="3200" dirty="0">
                <a:latin typeface="Aptos" panose="020B0004020202020204" pitchFamily="34" charset="0"/>
              </a:rPr>
              <a:t>Administration of Program</a:t>
            </a:r>
          </a:p>
        </p:txBody>
      </p:sp>
      <p:grpSp>
        <p:nvGrpSpPr>
          <p:cNvPr id="35" name="Group 2">
            <a:extLst>
              <a:ext uri="{FF2B5EF4-FFF2-40B4-BE49-F238E27FC236}">
                <a16:creationId xmlns:a16="http://schemas.microsoft.com/office/drawing/2014/main" id="{CBBFADB6-25B6-EE6A-C328-7CC1C4945A71}"/>
              </a:ext>
            </a:extLst>
          </p:cNvPr>
          <p:cNvGrpSpPr/>
          <p:nvPr/>
        </p:nvGrpSpPr>
        <p:grpSpPr>
          <a:xfrm rot="5400000">
            <a:off x="265745" y="4952000"/>
            <a:ext cx="437714" cy="383000"/>
            <a:chOff x="0" y="0"/>
            <a:chExt cx="812800" cy="711200"/>
          </a:xfrm>
        </p:grpSpPr>
        <p:sp>
          <p:nvSpPr>
            <p:cNvPr id="36" name="Freeform 3">
              <a:extLst>
                <a:ext uri="{FF2B5EF4-FFF2-40B4-BE49-F238E27FC236}">
                  <a16:creationId xmlns:a16="http://schemas.microsoft.com/office/drawing/2014/main" id="{55216D47-A7E1-73D0-6229-8643B40AE252}"/>
                </a:ext>
              </a:extLst>
            </p:cNvPr>
            <p:cNvSpPr/>
            <p:nvPr/>
          </p:nvSpPr>
          <p:spPr>
            <a:xfrm>
              <a:off x="69600" y="102643"/>
              <a:ext cx="673601" cy="608557"/>
            </a:xfrm>
            <a:custGeom>
              <a:avLst/>
              <a:gdLst/>
              <a:ahLst/>
              <a:cxnLst/>
              <a:rect l="l" t="t" r="r" b="b"/>
              <a:pathLst>
                <a:path w="673601" h="608557">
                  <a:moveTo>
                    <a:pt x="424553" y="50925"/>
                  </a:moveTo>
                  <a:lnTo>
                    <a:pt x="655447" y="454989"/>
                  </a:lnTo>
                  <a:cubicBezTo>
                    <a:pt x="673600" y="486758"/>
                    <a:pt x="673470" y="525787"/>
                    <a:pt x="655105" y="557433"/>
                  </a:cubicBezTo>
                  <a:cubicBezTo>
                    <a:pt x="636740" y="589080"/>
                    <a:pt x="602917" y="608557"/>
                    <a:pt x="566328" y="608557"/>
                  </a:cubicBezTo>
                  <a:lnTo>
                    <a:pt x="107272" y="608557"/>
                  </a:lnTo>
                  <a:cubicBezTo>
                    <a:pt x="70683" y="608557"/>
                    <a:pt x="36860" y="589080"/>
                    <a:pt x="18495" y="557433"/>
                  </a:cubicBezTo>
                  <a:cubicBezTo>
                    <a:pt x="130" y="525787"/>
                    <a:pt x="0" y="486758"/>
                    <a:pt x="18153" y="454989"/>
                  </a:cubicBezTo>
                  <a:lnTo>
                    <a:pt x="249047" y="50925"/>
                  </a:lnTo>
                  <a:cubicBezTo>
                    <a:pt x="267042" y="19434"/>
                    <a:pt x="300531" y="0"/>
                    <a:pt x="336800" y="0"/>
                  </a:cubicBezTo>
                  <a:cubicBezTo>
                    <a:pt x="373069" y="0"/>
                    <a:pt x="406558" y="19434"/>
                    <a:pt x="424553" y="50925"/>
                  </a:cubicBezTo>
                  <a:close/>
                </a:path>
              </a:pathLst>
            </a:custGeom>
            <a:solidFill>
              <a:srgbClr val="9CCC56">
                <a:alpha val="89804"/>
              </a:srgbClr>
            </a:solidFill>
          </p:spPr>
          <p:txBody>
            <a:bodyPr/>
            <a:lstStyle/>
            <a:p>
              <a:endParaRPr lang="en-US" dirty="0"/>
            </a:p>
          </p:txBody>
        </p:sp>
        <p:sp>
          <p:nvSpPr>
            <p:cNvPr id="37" name="TextBox 4">
              <a:extLst>
                <a:ext uri="{FF2B5EF4-FFF2-40B4-BE49-F238E27FC236}">
                  <a16:creationId xmlns:a16="http://schemas.microsoft.com/office/drawing/2014/main" id="{B4A13957-32F3-1344-696F-C1B143C52295}"/>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pic>
        <p:nvPicPr>
          <p:cNvPr id="32" name="Untitled (80)">
            <a:hlinkClick r:id="" action="ppaction://media"/>
            <a:extLst>
              <a:ext uri="{FF2B5EF4-FFF2-40B4-BE49-F238E27FC236}">
                <a16:creationId xmlns:a16="http://schemas.microsoft.com/office/drawing/2014/main" id="{66E7CA9C-F8E3-A48E-22CA-E46709F51A87}"/>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3077391" y="9491836"/>
            <a:ext cx="487363" cy="487363"/>
          </a:xfrm>
          <a:prstGeom prst="rect">
            <a:avLst/>
          </a:prstGeom>
        </p:spPr>
      </p:pic>
    </p:spTree>
    <p:extLst>
      <p:ext uri="{BB962C8B-B14F-4D97-AF65-F5344CB8AC3E}">
        <p14:creationId xmlns:p14="http://schemas.microsoft.com/office/powerpoint/2010/main" val="1485539538"/>
      </p:ext>
    </p:extLst>
  </p:cSld>
  <p:clrMapOvr>
    <a:masterClrMapping/>
  </p:clrMapOvr>
  <mc:AlternateContent xmlns:mc="http://schemas.openxmlformats.org/markup-compatibility/2006" xmlns:p14="http://schemas.microsoft.com/office/powerpoint/2010/main">
    <mc:Choice Requires="p14">
      <p:transition spd="slow" p14:dur="2000" advClick="0" advTm="38000"/>
    </mc:Choice>
    <mc:Fallback xmlns="">
      <p:transition spd="slow" advClick="0" advTm="3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24"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37A4D-0FB4-F10D-7825-77E0977EB643}"/>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C945738C-7D83-7263-2E63-63838212C482}"/>
              </a:ext>
            </a:extLst>
          </p:cNvPr>
          <p:cNvGrpSpPr/>
          <p:nvPr/>
        </p:nvGrpSpPr>
        <p:grpSpPr>
          <a:xfrm rot="-10800000">
            <a:off x="8635102" y="-449027"/>
            <a:ext cx="2250111" cy="2506427"/>
            <a:chOff x="0" y="0"/>
            <a:chExt cx="812800" cy="905388"/>
          </a:xfrm>
        </p:grpSpPr>
        <p:sp>
          <p:nvSpPr>
            <p:cNvPr id="5" name="Freeform 5">
              <a:extLst>
                <a:ext uri="{FF2B5EF4-FFF2-40B4-BE49-F238E27FC236}">
                  <a16:creationId xmlns:a16="http://schemas.microsoft.com/office/drawing/2014/main" id="{FAA5ED63-E13F-7AD2-22E3-257C66251AFF}"/>
                </a:ext>
              </a:extLst>
            </p:cNvPr>
            <p:cNvSpPr/>
            <p:nvPr/>
          </p:nvSpPr>
          <p:spPr>
            <a:xfrm>
              <a:off x="32990" y="66810"/>
              <a:ext cx="746819" cy="838579"/>
            </a:xfrm>
            <a:custGeom>
              <a:avLst/>
              <a:gdLst/>
              <a:ahLst/>
              <a:cxnLst/>
              <a:rect l="l" t="t" r="r" b="b"/>
              <a:pathLst>
                <a:path w="746819" h="83857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0A0EAE">
                <a:alpha val="89804"/>
              </a:srgbClr>
            </a:solidFill>
          </p:spPr>
          <p:txBody>
            <a:bodyPr/>
            <a:lstStyle/>
            <a:p>
              <a:endParaRPr lang="en-US" dirty="0"/>
            </a:p>
          </p:txBody>
        </p:sp>
        <p:sp>
          <p:nvSpPr>
            <p:cNvPr id="6" name="TextBox 6">
              <a:extLst>
                <a:ext uri="{FF2B5EF4-FFF2-40B4-BE49-F238E27FC236}">
                  <a16:creationId xmlns:a16="http://schemas.microsoft.com/office/drawing/2014/main" id="{A01E6CB4-63AB-C421-504A-A222555D44BE}"/>
                </a:ext>
              </a:extLst>
            </p:cNvPr>
            <p:cNvSpPr txBox="1"/>
            <p:nvPr/>
          </p:nvSpPr>
          <p:spPr>
            <a:xfrm>
              <a:off x="127000" y="353684"/>
              <a:ext cx="558800" cy="487034"/>
            </a:xfrm>
            <a:prstGeom prst="rect">
              <a:avLst/>
            </a:prstGeom>
          </p:spPr>
          <p:txBody>
            <a:bodyPr lIns="50800" tIns="50800" rIns="50800" bIns="50800" rtlCol="0" anchor="ctr"/>
            <a:lstStyle/>
            <a:p>
              <a:pPr algn="ctr">
                <a:lnSpc>
                  <a:spcPts val="3750"/>
                </a:lnSpc>
              </a:pPr>
              <a:endParaRPr dirty="0"/>
            </a:p>
          </p:txBody>
        </p:sp>
      </p:grpSp>
      <p:sp>
        <p:nvSpPr>
          <p:cNvPr id="7" name="Freeform 7">
            <a:extLst>
              <a:ext uri="{FF2B5EF4-FFF2-40B4-BE49-F238E27FC236}">
                <a16:creationId xmlns:a16="http://schemas.microsoft.com/office/drawing/2014/main" id="{D9BC5ADD-FA91-A7DC-2C3F-7878A77EA85A}"/>
              </a:ext>
            </a:extLst>
          </p:cNvPr>
          <p:cNvSpPr/>
          <p:nvPr/>
        </p:nvSpPr>
        <p:spPr>
          <a:xfrm>
            <a:off x="17794485" y="2781329"/>
            <a:ext cx="306763" cy="1333471"/>
          </a:xfrm>
          <a:custGeom>
            <a:avLst/>
            <a:gdLst/>
            <a:ahLst/>
            <a:cxnLst/>
            <a:rect l="l" t="t" r="r" b="b"/>
            <a:pathLst>
              <a:path w="306763" h="1333471">
                <a:moveTo>
                  <a:pt x="0" y="0"/>
                </a:moveTo>
                <a:lnTo>
                  <a:pt x="306763" y="0"/>
                </a:lnTo>
                <a:lnTo>
                  <a:pt x="306763" y="1333471"/>
                </a:lnTo>
                <a:lnTo>
                  <a:pt x="0" y="1333471"/>
                </a:lnTo>
                <a:lnTo>
                  <a:pt x="0" y="0"/>
                </a:lnTo>
                <a:close/>
              </a:path>
            </a:pathLst>
          </a:custGeom>
          <a:blipFill>
            <a:blip>
              <a:extLst>
                <a:ext uri="{96DAC541-7B7A-43D3-8B79-37D633B846F1}">
                  <asvg:svgBlip xmlns:asvg="http://schemas.microsoft.com/office/drawing/2016/SVG/main" r:embed="rId5"/>
                </a:ext>
              </a:extLst>
            </a:blip>
            <a:stretch>
              <a:fillRect r="-401084"/>
            </a:stretch>
          </a:blipFill>
        </p:spPr>
        <p:txBody>
          <a:bodyPr/>
          <a:lstStyle/>
          <a:p>
            <a:endParaRPr lang="en-US" dirty="0"/>
          </a:p>
        </p:txBody>
      </p:sp>
      <p:grpSp>
        <p:nvGrpSpPr>
          <p:cNvPr id="8" name="Group 8">
            <a:extLst>
              <a:ext uri="{FF2B5EF4-FFF2-40B4-BE49-F238E27FC236}">
                <a16:creationId xmlns:a16="http://schemas.microsoft.com/office/drawing/2014/main" id="{B4590366-5E8A-EEE6-6E1F-CD47BBBDB278}"/>
              </a:ext>
            </a:extLst>
          </p:cNvPr>
          <p:cNvGrpSpPr/>
          <p:nvPr/>
        </p:nvGrpSpPr>
        <p:grpSpPr>
          <a:xfrm rot="-10800000">
            <a:off x="15722224" y="4594602"/>
            <a:ext cx="5310317" cy="5136277"/>
            <a:chOff x="0" y="0"/>
            <a:chExt cx="812800" cy="786161"/>
          </a:xfrm>
        </p:grpSpPr>
        <p:sp>
          <p:nvSpPr>
            <p:cNvPr id="9" name="Freeform 9">
              <a:extLst>
                <a:ext uri="{FF2B5EF4-FFF2-40B4-BE49-F238E27FC236}">
                  <a16:creationId xmlns:a16="http://schemas.microsoft.com/office/drawing/2014/main" id="{18CB9F68-7087-33FC-E658-643283AF193A}"/>
                </a:ext>
              </a:extLst>
            </p:cNvPr>
            <p:cNvSpPr/>
            <p:nvPr/>
          </p:nvSpPr>
          <p:spPr>
            <a:xfrm>
              <a:off x="15818" y="26626"/>
              <a:ext cx="781165" cy="759535"/>
            </a:xfrm>
            <a:custGeom>
              <a:avLst/>
              <a:gdLst/>
              <a:ahLst/>
              <a:cxnLst/>
              <a:rect l="l" t="t" r="r" b="b"/>
              <a:pathLst>
                <a:path w="781165" h="75953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9CCC56"/>
            </a:solidFill>
          </p:spPr>
          <p:txBody>
            <a:bodyPr/>
            <a:lstStyle/>
            <a:p>
              <a:endParaRPr lang="en-US" dirty="0"/>
            </a:p>
          </p:txBody>
        </p:sp>
        <p:sp>
          <p:nvSpPr>
            <p:cNvPr id="10" name="TextBox 10">
              <a:extLst>
                <a:ext uri="{FF2B5EF4-FFF2-40B4-BE49-F238E27FC236}">
                  <a16:creationId xmlns:a16="http://schemas.microsoft.com/office/drawing/2014/main" id="{79141BB1-3DC0-2477-06AC-262AEF4878D8}"/>
                </a:ext>
              </a:extLst>
            </p:cNvPr>
            <p:cNvSpPr txBox="1"/>
            <p:nvPr/>
          </p:nvSpPr>
          <p:spPr>
            <a:xfrm>
              <a:off x="127000" y="298328"/>
              <a:ext cx="558800" cy="431678"/>
            </a:xfrm>
            <a:prstGeom prst="rect">
              <a:avLst/>
            </a:prstGeom>
          </p:spPr>
          <p:txBody>
            <a:bodyPr lIns="50800" tIns="50800" rIns="50800" bIns="50800" rtlCol="0" anchor="ctr"/>
            <a:lstStyle/>
            <a:p>
              <a:pPr algn="ctr">
                <a:lnSpc>
                  <a:spcPts val="3750"/>
                </a:lnSpc>
              </a:pPr>
              <a:endParaRPr dirty="0"/>
            </a:p>
          </p:txBody>
        </p:sp>
      </p:grpSp>
      <p:grpSp>
        <p:nvGrpSpPr>
          <p:cNvPr id="11" name="Group 11">
            <a:extLst>
              <a:ext uri="{FF2B5EF4-FFF2-40B4-BE49-F238E27FC236}">
                <a16:creationId xmlns:a16="http://schemas.microsoft.com/office/drawing/2014/main" id="{57FDD056-B4D5-6B4B-51BA-35462EC76B79}"/>
              </a:ext>
            </a:extLst>
          </p:cNvPr>
          <p:cNvGrpSpPr/>
          <p:nvPr/>
        </p:nvGrpSpPr>
        <p:grpSpPr>
          <a:xfrm>
            <a:off x="-4343609" y="4594602"/>
            <a:ext cx="22080944" cy="4969855"/>
            <a:chOff x="0" y="0"/>
            <a:chExt cx="1800779" cy="405309"/>
          </a:xfrm>
        </p:grpSpPr>
        <p:sp>
          <p:nvSpPr>
            <p:cNvPr id="12" name="Freeform 12">
              <a:extLst>
                <a:ext uri="{FF2B5EF4-FFF2-40B4-BE49-F238E27FC236}">
                  <a16:creationId xmlns:a16="http://schemas.microsoft.com/office/drawing/2014/main" id="{20A7CC4A-0840-2A77-9373-622A34431092}"/>
                </a:ext>
              </a:extLst>
            </p:cNvPr>
            <p:cNvSpPr/>
            <p:nvPr/>
          </p:nvSpPr>
          <p:spPr>
            <a:xfrm>
              <a:off x="3705" y="0"/>
              <a:ext cx="1793369" cy="405309"/>
            </a:xfrm>
            <a:custGeom>
              <a:avLst/>
              <a:gdLst/>
              <a:ahLst/>
              <a:cxnLst/>
              <a:rect l="l" t="t" r="r" b="b"/>
              <a:pathLst>
                <a:path w="1793369" h="405309">
                  <a:moveTo>
                    <a:pt x="1583355" y="0"/>
                  </a:moveTo>
                  <a:lnTo>
                    <a:pt x="6813" y="0"/>
                  </a:lnTo>
                  <a:cubicBezTo>
                    <a:pt x="4562" y="0"/>
                    <a:pt x="2471" y="1166"/>
                    <a:pt x="1288" y="3082"/>
                  </a:cubicBezTo>
                  <a:cubicBezTo>
                    <a:pt x="106" y="4998"/>
                    <a:pt x="0" y="7390"/>
                    <a:pt x="1009" y="9403"/>
                  </a:cubicBezTo>
                  <a:lnTo>
                    <a:pt x="194781" y="395906"/>
                  </a:lnTo>
                  <a:cubicBezTo>
                    <a:pt x="197671" y="401670"/>
                    <a:pt x="203566" y="405309"/>
                    <a:pt x="210013" y="405309"/>
                  </a:cubicBezTo>
                  <a:lnTo>
                    <a:pt x="1786555" y="405309"/>
                  </a:lnTo>
                  <a:cubicBezTo>
                    <a:pt x="1788807" y="405309"/>
                    <a:pt x="1790898" y="404143"/>
                    <a:pt x="1792080" y="402227"/>
                  </a:cubicBezTo>
                  <a:cubicBezTo>
                    <a:pt x="1793263" y="400311"/>
                    <a:pt x="1793369" y="397919"/>
                    <a:pt x="1792360" y="395906"/>
                  </a:cubicBezTo>
                  <a:lnTo>
                    <a:pt x="1598588" y="9403"/>
                  </a:lnTo>
                  <a:cubicBezTo>
                    <a:pt x="1595698" y="3639"/>
                    <a:pt x="1589803" y="0"/>
                    <a:pt x="1583355" y="0"/>
                  </a:cubicBezTo>
                  <a:close/>
                </a:path>
              </a:pathLst>
            </a:custGeom>
            <a:solidFill>
              <a:srgbClr val="0A0EAE"/>
            </a:solidFill>
          </p:spPr>
          <p:txBody>
            <a:bodyPr/>
            <a:lstStyle/>
            <a:p>
              <a:endParaRPr lang="en-US" dirty="0"/>
            </a:p>
          </p:txBody>
        </p:sp>
        <p:sp>
          <p:nvSpPr>
            <p:cNvPr id="13" name="TextBox 13">
              <a:extLst>
                <a:ext uri="{FF2B5EF4-FFF2-40B4-BE49-F238E27FC236}">
                  <a16:creationId xmlns:a16="http://schemas.microsoft.com/office/drawing/2014/main" id="{116F314D-387E-D56C-AE34-F8DB3F36BBFB}"/>
                </a:ext>
              </a:extLst>
            </p:cNvPr>
            <p:cNvSpPr txBox="1"/>
            <p:nvPr/>
          </p:nvSpPr>
          <p:spPr>
            <a:xfrm>
              <a:off x="101600" y="-66675"/>
              <a:ext cx="1597579" cy="471984"/>
            </a:xfrm>
            <a:prstGeom prst="rect">
              <a:avLst/>
            </a:prstGeom>
          </p:spPr>
          <p:txBody>
            <a:bodyPr lIns="50800" tIns="50800" rIns="50800" bIns="50800" rtlCol="0" anchor="ctr"/>
            <a:lstStyle/>
            <a:p>
              <a:pPr algn="ctr">
                <a:lnSpc>
                  <a:spcPts val="3750"/>
                </a:lnSpc>
              </a:pPr>
              <a:endParaRPr dirty="0"/>
            </a:p>
          </p:txBody>
        </p:sp>
      </p:grpSp>
      <p:sp>
        <p:nvSpPr>
          <p:cNvPr id="14" name="Freeform 14">
            <a:extLst>
              <a:ext uri="{FF2B5EF4-FFF2-40B4-BE49-F238E27FC236}">
                <a16:creationId xmlns:a16="http://schemas.microsoft.com/office/drawing/2014/main" id="{C8941EEC-BCE0-5FF2-CC0C-878684B249D5}"/>
              </a:ext>
            </a:extLst>
          </p:cNvPr>
          <p:cNvSpPr/>
          <p:nvPr/>
        </p:nvSpPr>
        <p:spPr>
          <a:xfrm rot="10481927" flipH="1">
            <a:off x="16784572" y="4861938"/>
            <a:ext cx="4338708" cy="4105502"/>
          </a:xfrm>
          <a:custGeom>
            <a:avLst/>
            <a:gdLst/>
            <a:ahLst/>
            <a:cxnLst/>
            <a:rect l="l" t="t" r="r" b="b"/>
            <a:pathLst>
              <a:path w="4338708" h="4105502">
                <a:moveTo>
                  <a:pt x="4338707" y="0"/>
                </a:moveTo>
                <a:lnTo>
                  <a:pt x="0" y="0"/>
                </a:lnTo>
                <a:lnTo>
                  <a:pt x="0" y="4105502"/>
                </a:lnTo>
                <a:lnTo>
                  <a:pt x="4338707" y="4105502"/>
                </a:lnTo>
                <a:lnTo>
                  <a:pt x="4338707" y="0"/>
                </a:lnTo>
                <a:close/>
              </a:path>
            </a:pathLst>
          </a:custGeom>
          <a:blipFill>
            <a:blip>
              <a:alphaModFix amt="50000"/>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5" name="Freeform 15">
            <a:extLst>
              <a:ext uri="{FF2B5EF4-FFF2-40B4-BE49-F238E27FC236}">
                <a16:creationId xmlns:a16="http://schemas.microsoft.com/office/drawing/2014/main" id="{26EB6ECC-9A5C-97E1-5A35-CA49B2F32FB6}"/>
              </a:ext>
            </a:extLst>
          </p:cNvPr>
          <p:cNvSpPr/>
          <p:nvPr/>
        </p:nvSpPr>
        <p:spPr>
          <a:xfrm>
            <a:off x="-2269885" y="-2139480"/>
            <a:ext cx="3825635" cy="3380905"/>
          </a:xfrm>
          <a:custGeom>
            <a:avLst/>
            <a:gdLst/>
            <a:ahLst/>
            <a:cxnLst/>
            <a:rect l="l" t="t" r="r" b="b"/>
            <a:pathLst>
              <a:path w="3825635" h="3380905">
                <a:moveTo>
                  <a:pt x="0" y="0"/>
                </a:moveTo>
                <a:lnTo>
                  <a:pt x="3825635" y="0"/>
                </a:lnTo>
                <a:lnTo>
                  <a:pt x="3825635" y="3380905"/>
                </a:lnTo>
                <a:lnTo>
                  <a:pt x="0" y="3380905"/>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6" name="Freeform 16">
            <a:extLst>
              <a:ext uri="{FF2B5EF4-FFF2-40B4-BE49-F238E27FC236}">
                <a16:creationId xmlns:a16="http://schemas.microsoft.com/office/drawing/2014/main" id="{F4804FBA-011E-4A78-73C0-ED3837EBA6F0}"/>
              </a:ext>
            </a:extLst>
          </p:cNvPr>
          <p:cNvSpPr/>
          <p:nvPr/>
        </p:nvSpPr>
        <p:spPr>
          <a:xfrm rot="-5400000">
            <a:off x="-397581" y="9002682"/>
            <a:ext cx="1022473" cy="511236"/>
          </a:xfrm>
          <a:custGeom>
            <a:avLst/>
            <a:gdLst/>
            <a:ahLst/>
            <a:cxnLst/>
            <a:rect l="l" t="t" r="r" b="b"/>
            <a:pathLst>
              <a:path w="1022473" h="511236">
                <a:moveTo>
                  <a:pt x="0" y="0"/>
                </a:moveTo>
                <a:lnTo>
                  <a:pt x="1022473" y="0"/>
                </a:lnTo>
                <a:lnTo>
                  <a:pt x="1022473" y="511236"/>
                </a:lnTo>
                <a:lnTo>
                  <a:pt x="0" y="51123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17" name="Freeform 17">
            <a:extLst>
              <a:ext uri="{FF2B5EF4-FFF2-40B4-BE49-F238E27FC236}">
                <a16:creationId xmlns:a16="http://schemas.microsoft.com/office/drawing/2014/main" id="{EF31758E-15DA-8DD2-43C8-6B147EBADD13}"/>
              </a:ext>
            </a:extLst>
          </p:cNvPr>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8" name="Freeform 18">
            <a:extLst>
              <a:ext uri="{FF2B5EF4-FFF2-40B4-BE49-F238E27FC236}">
                <a16:creationId xmlns:a16="http://schemas.microsoft.com/office/drawing/2014/main" id="{B569C98A-C6CE-547B-B79E-B8E1B932A74B}"/>
              </a:ext>
            </a:extLst>
          </p:cNvPr>
          <p:cNvSpPr/>
          <p:nvPr/>
        </p:nvSpPr>
        <p:spPr>
          <a:xfrm>
            <a:off x="17381258" y="-2517246"/>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25" name="TextBox 24">
            <a:extLst>
              <a:ext uri="{FF2B5EF4-FFF2-40B4-BE49-F238E27FC236}">
                <a16:creationId xmlns:a16="http://schemas.microsoft.com/office/drawing/2014/main" id="{62E02BDA-410B-7423-8A8B-101409DB993C}"/>
              </a:ext>
            </a:extLst>
          </p:cNvPr>
          <p:cNvSpPr txBox="1"/>
          <p:nvPr/>
        </p:nvSpPr>
        <p:spPr>
          <a:xfrm>
            <a:off x="2024838" y="9769537"/>
            <a:ext cx="12811124" cy="369332"/>
          </a:xfrm>
          <a:prstGeom prst="rect">
            <a:avLst/>
          </a:prstGeom>
          <a:noFill/>
        </p:spPr>
        <p:txBody>
          <a:bodyPr wrap="square">
            <a:spAutoFit/>
          </a:bodyPr>
          <a:lstStyle/>
          <a:p>
            <a:r>
              <a:rPr lang="en-US" sz="1800" dirty="0">
                <a:latin typeface="Aptos" panose="020B0004020202020204" pitchFamily="34" charset="0"/>
                <a:ea typeface="Aptos" panose="020B0004020202020204" pitchFamily="34" charset="0"/>
                <a:cs typeface="Aptos" panose="020B0004020202020204" pitchFamily="34" charset="0"/>
              </a:rPr>
              <a:t>Click on the link: </a:t>
            </a:r>
            <a:r>
              <a:rPr lang="en-US" sz="1800" u="sng" dirty="0">
                <a:solidFill>
                  <a:srgbClr val="0000FF"/>
                </a:solidFill>
                <a:latin typeface="Aptos" panose="020B0004020202020204" pitchFamily="34" charset="0"/>
                <a:ea typeface="Aptos" panose="020B0004020202020204" pitchFamily="34" charset="0"/>
                <a:cs typeface="Aptos" panose="020B0004020202020204" pitchFamily="34" charset="0"/>
                <a:hlinkClick r:id="rId11"/>
              </a:rPr>
              <a:t>APAT</a:t>
            </a:r>
            <a:endParaRPr lang="en-US" sz="1800" u="sng" dirty="0">
              <a:solidFill>
                <a:srgbClr val="0000FF"/>
              </a:solidFill>
              <a:effectLst/>
              <a:latin typeface="Aptos" panose="020B0004020202020204" pitchFamily="34" charset="0"/>
              <a:ea typeface="Aptos" panose="020B0004020202020204" pitchFamily="34" charset="0"/>
              <a:cs typeface="Aptos" panose="020B0004020202020204" pitchFamily="34" charset="0"/>
              <a:hlinkClick r:id="" action="ppaction://noaction"/>
            </a:endParaRPr>
          </a:p>
        </p:txBody>
      </p:sp>
      <p:pic>
        <p:nvPicPr>
          <p:cNvPr id="19" name="Picture 18">
            <a:extLst>
              <a:ext uri="{FF2B5EF4-FFF2-40B4-BE49-F238E27FC236}">
                <a16:creationId xmlns:a16="http://schemas.microsoft.com/office/drawing/2014/main" id="{F3C446B0-D06C-9426-58AF-176A6EAA76B5}"/>
              </a:ext>
            </a:extLst>
          </p:cNvPr>
          <p:cNvPicPr>
            <a:picLocks noChangeAspect="1"/>
          </p:cNvPicPr>
          <p:nvPr/>
        </p:nvPicPr>
        <p:blipFill>
          <a:blip r:embed="rId12"/>
          <a:stretch>
            <a:fillRect/>
          </a:stretch>
        </p:blipFill>
        <p:spPr>
          <a:xfrm>
            <a:off x="68702" y="1117925"/>
            <a:ext cx="15171298" cy="7225975"/>
          </a:xfrm>
          <a:prstGeom prst="rect">
            <a:avLst/>
          </a:prstGeom>
        </p:spPr>
      </p:pic>
      <p:pic>
        <p:nvPicPr>
          <p:cNvPr id="2" name="Untitled (87)">
            <a:hlinkClick r:id="" action="ppaction://media"/>
            <a:extLst>
              <a:ext uri="{FF2B5EF4-FFF2-40B4-BE49-F238E27FC236}">
                <a16:creationId xmlns:a16="http://schemas.microsoft.com/office/drawing/2014/main" id="{719DE66D-6068-B116-4A46-55BD245AA545}"/>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144211" y="8770937"/>
            <a:ext cx="487363" cy="487363"/>
          </a:xfrm>
          <a:prstGeom prst="rect">
            <a:avLst/>
          </a:prstGeom>
        </p:spPr>
      </p:pic>
    </p:spTree>
    <p:extLst>
      <p:ext uri="{BB962C8B-B14F-4D97-AF65-F5344CB8AC3E}">
        <p14:creationId xmlns:p14="http://schemas.microsoft.com/office/powerpoint/2010/main" val="3467087198"/>
      </p:ext>
    </p:extLst>
  </p:cSld>
  <p:clrMapOvr>
    <a:masterClrMapping/>
  </p:clrMapOvr>
  <mc:AlternateContent xmlns:mc="http://schemas.openxmlformats.org/markup-compatibility/2006" xmlns:p14="http://schemas.microsoft.com/office/powerpoint/2010/main">
    <mc:Choice Requires="p14">
      <p:transition spd="slow" p14:dur="2000" advClick="0" advTm="37000"/>
    </mc:Choice>
    <mc:Fallback xmlns="">
      <p:transition spd="slow" advClick="0" advTm="3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4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BA9E-1D8C-C092-3F61-07508281C75A}"/>
              </a:ext>
            </a:extLst>
          </p:cNvPr>
          <p:cNvSpPr>
            <a:spLocks noGrp="1"/>
          </p:cNvSpPr>
          <p:nvPr>
            <p:ph type="ctrTitle"/>
          </p:nvPr>
        </p:nvSpPr>
        <p:spPr>
          <a:xfrm>
            <a:off x="2064471" y="368507"/>
            <a:ext cx="13937529" cy="1554561"/>
          </a:xfrm>
        </p:spPr>
        <p:txBody>
          <a:bodyPr>
            <a:normAutofit fontScale="90000"/>
          </a:bodyPr>
          <a:lstStyle/>
          <a:p>
            <a:r>
              <a:rPr lang="en-US" sz="6600" dirty="0">
                <a:latin typeface="Arial Black" panose="020B0A04020102020204" pitchFamily="34" charset="0"/>
              </a:rPr>
              <a:t>Applicant Verification Portal</a:t>
            </a:r>
            <a:br>
              <a:rPr lang="en-US" sz="6600" dirty="0">
                <a:latin typeface="Arial Black" panose="020B0A04020102020204" pitchFamily="34" charset="0"/>
              </a:rPr>
            </a:br>
            <a:endParaRPr lang="en-US" sz="3300" i="1" dirty="0">
              <a:latin typeface="Arial Black" panose="020B0A04020102020204" pitchFamily="34" charset="0"/>
            </a:endParaRPr>
          </a:p>
        </p:txBody>
      </p:sp>
      <p:sp>
        <p:nvSpPr>
          <p:cNvPr id="9" name="Arrow: Left 8">
            <a:extLst>
              <a:ext uri="{FF2B5EF4-FFF2-40B4-BE49-F238E27FC236}">
                <a16:creationId xmlns:a16="http://schemas.microsoft.com/office/drawing/2014/main" id="{EA0B4244-1384-6A27-6906-6AD67D675B84}"/>
              </a:ext>
            </a:extLst>
          </p:cNvPr>
          <p:cNvSpPr/>
          <p:nvPr/>
        </p:nvSpPr>
        <p:spPr>
          <a:xfrm>
            <a:off x="3238109" y="8922470"/>
            <a:ext cx="579749" cy="240384"/>
          </a:xfrm>
          <a:prstGeom prst="lef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dirty="0">
              <a:solidFill>
                <a:prstClr val="white"/>
              </a:solidFill>
              <a:latin typeface="Calibri" panose="020F0502020204030204"/>
            </a:endParaRPr>
          </a:p>
        </p:txBody>
      </p:sp>
      <p:sp>
        <p:nvSpPr>
          <p:cNvPr id="13" name="TextBox 12">
            <a:extLst>
              <a:ext uri="{FF2B5EF4-FFF2-40B4-BE49-F238E27FC236}">
                <a16:creationId xmlns:a16="http://schemas.microsoft.com/office/drawing/2014/main" id="{4A2D3B07-D487-5A9F-B5A9-4684D7FC60E8}"/>
              </a:ext>
            </a:extLst>
          </p:cNvPr>
          <p:cNvSpPr txBox="1"/>
          <p:nvPr/>
        </p:nvSpPr>
        <p:spPr>
          <a:xfrm>
            <a:off x="12027330" y="9406535"/>
            <a:ext cx="9144000" cy="369332"/>
          </a:xfrm>
          <a:prstGeom prst="rect">
            <a:avLst/>
          </a:prstGeom>
          <a:noFill/>
        </p:spPr>
        <p:txBody>
          <a:bodyPr wrap="square">
            <a:spAutoFit/>
          </a:bodyPr>
          <a:lstStyle/>
          <a:p>
            <a:r>
              <a:rPr lang="en-US" dirty="0">
                <a:hlinkClick r:id="rId5"/>
              </a:rPr>
              <a:t>Applicant Verification Portal (AVP) Training</a:t>
            </a:r>
            <a:endParaRPr lang="en-US" dirty="0"/>
          </a:p>
        </p:txBody>
      </p:sp>
      <p:pic>
        <p:nvPicPr>
          <p:cNvPr id="7" name="Untitled (57)">
            <a:hlinkClick r:id="" action="ppaction://media"/>
            <a:extLst>
              <a:ext uri="{FF2B5EF4-FFF2-40B4-BE49-F238E27FC236}">
                <a16:creationId xmlns:a16="http://schemas.microsoft.com/office/drawing/2014/main" id="{E04B4372-11B0-620B-7201-E61A78396AA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240000" y="9269454"/>
            <a:ext cx="487363" cy="487363"/>
          </a:xfrm>
          <a:prstGeom prst="rect">
            <a:avLst/>
          </a:prstGeom>
        </p:spPr>
      </p:pic>
      <p:pic>
        <p:nvPicPr>
          <p:cNvPr id="4" name="Picture 3">
            <a:extLst>
              <a:ext uri="{FF2B5EF4-FFF2-40B4-BE49-F238E27FC236}">
                <a16:creationId xmlns:a16="http://schemas.microsoft.com/office/drawing/2014/main" id="{BE8DCFC6-47B0-0FC4-4505-9A3F4FA7E758}"/>
              </a:ext>
            </a:extLst>
          </p:cNvPr>
          <p:cNvPicPr>
            <a:picLocks noChangeAspect="1"/>
          </p:cNvPicPr>
          <p:nvPr/>
        </p:nvPicPr>
        <p:blipFill>
          <a:blip r:embed="rId7"/>
          <a:srcRect b="7058"/>
          <a:stretch>
            <a:fillRect/>
          </a:stretch>
        </p:blipFill>
        <p:spPr>
          <a:xfrm>
            <a:off x="1591861" y="1638300"/>
            <a:ext cx="14631668" cy="7631154"/>
          </a:xfrm>
          <a:prstGeom prst="rect">
            <a:avLst/>
          </a:prstGeom>
        </p:spPr>
      </p:pic>
    </p:spTree>
    <p:extLst>
      <p:ext uri="{BB962C8B-B14F-4D97-AF65-F5344CB8AC3E}">
        <p14:creationId xmlns:p14="http://schemas.microsoft.com/office/powerpoint/2010/main" val="1538138317"/>
      </p:ext>
    </p:extLst>
  </p:cSld>
  <p:clrMapOvr>
    <a:masterClrMapping/>
  </p:clrMapOvr>
  <mc:AlternateContent xmlns:mc="http://schemas.openxmlformats.org/markup-compatibility/2006" xmlns:p14="http://schemas.microsoft.com/office/powerpoint/2010/main">
    <mc:Choice Requires="p14">
      <p:transition p14:dur="250" advClick="0" advTm="35000"/>
    </mc:Choice>
    <mc:Fallback xmlns="">
      <p:transition advClick="0" advTm="3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0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BA9E-1D8C-C092-3F61-07508281C75A}"/>
              </a:ext>
            </a:extLst>
          </p:cNvPr>
          <p:cNvSpPr>
            <a:spLocks noGrp="1"/>
          </p:cNvSpPr>
          <p:nvPr>
            <p:ph type="ctrTitle"/>
          </p:nvPr>
        </p:nvSpPr>
        <p:spPr>
          <a:xfrm>
            <a:off x="2064471" y="368507"/>
            <a:ext cx="13937529" cy="1554561"/>
          </a:xfrm>
        </p:spPr>
        <p:txBody>
          <a:bodyPr>
            <a:normAutofit fontScale="90000"/>
          </a:bodyPr>
          <a:lstStyle/>
          <a:p>
            <a:r>
              <a:rPr lang="en-US" sz="6600" dirty="0">
                <a:latin typeface="Arial Black" panose="020B0A04020102020204" pitchFamily="34" charset="0"/>
              </a:rPr>
              <a:t>Applicant Verification Portal</a:t>
            </a:r>
            <a:br>
              <a:rPr lang="en-US" sz="6600" dirty="0">
                <a:latin typeface="Arial Black" panose="020B0A04020102020204" pitchFamily="34" charset="0"/>
              </a:rPr>
            </a:br>
            <a:r>
              <a:rPr lang="en-US" sz="3300" i="1" dirty="0">
                <a:latin typeface="Arial" panose="020B0604020202020204" pitchFamily="34" charset="0"/>
                <a:cs typeface="Arial" panose="020B0604020202020204" pitchFamily="34" charset="0"/>
              </a:rPr>
              <a:t>Located in the Vault Health Database</a:t>
            </a:r>
          </a:p>
        </p:txBody>
      </p:sp>
      <p:pic>
        <p:nvPicPr>
          <p:cNvPr id="8" name="Picture 7">
            <a:extLst>
              <a:ext uri="{FF2B5EF4-FFF2-40B4-BE49-F238E27FC236}">
                <a16:creationId xmlns:a16="http://schemas.microsoft.com/office/drawing/2014/main" id="{A85EA658-7BF5-8A2A-2752-8621FCF090B9}"/>
              </a:ext>
            </a:extLst>
          </p:cNvPr>
          <p:cNvPicPr>
            <a:picLocks noChangeAspect="1"/>
          </p:cNvPicPr>
          <p:nvPr/>
        </p:nvPicPr>
        <p:blipFill>
          <a:blip r:embed="rId5"/>
          <a:stretch>
            <a:fillRect/>
          </a:stretch>
        </p:blipFill>
        <p:spPr>
          <a:xfrm>
            <a:off x="1688670" y="2152442"/>
            <a:ext cx="14712696" cy="7766052"/>
          </a:xfrm>
          <a:prstGeom prst="rect">
            <a:avLst/>
          </a:prstGeom>
        </p:spPr>
      </p:pic>
      <p:sp>
        <p:nvSpPr>
          <p:cNvPr id="9" name="Arrow: Left 8">
            <a:extLst>
              <a:ext uri="{FF2B5EF4-FFF2-40B4-BE49-F238E27FC236}">
                <a16:creationId xmlns:a16="http://schemas.microsoft.com/office/drawing/2014/main" id="{EA0B4244-1384-6A27-6906-6AD67D675B84}"/>
              </a:ext>
            </a:extLst>
          </p:cNvPr>
          <p:cNvSpPr/>
          <p:nvPr/>
        </p:nvSpPr>
        <p:spPr>
          <a:xfrm>
            <a:off x="3238109" y="8922470"/>
            <a:ext cx="579749" cy="240384"/>
          </a:xfrm>
          <a:prstGeom prst="lef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dirty="0">
              <a:solidFill>
                <a:prstClr val="white"/>
              </a:solidFill>
              <a:latin typeface="Calibri" panose="020F0502020204030204"/>
            </a:endParaRPr>
          </a:p>
        </p:txBody>
      </p:sp>
      <p:pic>
        <p:nvPicPr>
          <p:cNvPr id="3" name="Picture 2">
            <a:extLst>
              <a:ext uri="{FF2B5EF4-FFF2-40B4-BE49-F238E27FC236}">
                <a16:creationId xmlns:a16="http://schemas.microsoft.com/office/drawing/2014/main" id="{07A39D8D-1CDF-C1BA-B5E1-503DC401F625}"/>
              </a:ext>
            </a:extLst>
          </p:cNvPr>
          <p:cNvPicPr>
            <a:picLocks noChangeAspect="1"/>
          </p:cNvPicPr>
          <p:nvPr/>
        </p:nvPicPr>
        <p:blipFill>
          <a:blip r:embed="rId6"/>
          <a:stretch>
            <a:fillRect/>
          </a:stretch>
        </p:blipFill>
        <p:spPr>
          <a:xfrm>
            <a:off x="1029370" y="47888"/>
            <a:ext cx="2208740" cy="2104554"/>
          </a:xfrm>
          <a:prstGeom prst="rect">
            <a:avLst/>
          </a:prstGeom>
        </p:spPr>
      </p:pic>
      <p:sp>
        <p:nvSpPr>
          <p:cNvPr id="13" name="TextBox 12">
            <a:extLst>
              <a:ext uri="{FF2B5EF4-FFF2-40B4-BE49-F238E27FC236}">
                <a16:creationId xmlns:a16="http://schemas.microsoft.com/office/drawing/2014/main" id="{4A2D3B07-D487-5A9F-B5A9-4684D7FC60E8}"/>
              </a:ext>
            </a:extLst>
          </p:cNvPr>
          <p:cNvSpPr txBox="1"/>
          <p:nvPr/>
        </p:nvSpPr>
        <p:spPr>
          <a:xfrm>
            <a:off x="12027330" y="9406535"/>
            <a:ext cx="9144000" cy="369332"/>
          </a:xfrm>
          <a:prstGeom prst="rect">
            <a:avLst/>
          </a:prstGeom>
          <a:noFill/>
        </p:spPr>
        <p:txBody>
          <a:bodyPr wrap="square">
            <a:spAutoFit/>
          </a:bodyPr>
          <a:lstStyle/>
          <a:p>
            <a:r>
              <a:rPr lang="en-US" dirty="0">
                <a:hlinkClick r:id="rId7"/>
              </a:rPr>
              <a:t>Applicant Verification Portal (AVP) Training</a:t>
            </a:r>
            <a:endParaRPr lang="en-US" dirty="0"/>
          </a:p>
        </p:txBody>
      </p:sp>
      <p:pic>
        <p:nvPicPr>
          <p:cNvPr id="4" name="Untitled (81)">
            <a:hlinkClick r:id="" action="ppaction://media"/>
            <a:extLst>
              <a:ext uri="{FF2B5EF4-FFF2-40B4-BE49-F238E27FC236}">
                <a16:creationId xmlns:a16="http://schemas.microsoft.com/office/drawing/2014/main" id="{FD6FFA34-8F4F-0DE7-2DA0-EADE822C933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7060666" y="9288504"/>
            <a:ext cx="487363" cy="487363"/>
          </a:xfrm>
          <a:prstGeom prst="rect">
            <a:avLst/>
          </a:prstGeom>
        </p:spPr>
      </p:pic>
    </p:spTree>
    <p:extLst>
      <p:ext uri="{BB962C8B-B14F-4D97-AF65-F5344CB8AC3E}">
        <p14:creationId xmlns:p14="http://schemas.microsoft.com/office/powerpoint/2010/main" val="1300977624"/>
      </p:ext>
    </p:extLst>
  </p:cSld>
  <p:clrMapOvr>
    <a:masterClrMapping/>
  </p:clrMapOvr>
  <mc:AlternateContent xmlns:mc="http://schemas.openxmlformats.org/markup-compatibility/2006" xmlns:p14="http://schemas.microsoft.com/office/powerpoint/2010/main">
    <mc:Choice Requires="p14">
      <p:transition p14:dur="250" advClick="0" advTm="16000"/>
    </mc:Choice>
    <mc:Fallback xmlns="">
      <p:transition advClick="0"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5">
            <a:extLst>
              <a:ext uri="{FF2B5EF4-FFF2-40B4-BE49-F238E27FC236}">
                <a16:creationId xmlns:a16="http://schemas.microsoft.com/office/drawing/2014/main" id="{19EB0FB1-39A6-DDF2-44B5-B56C495F7BA6}"/>
              </a:ext>
            </a:extLst>
          </p:cNvPr>
          <p:cNvGrpSpPr/>
          <p:nvPr/>
        </p:nvGrpSpPr>
        <p:grpSpPr>
          <a:xfrm rot="10548806">
            <a:off x="-7655693" y="-3683973"/>
            <a:ext cx="15839091" cy="8353315"/>
            <a:chOff x="0" y="0"/>
            <a:chExt cx="1324457" cy="698500"/>
          </a:xfrm>
        </p:grpSpPr>
        <p:sp>
          <p:nvSpPr>
            <p:cNvPr id="22" name="Freeform 6">
              <a:extLst>
                <a:ext uri="{FF2B5EF4-FFF2-40B4-BE49-F238E27FC236}">
                  <a16:creationId xmlns:a16="http://schemas.microsoft.com/office/drawing/2014/main" id="{D56C9CA8-1E71-C5C6-C57E-A56EFC20C54B}"/>
                </a:ext>
              </a:extLst>
            </p:cNvPr>
            <p:cNvSpPr/>
            <p:nvPr/>
          </p:nvSpPr>
          <p:spPr>
            <a:xfrm>
              <a:off x="1408" y="0"/>
              <a:ext cx="1321641" cy="698500"/>
            </a:xfrm>
            <a:custGeom>
              <a:avLst/>
              <a:gdLst/>
              <a:ahLst/>
              <a:cxnLst/>
              <a:rect l="l" t="t" r="r" b="b"/>
              <a:pathLst>
                <a:path w="1321641" h="698500">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0A0EAE"/>
            </a:solidFill>
          </p:spPr>
          <p:txBody>
            <a:bodyPr/>
            <a:lstStyle/>
            <a:p>
              <a:endParaRPr lang="en-US" dirty="0"/>
            </a:p>
          </p:txBody>
        </p:sp>
        <p:sp>
          <p:nvSpPr>
            <p:cNvPr id="23" name="TextBox 7">
              <a:extLst>
                <a:ext uri="{FF2B5EF4-FFF2-40B4-BE49-F238E27FC236}">
                  <a16:creationId xmlns:a16="http://schemas.microsoft.com/office/drawing/2014/main" id="{A1F9AB02-2990-CC20-1BDB-4CEFAFD37C48}"/>
                </a:ext>
              </a:extLst>
            </p:cNvPr>
            <p:cNvSpPr txBox="1"/>
            <p:nvPr/>
          </p:nvSpPr>
          <p:spPr>
            <a:xfrm>
              <a:off x="114300" y="-66675"/>
              <a:ext cx="1095857" cy="765175"/>
            </a:xfrm>
            <a:prstGeom prst="rect">
              <a:avLst/>
            </a:prstGeom>
          </p:spPr>
          <p:txBody>
            <a:bodyPr lIns="50800" tIns="50800" rIns="50800" bIns="50800" rtlCol="0" anchor="ctr"/>
            <a:lstStyle/>
            <a:p>
              <a:pPr algn="ctr">
                <a:lnSpc>
                  <a:spcPts val="3750"/>
                </a:lnSpc>
              </a:pPr>
              <a:endParaRPr dirty="0"/>
            </a:p>
          </p:txBody>
        </p:sp>
      </p:grpSp>
      <p:grpSp>
        <p:nvGrpSpPr>
          <p:cNvPr id="2" name="Group 2"/>
          <p:cNvGrpSpPr/>
          <p:nvPr/>
        </p:nvGrpSpPr>
        <p:grpSpPr>
          <a:xfrm rot="-10800000">
            <a:off x="-2620255" y="-103685"/>
            <a:ext cx="10399005" cy="10281761"/>
            <a:chOff x="0" y="0"/>
            <a:chExt cx="406400" cy="401818"/>
          </a:xfrm>
        </p:grpSpPr>
        <p:sp>
          <p:nvSpPr>
            <p:cNvPr id="3" name="Freeform 3"/>
            <p:cNvSpPr/>
            <p:nvPr/>
          </p:nvSpPr>
          <p:spPr>
            <a:xfrm>
              <a:off x="0" y="0"/>
              <a:ext cx="406400" cy="401818"/>
            </a:xfrm>
            <a:custGeom>
              <a:avLst/>
              <a:gdLst/>
              <a:ahLst/>
              <a:cxnLst/>
              <a:rect l="l" t="t" r="r" b="b"/>
              <a:pathLst>
                <a:path w="406400" h="401818">
                  <a:moveTo>
                    <a:pt x="203200" y="0"/>
                  </a:moveTo>
                  <a:lnTo>
                    <a:pt x="406400" y="0"/>
                  </a:lnTo>
                  <a:lnTo>
                    <a:pt x="203200" y="401818"/>
                  </a:lnTo>
                  <a:lnTo>
                    <a:pt x="0" y="401818"/>
                  </a:lnTo>
                  <a:lnTo>
                    <a:pt x="203200" y="0"/>
                  </a:lnTo>
                  <a:close/>
                </a:path>
              </a:pathLst>
            </a:custGeom>
            <a:solidFill>
              <a:srgbClr val="9CCC56"/>
            </a:solidFill>
          </p:spPr>
          <p:txBody>
            <a:bodyPr/>
            <a:lstStyle/>
            <a:p>
              <a:endParaRPr lang="en-US" dirty="0"/>
            </a:p>
          </p:txBody>
        </p:sp>
        <p:sp>
          <p:nvSpPr>
            <p:cNvPr id="4" name="TextBox 4"/>
            <p:cNvSpPr txBox="1"/>
            <p:nvPr/>
          </p:nvSpPr>
          <p:spPr>
            <a:xfrm>
              <a:off x="101600" y="-66675"/>
              <a:ext cx="203200" cy="468493"/>
            </a:xfrm>
            <a:prstGeom prst="rect">
              <a:avLst/>
            </a:prstGeom>
          </p:spPr>
          <p:txBody>
            <a:bodyPr lIns="50800" tIns="50800" rIns="50800" bIns="50800" rtlCol="0" anchor="ctr"/>
            <a:lstStyle/>
            <a:p>
              <a:pPr algn="ctr">
                <a:lnSpc>
                  <a:spcPts val="3750"/>
                </a:lnSpc>
              </a:pPr>
              <a:endParaRPr dirty="0"/>
            </a:p>
          </p:txBody>
        </p:sp>
      </p:grpSp>
      <p:grpSp>
        <p:nvGrpSpPr>
          <p:cNvPr id="5" name="Group 5"/>
          <p:cNvGrpSpPr/>
          <p:nvPr/>
        </p:nvGrpSpPr>
        <p:grpSpPr>
          <a:xfrm rot="-10800000">
            <a:off x="-10488968" y="6426865"/>
            <a:ext cx="15839091" cy="8353315"/>
            <a:chOff x="0" y="0"/>
            <a:chExt cx="1324457" cy="698500"/>
          </a:xfrm>
        </p:grpSpPr>
        <p:sp>
          <p:nvSpPr>
            <p:cNvPr id="6" name="Freeform 6"/>
            <p:cNvSpPr/>
            <p:nvPr/>
          </p:nvSpPr>
          <p:spPr>
            <a:xfrm>
              <a:off x="1408" y="0"/>
              <a:ext cx="1321641" cy="698500"/>
            </a:xfrm>
            <a:custGeom>
              <a:avLst/>
              <a:gdLst/>
              <a:ahLst/>
              <a:cxnLst/>
              <a:rect l="l" t="t" r="r" b="b"/>
              <a:pathLst>
                <a:path w="1321641" h="698500">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0A0EAE"/>
            </a:solidFill>
          </p:spPr>
          <p:txBody>
            <a:bodyPr/>
            <a:lstStyle/>
            <a:p>
              <a:endParaRPr lang="en-US" dirty="0"/>
            </a:p>
          </p:txBody>
        </p:sp>
        <p:sp>
          <p:nvSpPr>
            <p:cNvPr id="7" name="TextBox 7"/>
            <p:cNvSpPr txBox="1"/>
            <p:nvPr/>
          </p:nvSpPr>
          <p:spPr>
            <a:xfrm>
              <a:off x="114300" y="-66675"/>
              <a:ext cx="1095857" cy="765175"/>
            </a:xfrm>
            <a:prstGeom prst="rect">
              <a:avLst/>
            </a:prstGeom>
          </p:spPr>
          <p:txBody>
            <a:bodyPr lIns="50800" tIns="50800" rIns="50800" bIns="50800" rtlCol="0" anchor="ctr"/>
            <a:lstStyle/>
            <a:p>
              <a:pPr algn="ctr">
                <a:lnSpc>
                  <a:spcPts val="3750"/>
                </a:lnSpc>
              </a:pPr>
              <a:endParaRPr dirty="0"/>
            </a:p>
          </p:txBody>
        </p:sp>
      </p:grpSp>
      <p:grpSp>
        <p:nvGrpSpPr>
          <p:cNvPr id="8" name="Group 8"/>
          <p:cNvGrpSpPr/>
          <p:nvPr/>
        </p:nvGrpSpPr>
        <p:grpSpPr>
          <a:xfrm rot="-10800000">
            <a:off x="-11362325" y="-2268005"/>
            <a:ext cx="11838246" cy="9805715"/>
            <a:chOff x="0" y="0"/>
            <a:chExt cx="485107" cy="401818"/>
          </a:xfrm>
          <a:solidFill>
            <a:schemeClr val="bg1"/>
          </a:solidFill>
        </p:grpSpPr>
        <p:sp>
          <p:nvSpPr>
            <p:cNvPr id="9" name="Freeform 9"/>
            <p:cNvSpPr/>
            <p:nvPr/>
          </p:nvSpPr>
          <p:spPr>
            <a:xfrm>
              <a:off x="11604" y="0"/>
              <a:ext cx="461898" cy="401818"/>
            </a:xfrm>
            <a:custGeom>
              <a:avLst/>
              <a:gdLst/>
              <a:ahLst/>
              <a:cxnLst/>
              <a:rect l="l" t="t" r="r" b="b"/>
              <a:pathLst>
                <a:path w="461898" h="40181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grpFill/>
          </p:spPr>
          <p:txBody>
            <a:bodyPr/>
            <a:lstStyle/>
            <a:p>
              <a:endParaRPr lang="en-US" dirty="0"/>
            </a:p>
          </p:txBody>
        </p:sp>
        <p:sp>
          <p:nvSpPr>
            <p:cNvPr id="10" name="TextBox 10"/>
            <p:cNvSpPr txBox="1"/>
            <p:nvPr/>
          </p:nvSpPr>
          <p:spPr>
            <a:xfrm>
              <a:off x="101600" y="-66675"/>
              <a:ext cx="281907" cy="468493"/>
            </a:xfrm>
            <a:prstGeom prst="rect">
              <a:avLst/>
            </a:prstGeom>
            <a:grpFill/>
          </p:spPr>
          <p:txBody>
            <a:bodyPr lIns="50800" tIns="50800" rIns="50800" bIns="50800" rtlCol="0" anchor="ctr"/>
            <a:lstStyle/>
            <a:p>
              <a:pPr algn="ctr">
                <a:lnSpc>
                  <a:spcPts val="3750"/>
                </a:lnSpc>
              </a:pPr>
              <a:endParaRPr dirty="0"/>
            </a:p>
          </p:txBody>
        </p:sp>
      </p:grpSp>
      <p:grpSp>
        <p:nvGrpSpPr>
          <p:cNvPr id="11" name="Group 11"/>
          <p:cNvGrpSpPr/>
          <p:nvPr/>
        </p:nvGrpSpPr>
        <p:grpSpPr>
          <a:xfrm rot="-10800000">
            <a:off x="-1016880" y="9651350"/>
            <a:ext cx="4035505" cy="818745"/>
            <a:chOff x="0" y="0"/>
            <a:chExt cx="5380674" cy="1091660"/>
          </a:xfrm>
        </p:grpSpPr>
        <p:sp>
          <p:nvSpPr>
            <p:cNvPr id="12" name="Freeform 12"/>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13" name="Freeform 13"/>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r="-11819"/>
              </a:stretch>
            </a:blipFill>
          </p:spPr>
          <p:txBody>
            <a:bodyPr/>
            <a:lstStyle/>
            <a:p>
              <a:endParaRPr lang="en-US" dirty="0"/>
            </a:p>
          </p:txBody>
        </p:sp>
      </p:grpSp>
      <p:grpSp>
        <p:nvGrpSpPr>
          <p:cNvPr id="14" name="Group 14"/>
          <p:cNvGrpSpPr/>
          <p:nvPr/>
        </p:nvGrpSpPr>
        <p:grpSpPr>
          <a:xfrm rot="-10800000">
            <a:off x="-1627851" y="-1656914"/>
            <a:ext cx="7688627" cy="3675591"/>
            <a:chOff x="101600" y="-77462"/>
            <a:chExt cx="902620" cy="431503"/>
          </a:xfrm>
        </p:grpSpPr>
        <p:sp>
          <p:nvSpPr>
            <p:cNvPr id="16" name="TextBox 16"/>
            <p:cNvSpPr txBox="1"/>
            <p:nvPr/>
          </p:nvSpPr>
          <p:spPr>
            <a:xfrm>
              <a:off x="101600" y="-66675"/>
              <a:ext cx="302460" cy="420716"/>
            </a:xfrm>
            <a:prstGeom prst="rect">
              <a:avLst/>
            </a:prstGeom>
          </p:spPr>
          <p:txBody>
            <a:bodyPr lIns="50800" tIns="50800" rIns="50800" bIns="50800" rtlCol="0" anchor="ctr"/>
            <a:lstStyle/>
            <a:p>
              <a:pPr algn="ctr">
                <a:lnSpc>
                  <a:spcPts val="3750"/>
                </a:lnSpc>
              </a:pPr>
              <a:endParaRPr dirty="0"/>
            </a:p>
          </p:txBody>
        </p:sp>
        <p:sp>
          <p:nvSpPr>
            <p:cNvPr id="15" name="Freeform 15"/>
            <p:cNvSpPr/>
            <p:nvPr/>
          </p:nvSpPr>
          <p:spPr>
            <a:xfrm>
              <a:off x="548250" y="-77462"/>
              <a:ext cx="455970" cy="354041"/>
            </a:xfrm>
            <a:custGeom>
              <a:avLst/>
              <a:gdLst/>
              <a:ahLst/>
              <a:cxnLst/>
              <a:rect l="l" t="t" r="r" b="b"/>
              <a:pathLst>
                <a:path w="455970" h="354041">
                  <a:moveTo>
                    <a:pt x="241264" y="0"/>
                  </a:moveTo>
                  <a:lnTo>
                    <a:pt x="417906" y="0"/>
                  </a:lnTo>
                  <a:cubicBezTo>
                    <a:pt x="430904" y="0"/>
                    <a:pt x="442917" y="6926"/>
                    <a:pt x="449431" y="18174"/>
                  </a:cubicBezTo>
                  <a:cubicBezTo>
                    <a:pt x="455944" y="29422"/>
                    <a:pt x="455970" y="43288"/>
                    <a:pt x="449500" y="54561"/>
                  </a:cubicBezTo>
                  <a:lnTo>
                    <a:pt x="308931" y="299480"/>
                  </a:lnTo>
                  <a:cubicBezTo>
                    <a:pt x="289560" y="333229"/>
                    <a:pt x="253619" y="354041"/>
                    <a:pt x="214706" y="354041"/>
                  </a:cubicBezTo>
                  <a:lnTo>
                    <a:pt x="38064" y="354041"/>
                  </a:lnTo>
                  <a:cubicBezTo>
                    <a:pt x="25066" y="354041"/>
                    <a:pt x="13053" y="347115"/>
                    <a:pt x="6540" y="335867"/>
                  </a:cubicBezTo>
                  <a:cubicBezTo>
                    <a:pt x="27" y="324619"/>
                    <a:pt x="0" y="310753"/>
                    <a:pt x="6470" y="299480"/>
                  </a:cubicBezTo>
                  <a:lnTo>
                    <a:pt x="147040" y="54561"/>
                  </a:lnTo>
                  <a:cubicBezTo>
                    <a:pt x="166410" y="20812"/>
                    <a:pt x="202351" y="0"/>
                    <a:pt x="241264" y="0"/>
                  </a:cubicBezTo>
                  <a:close/>
                </a:path>
              </a:pathLst>
            </a:custGeom>
            <a:solidFill>
              <a:srgbClr val="92D050"/>
            </a:solidFill>
          </p:spPr>
          <p:txBody>
            <a:bodyPr/>
            <a:lstStyle/>
            <a:p>
              <a:endParaRPr lang="en-US" dirty="0"/>
            </a:p>
          </p:txBody>
        </p:sp>
      </p:grpSp>
      <p:sp>
        <p:nvSpPr>
          <p:cNvPr id="17" name="Freeform 17"/>
          <p:cNvSpPr/>
          <p:nvPr/>
        </p:nvSpPr>
        <p:spPr>
          <a:xfrm rot="-10800000">
            <a:off x="-378756" y="-275047"/>
            <a:ext cx="1118845" cy="911859"/>
          </a:xfrm>
          <a:custGeom>
            <a:avLst/>
            <a:gdLst/>
            <a:ahLst/>
            <a:cxnLst/>
            <a:rect l="l" t="t" r="r" b="b"/>
            <a:pathLst>
              <a:path w="1118845" h="911859">
                <a:moveTo>
                  <a:pt x="0" y="0"/>
                </a:moveTo>
                <a:lnTo>
                  <a:pt x="1118845" y="0"/>
                </a:lnTo>
                <a:lnTo>
                  <a:pt x="1118845" y="911859"/>
                </a:lnTo>
                <a:lnTo>
                  <a:pt x="0" y="9118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8" name="Freeform 18"/>
          <p:cNvSpPr/>
          <p:nvPr/>
        </p:nvSpPr>
        <p:spPr>
          <a:xfrm>
            <a:off x="11615575" y="9774163"/>
            <a:ext cx="9750833" cy="943000"/>
          </a:xfrm>
          <a:custGeom>
            <a:avLst/>
            <a:gdLst/>
            <a:ahLst/>
            <a:cxnLst/>
            <a:rect l="l" t="t" r="r" b="b"/>
            <a:pathLst>
              <a:path w="9750833" h="943000">
                <a:moveTo>
                  <a:pt x="0" y="0"/>
                </a:moveTo>
                <a:lnTo>
                  <a:pt x="9750834" y="0"/>
                </a:lnTo>
                <a:lnTo>
                  <a:pt x="9750834" y="943001"/>
                </a:lnTo>
                <a:lnTo>
                  <a:pt x="0" y="943001"/>
                </a:lnTo>
                <a:lnTo>
                  <a:pt x="0" y="0"/>
                </a:lnTo>
                <a:close/>
              </a:path>
            </a:pathLst>
          </a:custGeom>
          <a:blipFill>
            <a:blip>
              <a:extLst>
                <a:ext uri="{96DAC541-7B7A-43D3-8B79-37D633B846F1}">
                  <asvg:svgBlip xmlns:asvg="http://schemas.microsoft.com/office/drawing/2016/SVG/main" r:embed="rId7"/>
                </a:ext>
              </a:extLst>
            </a:blip>
            <a:stretch>
              <a:fillRect t="-419596"/>
            </a:stretch>
          </a:blipFill>
        </p:spPr>
        <p:txBody>
          <a:bodyPr/>
          <a:lstStyle/>
          <a:p>
            <a:endParaRPr lang="en-US" dirty="0"/>
          </a:p>
        </p:txBody>
      </p:sp>
      <p:grpSp>
        <p:nvGrpSpPr>
          <p:cNvPr id="25" name="Group 25"/>
          <p:cNvGrpSpPr/>
          <p:nvPr/>
        </p:nvGrpSpPr>
        <p:grpSpPr>
          <a:xfrm>
            <a:off x="16845886" y="-2472631"/>
            <a:ext cx="5114374" cy="4395165"/>
            <a:chOff x="0" y="0"/>
            <a:chExt cx="812800" cy="698500"/>
          </a:xfrm>
        </p:grpSpPr>
        <p:sp>
          <p:nvSpPr>
            <p:cNvPr id="26" name="Freeform 26"/>
            <p:cNvSpPr/>
            <p:nvPr/>
          </p:nvSpPr>
          <p:spPr>
            <a:xfrm>
              <a:off x="4360" y="0"/>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0A0EAE"/>
            </a:solidFill>
          </p:spPr>
          <p:txBody>
            <a:bodyPr/>
            <a:lstStyle/>
            <a:p>
              <a:endParaRPr lang="en-US" dirty="0"/>
            </a:p>
          </p:txBody>
        </p:sp>
        <p:sp>
          <p:nvSpPr>
            <p:cNvPr id="27" name="TextBox 27"/>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sp>
        <p:nvSpPr>
          <p:cNvPr id="28" name="Freeform 28"/>
          <p:cNvSpPr/>
          <p:nvPr/>
        </p:nvSpPr>
        <p:spPr>
          <a:xfrm>
            <a:off x="16809791" y="385226"/>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29" name="Freeform 29"/>
          <p:cNvSpPr/>
          <p:nvPr/>
        </p:nvSpPr>
        <p:spPr>
          <a:xfrm rot="-5400000">
            <a:off x="17259300" y="7096804"/>
            <a:ext cx="2057400" cy="807530"/>
          </a:xfrm>
          <a:custGeom>
            <a:avLst/>
            <a:gdLst/>
            <a:ahLst/>
            <a:cxnLst/>
            <a:rect l="l" t="t" r="r" b="b"/>
            <a:pathLst>
              <a:path w="2057400" h="807530">
                <a:moveTo>
                  <a:pt x="0" y="0"/>
                </a:moveTo>
                <a:lnTo>
                  <a:pt x="2057400" y="0"/>
                </a:lnTo>
                <a:lnTo>
                  <a:pt x="2057400" y="807530"/>
                </a:lnTo>
                <a:lnTo>
                  <a:pt x="0" y="8075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30" name="Freeform 30"/>
          <p:cNvSpPr/>
          <p:nvPr/>
        </p:nvSpPr>
        <p:spPr>
          <a:xfrm>
            <a:off x="10193891" y="-3622115"/>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31" name="Freeform 31"/>
          <p:cNvSpPr/>
          <p:nvPr/>
        </p:nvSpPr>
        <p:spPr>
          <a:xfrm>
            <a:off x="-10082224" y="-2178186"/>
            <a:ext cx="7107908" cy="6530391"/>
          </a:xfrm>
          <a:custGeom>
            <a:avLst/>
            <a:gdLst/>
            <a:ahLst/>
            <a:cxnLst/>
            <a:rect l="l" t="t" r="r" b="b"/>
            <a:pathLst>
              <a:path w="7107908" h="6530391">
                <a:moveTo>
                  <a:pt x="0" y="0"/>
                </a:moveTo>
                <a:lnTo>
                  <a:pt x="7107908" y="0"/>
                </a:lnTo>
                <a:lnTo>
                  <a:pt x="7107908" y="6530390"/>
                </a:lnTo>
                <a:lnTo>
                  <a:pt x="0" y="6530390"/>
                </a:lnTo>
                <a:lnTo>
                  <a:pt x="0" y="0"/>
                </a:lnTo>
                <a:close/>
              </a:path>
            </a:pathLst>
          </a:custGeom>
          <a:blipFill>
            <a:blip>
              <a:alphaModFix amt="6000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dirty="0"/>
          </a:p>
        </p:txBody>
      </p:sp>
      <p:sp>
        <p:nvSpPr>
          <p:cNvPr id="33" name="Freeform 33"/>
          <p:cNvSpPr/>
          <p:nvPr/>
        </p:nvSpPr>
        <p:spPr>
          <a:xfrm>
            <a:off x="-3238127" y="-13228"/>
            <a:ext cx="10251390" cy="8068168"/>
          </a:xfrm>
          <a:custGeom>
            <a:avLst/>
            <a:gdLst/>
            <a:ahLst/>
            <a:cxnLst/>
            <a:rect l="l" t="t" r="r" b="b"/>
            <a:pathLst>
              <a:path w="481103" h="401646">
                <a:moveTo>
                  <a:pt x="224045" y="0"/>
                </a:moveTo>
                <a:lnTo>
                  <a:pt x="460258" y="0"/>
                </a:lnTo>
                <a:cubicBezTo>
                  <a:pt x="467161" y="0"/>
                  <a:pt x="473569" y="3583"/>
                  <a:pt x="477184" y="9463"/>
                </a:cubicBezTo>
                <a:cubicBezTo>
                  <a:pt x="480799" y="15343"/>
                  <a:pt x="481103" y="22678"/>
                  <a:pt x="477987" y="28838"/>
                </a:cubicBezTo>
                <a:lnTo>
                  <a:pt x="303966" y="372808"/>
                </a:lnTo>
                <a:cubicBezTo>
                  <a:pt x="295018" y="390496"/>
                  <a:pt x="276881" y="401646"/>
                  <a:pt x="257058" y="401646"/>
                </a:cubicBezTo>
                <a:lnTo>
                  <a:pt x="20845" y="401646"/>
                </a:lnTo>
                <a:cubicBezTo>
                  <a:pt x="13943" y="401646"/>
                  <a:pt x="7535" y="398063"/>
                  <a:pt x="3920" y="392183"/>
                </a:cubicBezTo>
                <a:cubicBezTo>
                  <a:pt x="304" y="386303"/>
                  <a:pt x="0" y="378968"/>
                  <a:pt x="3117" y="372808"/>
                </a:cubicBezTo>
                <a:lnTo>
                  <a:pt x="177137" y="28838"/>
                </a:lnTo>
                <a:cubicBezTo>
                  <a:pt x="186086" y="11150"/>
                  <a:pt x="204223" y="0"/>
                  <a:pt x="224045" y="0"/>
                </a:cubicBezTo>
                <a:close/>
              </a:path>
            </a:pathLst>
          </a:custGeom>
          <a:blipFill>
            <a:blip r:embed="rId12">
              <a:extLst>
                <a:ext uri="{28A0092B-C50C-407E-A947-70E740481C1C}">
                  <a14:useLocalDpi xmlns:a14="http://schemas.microsoft.com/office/drawing/2010/main" val="0"/>
                </a:ext>
              </a:extLst>
            </a:blip>
            <a:srcRect/>
            <a:stretch>
              <a:fillRect l="41930" t="3810" r="14933" b="18224"/>
            </a:stretch>
          </a:blipFill>
          <a:ln w="209550" cap="rnd">
            <a:solidFill>
              <a:srgbClr val="FFFFFF"/>
            </a:solidFill>
            <a:prstDash val="solid"/>
            <a:round/>
          </a:ln>
        </p:spPr>
        <p:txBody>
          <a:bodyPr/>
          <a:lstStyle/>
          <a:p>
            <a:endParaRPr lang="en-US" dirty="0">
              <a:ln>
                <a:solidFill>
                  <a:schemeClr val="tx1"/>
                </a:solidFill>
              </a:ln>
            </a:endParaRPr>
          </a:p>
        </p:txBody>
      </p:sp>
      <p:sp>
        <p:nvSpPr>
          <p:cNvPr id="34" name="TextBox 34"/>
          <p:cNvSpPr txBox="1"/>
          <p:nvPr/>
        </p:nvSpPr>
        <p:spPr>
          <a:xfrm>
            <a:off x="6858977" y="2489786"/>
            <a:ext cx="6668785" cy="961802"/>
          </a:xfrm>
          <a:prstGeom prst="rect">
            <a:avLst/>
          </a:prstGeom>
        </p:spPr>
        <p:txBody>
          <a:bodyPr wrap="square" lIns="0" tIns="0" rIns="0" bIns="0" rtlCol="0" anchor="t">
            <a:spAutoFit/>
          </a:bodyPr>
          <a:lstStyle/>
          <a:p>
            <a:pPr algn="l">
              <a:lnSpc>
                <a:spcPts val="7474"/>
              </a:lnSpc>
            </a:pPr>
            <a:r>
              <a:rPr lang="en-US" sz="6499" b="1" dirty="0">
                <a:latin typeface="Arial Black" panose="020B0A04020102020204" pitchFamily="34" charset="0"/>
                <a:ea typeface="Chakra Petch Bold"/>
                <a:cs typeface="Chakra Petch Bold"/>
                <a:sym typeface="Chakra Petch Bold"/>
              </a:rPr>
              <a:t>Consequences </a:t>
            </a:r>
          </a:p>
        </p:txBody>
      </p:sp>
      <p:sp>
        <p:nvSpPr>
          <p:cNvPr id="35" name="TextBox 35"/>
          <p:cNvSpPr txBox="1"/>
          <p:nvPr/>
        </p:nvSpPr>
        <p:spPr>
          <a:xfrm>
            <a:off x="6600842" y="4074035"/>
            <a:ext cx="9602744" cy="2539157"/>
          </a:xfrm>
          <a:prstGeom prst="rect">
            <a:avLst/>
          </a:prstGeom>
        </p:spPr>
        <p:txBody>
          <a:bodyPr wrap="square" lIns="0" tIns="0" rIns="0" bIns="0" rtlCol="0" anchor="t">
            <a:spAutoFit/>
          </a:bodyPr>
          <a:lstStyle/>
          <a:p>
            <a:pPr>
              <a:lnSpc>
                <a:spcPts val="3299"/>
              </a:lnSpc>
            </a:pPr>
            <a:r>
              <a:rPr lang="en-US" sz="2800" dirty="0">
                <a:latin typeface="Canva Sans"/>
                <a:ea typeface="Canva Sans"/>
                <a:cs typeface="Canva Sans"/>
                <a:sym typeface="Canva Sans"/>
              </a:rPr>
              <a:t>Any applicant or employee whose pre-employment drug test result is reported by the Medical Review Officer (MRO) as positive, adulterated, or substituted, or who otherwise refuses a pre-employment test, will be disqualified from State employment for a period of two (2) years from the date of testing or refusal to test.</a:t>
            </a:r>
          </a:p>
        </p:txBody>
      </p:sp>
      <p:pic>
        <p:nvPicPr>
          <p:cNvPr id="20" name="Untitled (88)">
            <a:hlinkClick r:id="" action="ppaction://media"/>
            <a:extLst>
              <a:ext uri="{FF2B5EF4-FFF2-40B4-BE49-F238E27FC236}">
                <a16:creationId xmlns:a16="http://schemas.microsoft.com/office/drawing/2014/main" id="{0AB5E72D-F50C-6D8A-97A6-219CA560B6B5}"/>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234801" y="9813265"/>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53300"/>
    </mc:Choice>
    <mc:Fallback xmlns="">
      <p:transition spd="slow" advClick="0" advTm="53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736"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2620255" y="-103685"/>
            <a:ext cx="10399005" cy="10281761"/>
            <a:chOff x="0" y="0"/>
            <a:chExt cx="406400" cy="401818"/>
          </a:xfrm>
        </p:grpSpPr>
        <p:sp>
          <p:nvSpPr>
            <p:cNvPr id="3" name="Freeform 3"/>
            <p:cNvSpPr/>
            <p:nvPr/>
          </p:nvSpPr>
          <p:spPr>
            <a:xfrm>
              <a:off x="0" y="0"/>
              <a:ext cx="406400" cy="401818"/>
            </a:xfrm>
            <a:custGeom>
              <a:avLst/>
              <a:gdLst/>
              <a:ahLst/>
              <a:cxnLst/>
              <a:rect l="l" t="t" r="r" b="b"/>
              <a:pathLst>
                <a:path w="406400" h="401818">
                  <a:moveTo>
                    <a:pt x="203200" y="0"/>
                  </a:moveTo>
                  <a:lnTo>
                    <a:pt x="406400" y="0"/>
                  </a:lnTo>
                  <a:lnTo>
                    <a:pt x="203200" y="401818"/>
                  </a:lnTo>
                  <a:lnTo>
                    <a:pt x="0" y="401818"/>
                  </a:lnTo>
                  <a:lnTo>
                    <a:pt x="203200" y="0"/>
                  </a:lnTo>
                  <a:close/>
                </a:path>
              </a:pathLst>
            </a:custGeom>
            <a:solidFill>
              <a:srgbClr val="9CCC56"/>
            </a:solidFill>
          </p:spPr>
          <p:txBody>
            <a:bodyPr/>
            <a:lstStyle/>
            <a:p>
              <a:endParaRPr lang="en-US" dirty="0"/>
            </a:p>
          </p:txBody>
        </p:sp>
        <p:sp>
          <p:nvSpPr>
            <p:cNvPr id="4" name="TextBox 4"/>
            <p:cNvSpPr txBox="1"/>
            <p:nvPr/>
          </p:nvSpPr>
          <p:spPr>
            <a:xfrm>
              <a:off x="101600" y="-66675"/>
              <a:ext cx="203200" cy="468493"/>
            </a:xfrm>
            <a:prstGeom prst="rect">
              <a:avLst/>
            </a:prstGeom>
          </p:spPr>
          <p:txBody>
            <a:bodyPr lIns="50800" tIns="50800" rIns="50800" bIns="50800" rtlCol="0" anchor="ctr"/>
            <a:lstStyle/>
            <a:p>
              <a:pPr algn="ctr">
                <a:lnSpc>
                  <a:spcPts val="3750"/>
                </a:lnSpc>
              </a:pPr>
              <a:endParaRPr dirty="0"/>
            </a:p>
          </p:txBody>
        </p:sp>
      </p:grpSp>
      <p:grpSp>
        <p:nvGrpSpPr>
          <p:cNvPr id="5" name="Group 5"/>
          <p:cNvGrpSpPr/>
          <p:nvPr/>
        </p:nvGrpSpPr>
        <p:grpSpPr>
          <a:xfrm rot="-10800000">
            <a:off x="-9125269" y="6448902"/>
            <a:ext cx="19679427" cy="10083055"/>
            <a:chOff x="-435427" y="-144640"/>
            <a:chExt cx="1645584" cy="843140"/>
          </a:xfrm>
        </p:grpSpPr>
        <p:sp>
          <p:nvSpPr>
            <p:cNvPr id="6" name="Freeform 6"/>
            <p:cNvSpPr/>
            <p:nvPr/>
          </p:nvSpPr>
          <p:spPr>
            <a:xfrm>
              <a:off x="-435427" y="-144640"/>
              <a:ext cx="1321641" cy="698500"/>
            </a:xfrm>
            <a:custGeom>
              <a:avLst/>
              <a:gdLst/>
              <a:ahLst/>
              <a:cxnLst/>
              <a:rect l="l" t="t" r="r" b="b"/>
              <a:pathLst>
                <a:path w="1321641" h="698500">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0A0EAE"/>
            </a:solidFill>
          </p:spPr>
          <p:txBody>
            <a:bodyPr/>
            <a:lstStyle/>
            <a:p>
              <a:endParaRPr lang="en-US" dirty="0"/>
            </a:p>
          </p:txBody>
        </p:sp>
        <p:sp>
          <p:nvSpPr>
            <p:cNvPr id="7" name="TextBox 7"/>
            <p:cNvSpPr txBox="1"/>
            <p:nvPr/>
          </p:nvSpPr>
          <p:spPr>
            <a:xfrm>
              <a:off x="114300" y="-66675"/>
              <a:ext cx="1095857" cy="765175"/>
            </a:xfrm>
            <a:prstGeom prst="rect">
              <a:avLst/>
            </a:prstGeom>
          </p:spPr>
          <p:txBody>
            <a:bodyPr lIns="50800" tIns="50800" rIns="50800" bIns="50800" rtlCol="0" anchor="ctr"/>
            <a:lstStyle/>
            <a:p>
              <a:pPr algn="ctr">
                <a:lnSpc>
                  <a:spcPts val="3750"/>
                </a:lnSpc>
              </a:pPr>
              <a:endParaRPr dirty="0"/>
            </a:p>
          </p:txBody>
        </p:sp>
      </p:grpSp>
      <p:grpSp>
        <p:nvGrpSpPr>
          <p:cNvPr id="8" name="Group 8"/>
          <p:cNvGrpSpPr/>
          <p:nvPr/>
        </p:nvGrpSpPr>
        <p:grpSpPr>
          <a:xfrm rot="-10800000">
            <a:off x="-4456247" y="-589423"/>
            <a:ext cx="11271868" cy="11432810"/>
            <a:chOff x="11604" y="-66675"/>
            <a:chExt cx="461898" cy="468493"/>
          </a:xfrm>
        </p:grpSpPr>
        <p:sp>
          <p:nvSpPr>
            <p:cNvPr id="9" name="Freeform 9"/>
            <p:cNvSpPr/>
            <p:nvPr/>
          </p:nvSpPr>
          <p:spPr>
            <a:xfrm>
              <a:off x="11604" y="0"/>
              <a:ext cx="461898" cy="401818"/>
            </a:xfrm>
            <a:custGeom>
              <a:avLst/>
              <a:gdLst/>
              <a:ahLst/>
              <a:cxnLst/>
              <a:rect l="l" t="t" r="r" b="b"/>
              <a:pathLst>
                <a:path w="461898" h="40181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solidFill>
              <a:srgbClr val="0A0EAE"/>
            </a:solidFill>
          </p:spPr>
          <p:txBody>
            <a:bodyPr/>
            <a:lstStyle/>
            <a:p>
              <a:endParaRPr lang="en-US" dirty="0"/>
            </a:p>
          </p:txBody>
        </p:sp>
        <p:sp>
          <p:nvSpPr>
            <p:cNvPr id="10" name="TextBox 10"/>
            <p:cNvSpPr txBox="1"/>
            <p:nvPr/>
          </p:nvSpPr>
          <p:spPr>
            <a:xfrm>
              <a:off x="101600" y="-66675"/>
              <a:ext cx="281907" cy="468493"/>
            </a:xfrm>
            <a:prstGeom prst="rect">
              <a:avLst/>
            </a:prstGeom>
          </p:spPr>
          <p:txBody>
            <a:bodyPr lIns="50800" tIns="50800" rIns="50800" bIns="50800" rtlCol="0" anchor="ctr"/>
            <a:lstStyle/>
            <a:p>
              <a:pPr algn="ctr">
                <a:lnSpc>
                  <a:spcPts val="3750"/>
                </a:lnSpc>
              </a:pPr>
              <a:endParaRPr dirty="0"/>
            </a:p>
          </p:txBody>
        </p:sp>
      </p:grpSp>
      <p:grpSp>
        <p:nvGrpSpPr>
          <p:cNvPr id="11" name="Group 11"/>
          <p:cNvGrpSpPr/>
          <p:nvPr/>
        </p:nvGrpSpPr>
        <p:grpSpPr>
          <a:xfrm rot="-10800000">
            <a:off x="-1016880" y="9651350"/>
            <a:ext cx="4035505" cy="818745"/>
            <a:chOff x="0" y="0"/>
            <a:chExt cx="5380674" cy="1091660"/>
          </a:xfrm>
        </p:grpSpPr>
        <p:sp>
          <p:nvSpPr>
            <p:cNvPr id="12" name="Freeform 12"/>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13" name="Freeform 13"/>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r="-11819"/>
              </a:stretch>
            </a:blipFill>
          </p:spPr>
          <p:txBody>
            <a:bodyPr/>
            <a:lstStyle/>
            <a:p>
              <a:endParaRPr lang="en-US" dirty="0"/>
            </a:p>
          </p:txBody>
        </p:sp>
      </p:grpSp>
      <p:grpSp>
        <p:nvGrpSpPr>
          <p:cNvPr id="14" name="Group 14"/>
          <p:cNvGrpSpPr/>
          <p:nvPr/>
        </p:nvGrpSpPr>
        <p:grpSpPr>
          <a:xfrm rot="-10800000">
            <a:off x="-2082884" y="-1416578"/>
            <a:ext cx="4307273" cy="3015761"/>
            <a:chOff x="0" y="0"/>
            <a:chExt cx="505660" cy="354041"/>
          </a:xfrm>
        </p:grpSpPr>
        <p:sp>
          <p:nvSpPr>
            <p:cNvPr id="15" name="Freeform 15"/>
            <p:cNvSpPr/>
            <p:nvPr/>
          </p:nvSpPr>
          <p:spPr>
            <a:xfrm>
              <a:off x="24845" y="0"/>
              <a:ext cx="455970" cy="354041"/>
            </a:xfrm>
            <a:custGeom>
              <a:avLst/>
              <a:gdLst/>
              <a:ahLst/>
              <a:cxnLst/>
              <a:rect l="l" t="t" r="r" b="b"/>
              <a:pathLst>
                <a:path w="455970" h="354041">
                  <a:moveTo>
                    <a:pt x="241264" y="0"/>
                  </a:moveTo>
                  <a:lnTo>
                    <a:pt x="417906" y="0"/>
                  </a:lnTo>
                  <a:cubicBezTo>
                    <a:pt x="430904" y="0"/>
                    <a:pt x="442917" y="6926"/>
                    <a:pt x="449431" y="18174"/>
                  </a:cubicBezTo>
                  <a:cubicBezTo>
                    <a:pt x="455944" y="29422"/>
                    <a:pt x="455970" y="43288"/>
                    <a:pt x="449500" y="54561"/>
                  </a:cubicBezTo>
                  <a:lnTo>
                    <a:pt x="308931" y="299480"/>
                  </a:lnTo>
                  <a:cubicBezTo>
                    <a:pt x="289560" y="333229"/>
                    <a:pt x="253619" y="354041"/>
                    <a:pt x="214706" y="354041"/>
                  </a:cubicBezTo>
                  <a:lnTo>
                    <a:pt x="38064" y="354041"/>
                  </a:lnTo>
                  <a:cubicBezTo>
                    <a:pt x="25066" y="354041"/>
                    <a:pt x="13053" y="347115"/>
                    <a:pt x="6540" y="335867"/>
                  </a:cubicBezTo>
                  <a:cubicBezTo>
                    <a:pt x="27" y="324619"/>
                    <a:pt x="0" y="310753"/>
                    <a:pt x="6470" y="299480"/>
                  </a:cubicBezTo>
                  <a:lnTo>
                    <a:pt x="147040" y="54561"/>
                  </a:lnTo>
                  <a:cubicBezTo>
                    <a:pt x="166410" y="20812"/>
                    <a:pt x="202351" y="0"/>
                    <a:pt x="241264" y="0"/>
                  </a:cubicBezTo>
                  <a:close/>
                </a:path>
              </a:pathLst>
            </a:custGeom>
            <a:solidFill>
              <a:srgbClr val="1D7363"/>
            </a:solidFill>
          </p:spPr>
          <p:txBody>
            <a:bodyPr/>
            <a:lstStyle/>
            <a:p>
              <a:endParaRPr lang="en-US" dirty="0"/>
            </a:p>
          </p:txBody>
        </p:sp>
        <p:sp>
          <p:nvSpPr>
            <p:cNvPr id="16" name="TextBox 16"/>
            <p:cNvSpPr txBox="1"/>
            <p:nvPr/>
          </p:nvSpPr>
          <p:spPr>
            <a:xfrm>
              <a:off x="101600" y="-66675"/>
              <a:ext cx="302460" cy="420716"/>
            </a:xfrm>
            <a:prstGeom prst="rect">
              <a:avLst/>
            </a:prstGeom>
          </p:spPr>
          <p:txBody>
            <a:bodyPr lIns="50800" tIns="50800" rIns="50800" bIns="50800" rtlCol="0" anchor="ctr"/>
            <a:lstStyle/>
            <a:p>
              <a:pPr algn="ctr">
                <a:lnSpc>
                  <a:spcPts val="3750"/>
                </a:lnSpc>
              </a:pPr>
              <a:endParaRPr dirty="0"/>
            </a:p>
          </p:txBody>
        </p:sp>
      </p:grpSp>
      <p:sp>
        <p:nvSpPr>
          <p:cNvPr id="17" name="Freeform 17"/>
          <p:cNvSpPr/>
          <p:nvPr/>
        </p:nvSpPr>
        <p:spPr>
          <a:xfrm rot="-10800000">
            <a:off x="-378756" y="-275047"/>
            <a:ext cx="1118845" cy="911859"/>
          </a:xfrm>
          <a:custGeom>
            <a:avLst/>
            <a:gdLst/>
            <a:ahLst/>
            <a:cxnLst/>
            <a:rect l="l" t="t" r="r" b="b"/>
            <a:pathLst>
              <a:path w="1118845" h="911859">
                <a:moveTo>
                  <a:pt x="0" y="0"/>
                </a:moveTo>
                <a:lnTo>
                  <a:pt x="1118845" y="0"/>
                </a:lnTo>
                <a:lnTo>
                  <a:pt x="1118845" y="911859"/>
                </a:lnTo>
                <a:lnTo>
                  <a:pt x="0" y="9118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8" name="Freeform 18"/>
          <p:cNvSpPr/>
          <p:nvPr/>
        </p:nvSpPr>
        <p:spPr>
          <a:xfrm>
            <a:off x="14051209" y="10009713"/>
            <a:ext cx="7315200" cy="707451"/>
          </a:xfrm>
          <a:custGeom>
            <a:avLst/>
            <a:gdLst/>
            <a:ahLst/>
            <a:cxnLst/>
            <a:rect l="l" t="t" r="r" b="b"/>
            <a:pathLst>
              <a:path w="7315200" h="707451">
                <a:moveTo>
                  <a:pt x="0" y="0"/>
                </a:moveTo>
                <a:lnTo>
                  <a:pt x="7315200" y="0"/>
                </a:lnTo>
                <a:lnTo>
                  <a:pt x="7315200" y="707451"/>
                </a:lnTo>
                <a:lnTo>
                  <a:pt x="0" y="707451"/>
                </a:lnTo>
                <a:lnTo>
                  <a:pt x="0" y="0"/>
                </a:lnTo>
                <a:close/>
              </a:path>
            </a:pathLst>
          </a:custGeom>
          <a:blipFill>
            <a:blip>
              <a:extLst>
                <a:ext uri="{96DAC541-7B7A-43D3-8B79-37D633B846F1}">
                  <asvg:svgBlip xmlns:asvg="http://schemas.microsoft.com/office/drawing/2016/SVG/main" r:embed="rId7"/>
                </a:ext>
              </a:extLst>
            </a:blip>
            <a:stretch>
              <a:fillRect t="-419596"/>
            </a:stretch>
          </a:blipFill>
        </p:spPr>
        <p:txBody>
          <a:bodyPr/>
          <a:lstStyle/>
          <a:p>
            <a:endParaRPr lang="en-US" dirty="0"/>
          </a:p>
        </p:txBody>
      </p:sp>
      <p:grpSp>
        <p:nvGrpSpPr>
          <p:cNvPr id="19" name="Group 19"/>
          <p:cNvGrpSpPr/>
          <p:nvPr/>
        </p:nvGrpSpPr>
        <p:grpSpPr>
          <a:xfrm rot="5400000">
            <a:off x="6998456" y="3543176"/>
            <a:ext cx="500647" cy="438066"/>
            <a:chOff x="0" y="0"/>
            <a:chExt cx="812800" cy="711200"/>
          </a:xfrm>
        </p:grpSpPr>
        <p:sp>
          <p:nvSpPr>
            <p:cNvPr id="20" name="Freeform 20"/>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92D050">
                <a:alpha val="89804"/>
              </a:srgbClr>
            </a:solidFill>
          </p:spPr>
          <p:txBody>
            <a:bodyPr/>
            <a:lstStyle/>
            <a:p>
              <a:endParaRPr lang="en-US" dirty="0"/>
            </a:p>
          </p:txBody>
        </p:sp>
        <p:sp>
          <p:nvSpPr>
            <p:cNvPr id="21" name="TextBox 21"/>
            <p:cNvSpPr txBox="1"/>
            <p:nvPr/>
          </p:nvSpPr>
          <p:spPr>
            <a:xfrm>
              <a:off x="127000" y="273050"/>
              <a:ext cx="558800" cy="387350"/>
            </a:xfrm>
            <a:prstGeom prst="rect">
              <a:avLst/>
            </a:prstGeom>
          </p:spPr>
          <p:txBody>
            <a:bodyPr lIns="50800" tIns="50800" rIns="50800" bIns="50800" rtlCol="0" anchor="ctr"/>
            <a:lstStyle/>
            <a:p>
              <a:pPr algn="ctr">
                <a:lnSpc>
                  <a:spcPts val="3299"/>
                </a:lnSpc>
              </a:pPr>
              <a:endParaRPr dirty="0"/>
            </a:p>
          </p:txBody>
        </p:sp>
      </p:grpSp>
      <p:grpSp>
        <p:nvGrpSpPr>
          <p:cNvPr id="25" name="Group 25"/>
          <p:cNvGrpSpPr/>
          <p:nvPr/>
        </p:nvGrpSpPr>
        <p:grpSpPr>
          <a:xfrm>
            <a:off x="16436483" y="-2840784"/>
            <a:ext cx="5114374" cy="4395165"/>
            <a:chOff x="0" y="0"/>
            <a:chExt cx="812800" cy="698500"/>
          </a:xfrm>
        </p:grpSpPr>
        <p:sp>
          <p:nvSpPr>
            <p:cNvPr id="26" name="Freeform 26"/>
            <p:cNvSpPr/>
            <p:nvPr/>
          </p:nvSpPr>
          <p:spPr>
            <a:xfrm>
              <a:off x="4360" y="0"/>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0A0EAE"/>
            </a:solidFill>
          </p:spPr>
          <p:txBody>
            <a:bodyPr/>
            <a:lstStyle/>
            <a:p>
              <a:endParaRPr lang="en-US" dirty="0"/>
            </a:p>
          </p:txBody>
        </p:sp>
        <p:sp>
          <p:nvSpPr>
            <p:cNvPr id="27" name="TextBox 27"/>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sp>
        <p:nvSpPr>
          <p:cNvPr id="28" name="Freeform 28"/>
          <p:cNvSpPr/>
          <p:nvPr/>
        </p:nvSpPr>
        <p:spPr>
          <a:xfrm>
            <a:off x="16809791" y="385226"/>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29" name="Freeform 29"/>
          <p:cNvSpPr/>
          <p:nvPr/>
        </p:nvSpPr>
        <p:spPr>
          <a:xfrm rot="-5400000">
            <a:off x="17259300" y="7096804"/>
            <a:ext cx="2057400" cy="807530"/>
          </a:xfrm>
          <a:custGeom>
            <a:avLst/>
            <a:gdLst/>
            <a:ahLst/>
            <a:cxnLst/>
            <a:rect l="l" t="t" r="r" b="b"/>
            <a:pathLst>
              <a:path w="2057400" h="807530">
                <a:moveTo>
                  <a:pt x="0" y="0"/>
                </a:moveTo>
                <a:lnTo>
                  <a:pt x="2057400" y="0"/>
                </a:lnTo>
                <a:lnTo>
                  <a:pt x="2057400" y="807530"/>
                </a:lnTo>
                <a:lnTo>
                  <a:pt x="0" y="8075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30" name="Freeform 30"/>
          <p:cNvSpPr/>
          <p:nvPr/>
        </p:nvSpPr>
        <p:spPr>
          <a:xfrm>
            <a:off x="10193891" y="-3622115"/>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31" name="Freeform 31"/>
          <p:cNvSpPr/>
          <p:nvPr/>
        </p:nvSpPr>
        <p:spPr>
          <a:xfrm>
            <a:off x="833542" y="162379"/>
            <a:ext cx="4000000" cy="4281803"/>
          </a:xfrm>
          <a:custGeom>
            <a:avLst/>
            <a:gdLst/>
            <a:ahLst/>
            <a:cxnLst/>
            <a:rect l="l" t="t" r="r" b="b"/>
            <a:pathLst>
              <a:path w="7107908" h="6530391">
                <a:moveTo>
                  <a:pt x="0" y="0"/>
                </a:moveTo>
                <a:lnTo>
                  <a:pt x="7107908" y="0"/>
                </a:lnTo>
                <a:lnTo>
                  <a:pt x="7107908" y="6530390"/>
                </a:lnTo>
                <a:lnTo>
                  <a:pt x="0" y="6530390"/>
                </a:lnTo>
                <a:lnTo>
                  <a:pt x="0" y="0"/>
                </a:lnTo>
                <a:close/>
              </a:path>
            </a:pathLst>
          </a:custGeom>
          <a:blipFill>
            <a:blip r:embed="rId11">
              <a:alphaModFix amt="60000"/>
              <a:duotone>
                <a:prstClr val="black"/>
                <a:schemeClr val="bg1">
                  <a:tint val="45000"/>
                  <a:satMod val="400000"/>
                </a:schemeClr>
              </a:duotone>
              <a:extLst>
                <a:ext uri="{28A0092B-C50C-407E-A947-70E740481C1C}">
                  <a14:useLocalDpi xmlns:a14="http://schemas.microsoft.com/office/drawing/2010/main" val="0"/>
                </a:ext>
              </a:extLst>
            </a:blip>
            <a:stretch>
              <a:fillRect/>
            </a:stretch>
          </a:blipFill>
          <a:ln cap="sq">
            <a:noFill/>
            <a:prstDash val="solid"/>
            <a:miter/>
          </a:ln>
        </p:spPr>
        <p:txBody>
          <a:bodyPr/>
          <a:lstStyle/>
          <a:p>
            <a:endParaRPr lang="en-US" dirty="0"/>
          </a:p>
        </p:txBody>
      </p:sp>
      <p:sp>
        <p:nvSpPr>
          <p:cNvPr id="34" name="TextBox 34"/>
          <p:cNvSpPr txBox="1"/>
          <p:nvPr/>
        </p:nvSpPr>
        <p:spPr>
          <a:xfrm>
            <a:off x="6922526" y="1637284"/>
            <a:ext cx="8004627" cy="924036"/>
          </a:xfrm>
          <a:prstGeom prst="rect">
            <a:avLst/>
          </a:prstGeom>
        </p:spPr>
        <p:txBody>
          <a:bodyPr wrap="square" lIns="0" tIns="0" rIns="0" bIns="0" rtlCol="0" anchor="t">
            <a:spAutoFit/>
          </a:bodyPr>
          <a:lstStyle/>
          <a:p>
            <a:pPr algn="l">
              <a:lnSpc>
                <a:spcPts val="7474"/>
              </a:lnSpc>
            </a:pPr>
            <a:r>
              <a:rPr lang="en-US" sz="5800" b="1" dirty="0">
                <a:latin typeface="Arial Black" panose="020B0A04020102020204" pitchFamily="34" charset="0"/>
                <a:ea typeface="Chakra Petch Bold"/>
                <a:cs typeface="Chakra Petch Bold"/>
                <a:sym typeface="Chakra Petch Bold"/>
              </a:rPr>
              <a:t>5 Panel Drug Test </a:t>
            </a:r>
          </a:p>
        </p:txBody>
      </p:sp>
      <p:sp>
        <p:nvSpPr>
          <p:cNvPr id="42" name="TextBox 42"/>
          <p:cNvSpPr txBox="1"/>
          <p:nvPr/>
        </p:nvSpPr>
        <p:spPr>
          <a:xfrm>
            <a:off x="16589563" y="1703254"/>
            <a:ext cx="1479855" cy="1629263"/>
          </a:xfrm>
          <a:prstGeom prst="rect">
            <a:avLst/>
          </a:prstGeom>
        </p:spPr>
        <p:txBody>
          <a:bodyPr lIns="50800" tIns="50800" rIns="50800" bIns="50800" rtlCol="0" anchor="ctr"/>
          <a:lstStyle/>
          <a:p>
            <a:pPr algn="ctr">
              <a:lnSpc>
                <a:spcPts val="3750"/>
              </a:lnSpc>
            </a:pPr>
            <a:endParaRPr dirty="0"/>
          </a:p>
        </p:txBody>
      </p:sp>
      <p:pic>
        <p:nvPicPr>
          <p:cNvPr id="50" name="Untitled (28)">
            <a:hlinkClick r:id="" action="ppaction://media"/>
            <a:extLst>
              <a:ext uri="{FF2B5EF4-FFF2-40B4-BE49-F238E27FC236}">
                <a16:creationId xmlns:a16="http://schemas.microsoft.com/office/drawing/2014/main" id="{86BA5561-DDCC-049A-0885-9BC5446CAB8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6322428" y="9186847"/>
            <a:ext cx="487363" cy="487363"/>
          </a:xfrm>
          <a:prstGeom prst="rect">
            <a:avLst/>
          </a:prstGeom>
        </p:spPr>
      </p:pic>
      <p:graphicFrame>
        <p:nvGraphicFramePr>
          <p:cNvPr id="52" name="TextBox 35">
            <a:extLst>
              <a:ext uri="{FF2B5EF4-FFF2-40B4-BE49-F238E27FC236}">
                <a16:creationId xmlns:a16="http://schemas.microsoft.com/office/drawing/2014/main" id="{9DBA4507-9514-BD20-3E3F-956BFC584A33}"/>
              </a:ext>
            </a:extLst>
          </p:cNvPr>
          <p:cNvGraphicFramePr/>
          <p:nvPr>
            <p:extLst>
              <p:ext uri="{D42A27DB-BD31-4B8C-83A1-F6EECF244321}">
                <p14:modId xmlns:p14="http://schemas.microsoft.com/office/powerpoint/2010/main" val="2476463415"/>
              </p:ext>
            </p:extLst>
          </p:nvPr>
        </p:nvGraphicFramePr>
        <p:xfrm>
          <a:off x="7610627" y="3309357"/>
          <a:ext cx="9648673" cy="462209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pSp>
        <p:nvGrpSpPr>
          <p:cNvPr id="32" name="Group 19">
            <a:extLst>
              <a:ext uri="{FF2B5EF4-FFF2-40B4-BE49-F238E27FC236}">
                <a16:creationId xmlns:a16="http://schemas.microsoft.com/office/drawing/2014/main" id="{AABE140F-E0F4-9156-B0BC-6470F61A7DFE}"/>
              </a:ext>
            </a:extLst>
          </p:cNvPr>
          <p:cNvGrpSpPr/>
          <p:nvPr/>
        </p:nvGrpSpPr>
        <p:grpSpPr>
          <a:xfrm rot="5400000">
            <a:off x="7002072" y="5346919"/>
            <a:ext cx="500647" cy="438066"/>
            <a:chOff x="0" y="0"/>
            <a:chExt cx="812800" cy="711200"/>
          </a:xfrm>
        </p:grpSpPr>
        <p:sp>
          <p:nvSpPr>
            <p:cNvPr id="35" name="Freeform 20">
              <a:extLst>
                <a:ext uri="{FF2B5EF4-FFF2-40B4-BE49-F238E27FC236}">
                  <a16:creationId xmlns:a16="http://schemas.microsoft.com/office/drawing/2014/main" id="{1BE4CAE1-635C-4595-A523-09AD4E50BF2A}"/>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92D050">
                <a:alpha val="89804"/>
              </a:srgbClr>
            </a:solidFill>
          </p:spPr>
          <p:txBody>
            <a:bodyPr/>
            <a:lstStyle/>
            <a:p>
              <a:endParaRPr lang="en-US" dirty="0"/>
            </a:p>
          </p:txBody>
        </p:sp>
        <p:sp>
          <p:nvSpPr>
            <p:cNvPr id="51" name="TextBox 21">
              <a:extLst>
                <a:ext uri="{FF2B5EF4-FFF2-40B4-BE49-F238E27FC236}">
                  <a16:creationId xmlns:a16="http://schemas.microsoft.com/office/drawing/2014/main" id="{EC501E5E-E32D-FC1F-B116-E9967296B2C8}"/>
                </a:ext>
              </a:extLst>
            </p:cNvPr>
            <p:cNvSpPr txBox="1"/>
            <p:nvPr/>
          </p:nvSpPr>
          <p:spPr>
            <a:xfrm>
              <a:off x="127000" y="273050"/>
              <a:ext cx="558800" cy="387350"/>
            </a:xfrm>
            <a:prstGeom prst="rect">
              <a:avLst/>
            </a:prstGeom>
          </p:spPr>
          <p:txBody>
            <a:bodyPr lIns="50800" tIns="50800" rIns="50800" bIns="50800" rtlCol="0" anchor="ctr"/>
            <a:lstStyle/>
            <a:p>
              <a:pPr algn="ctr">
                <a:lnSpc>
                  <a:spcPts val="3299"/>
                </a:lnSpc>
              </a:pPr>
              <a:endParaRPr dirty="0"/>
            </a:p>
          </p:txBody>
        </p:sp>
      </p:grpSp>
      <p:grpSp>
        <p:nvGrpSpPr>
          <p:cNvPr id="53" name="Group 19">
            <a:extLst>
              <a:ext uri="{FF2B5EF4-FFF2-40B4-BE49-F238E27FC236}">
                <a16:creationId xmlns:a16="http://schemas.microsoft.com/office/drawing/2014/main" id="{8BC29D63-BDD7-4102-64DE-F7B4801D60E2}"/>
              </a:ext>
            </a:extLst>
          </p:cNvPr>
          <p:cNvGrpSpPr/>
          <p:nvPr/>
        </p:nvGrpSpPr>
        <p:grpSpPr>
          <a:xfrm rot="5400000">
            <a:off x="7002867" y="6285837"/>
            <a:ext cx="500647" cy="438066"/>
            <a:chOff x="0" y="0"/>
            <a:chExt cx="812800" cy="711200"/>
          </a:xfrm>
        </p:grpSpPr>
        <p:sp>
          <p:nvSpPr>
            <p:cNvPr id="54" name="Freeform 20">
              <a:extLst>
                <a:ext uri="{FF2B5EF4-FFF2-40B4-BE49-F238E27FC236}">
                  <a16:creationId xmlns:a16="http://schemas.microsoft.com/office/drawing/2014/main" id="{2051429C-BB2A-FC27-C3B1-6E7FB2F4CE08}"/>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92D050">
                <a:alpha val="89804"/>
              </a:srgbClr>
            </a:solidFill>
          </p:spPr>
          <p:txBody>
            <a:bodyPr/>
            <a:lstStyle/>
            <a:p>
              <a:endParaRPr lang="en-US" dirty="0"/>
            </a:p>
          </p:txBody>
        </p:sp>
        <p:sp>
          <p:nvSpPr>
            <p:cNvPr id="55" name="TextBox 21">
              <a:extLst>
                <a:ext uri="{FF2B5EF4-FFF2-40B4-BE49-F238E27FC236}">
                  <a16:creationId xmlns:a16="http://schemas.microsoft.com/office/drawing/2014/main" id="{2D977980-4488-D7D5-FD4B-60294038039A}"/>
                </a:ext>
              </a:extLst>
            </p:cNvPr>
            <p:cNvSpPr txBox="1"/>
            <p:nvPr/>
          </p:nvSpPr>
          <p:spPr>
            <a:xfrm>
              <a:off x="127000" y="273050"/>
              <a:ext cx="558800" cy="387350"/>
            </a:xfrm>
            <a:prstGeom prst="rect">
              <a:avLst/>
            </a:prstGeom>
          </p:spPr>
          <p:txBody>
            <a:bodyPr lIns="50800" tIns="50800" rIns="50800" bIns="50800" rtlCol="0" anchor="ctr"/>
            <a:lstStyle/>
            <a:p>
              <a:pPr algn="ctr">
                <a:lnSpc>
                  <a:spcPts val="3299"/>
                </a:lnSpc>
              </a:pPr>
              <a:endParaRPr dirty="0"/>
            </a:p>
          </p:txBody>
        </p:sp>
      </p:grpSp>
      <p:grpSp>
        <p:nvGrpSpPr>
          <p:cNvPr id="56" name="Group 19">
            <a:extLst>
              <a:ext uri="{FF2B5EF4-FFF2-40B4-BE49-F238E27FC236}">
                <a16:creationId xmlns:a16="http://schemas.microsoft.com/office/drawing/2014/main" id="{E5C87FE4-99E3-61E8-E869-12F70283A3EF}"/>
              </a:ext>
            </a:extLst>
          </p:cNvPr>
          <p:cNvGrpSpPr/>
          <p:nvPr/>
        </p:nvGrpSpPr>
        <p:grpSpPr>
          <a:xfrm rot="5400000">
            <a:off x="6967698" y="4472537"/>
            <a:ext cx="500647" cy="438066"/>
            <a:chOff x="0" y="0"/>
            <a:chExt cx="812800" cy="711200"/>
          </a:xfrm>
        </p:grpSpPr>
        <p:sp>
          <p:nvSpPr>
            <p:cNvPr id="57" name="Freeform 20">
              <a:extLst>
                <a:ext uri="{FF2B5EF4-FFF2-40B4-BE49-F238E27FC236}">
                  <a16:creationId xmlns:a16="http://schemas.microsoft.com/office/drawing/2014/main" id="{318B3C41-F64A-ECE8-A4E0-1D634852D497}"/>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92D050">
                <a:alpha val="89804"/>
              </a:srgbClr>
            </a:solidFill>
          </p:spPr>
          <p:txBody>
            <a:bodyPr/>
            <a:lstStyle/>
            <a:p>
              <a:endParaRPr lang="en-US" dirty="0"/>
            </a:p>
          </p:txBody>
        </p:sp>
        <p:sp>
          <p:nvSpPr>
            <p:cNvPr id="58" name="TextBox 21">
              <a:extLst>
                <a:ext uri="{FF2B5EF4-FFF2-40B4-BE49-F238E27FC236}">
                  <a16:creationId xmlns:a16="http://schemas.microsoft.com/office/drawing/2014/main" id="{053A45A3-EBDA-5A38-1D8D-9D3754375766}"/>
                </a:ext>
              </a:extLst>
            </p:cNvPr>
            <p:cNvSpPr txBox="1"/>
            <p:nvPr/>
          </p:nvSpPr>
          <p:spPr>
            <a:xfrm>
              <a:off x="127000" y="273050"/>
              <a:ext cx="558800" cy="387350"/>
            </a:xfrm>
            <a:prstGeom prst="rect">
              <a:avLst/>
            </a:prstGeom>
          </p:spPr>
          <p:txBody>
            <a:bodyPr lIns="50800" tIns="50800" rIns="50800" bIns="50800" rtlCol="0" anchor="ctr"/>
            <a:lstStyle/>
            <a:p>
              <a:pPr algn="ctr">
                <a:lnSpc>
                  <a:spcPts val="3299"/>
                </a:lnSpc>
              </a:pPr>
              <a:endParaRPr dirty="0"/>
            </a:p>
          </p:txBody>
        </p:sp>
      </p:grpSp>
      <p:grpSp>
        <p:nvGrpSpPr>
          <p:cNvPr id="59" name="Group 19">
            <a:extLst>
              <a:ext uri="{FF2B5EF4-FFF2-40B4-BE49-F238E27FC236}">
                <a16:creationId xmlns:a16="http://schemas.microsoft.com/office/drawing/2014/main" id="{D4A70BE4-5E45-A480-5EC4-782FF549FCC1}"/>
              </a:ext>
            </a:extLst>
          </p:cNvPr>
          <p:cNvGrpSpPr/>
          <p:nvPr/>
        </p:nvGrpSpPr>
        <p:grpSpPr>
          <a:xfrm rot="5400000">
            <a:off x="7018545" y="7187274"/>
            <a:ext cx="500647" cy="438066"/>
            <a:chOff x="0" y="0"/>
            <a:chExt cx="812800" cy="711200"/>
          </a:xfrm>
        </p:grpSpPr>
        <p:sp>
          <p:nvSpPr>
            <p:cNvPr id="60" name="Freeform 20">
              <a:extLst>
                <a:ext uri="{FF2B5EF4-FFF2-40B4-BE49-F238E27FC236}">
                  <a16:creationId xmlns:a16="http://schemas.microsoft.com/office/drawing/2014/main" id="{D1F7100B-FFF8-DF41-E9C1-E6F1DFDE4E00}"/>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92D050">
                <a:alpha val="89804"/>
              </a:srgbClr>
            </a:solidFill>
          </p:spPr>
          <p:txBody>
            <a:bodyPr/>
            <a:lstStyle/>
            <a:p>
              <a:endParaRPr lang="en-US" dirty="0"/>
            </a:p>
          </p:txBody>
        </p:sp>
        <p:sp>
          <p:nvSpPr>
            <p:cNvPr id="61" name="TextBox 21">
              <a:extLst>
                <a:ext uri="{FF2B5EF4-FFF2-40B4-BE49-F238E27FC236}">
                  <a16:creationId xmlns:a16="http://schemas.microsoft.com/office/drawing/2014/main" id="{14B58898-6610-9C58-08AA-1FFF0859FCEC}"/>
                </a:ext>
              </a:extLst>
            </p:cNvPr>
            <p:cNvSpPr txBox="1"/>
            <p:nvPr/>
          </p:nvSpPr>
          <p:spPr>
            <a:xfrm>
              <a:off x="127000" y="273050"/>
              <a:ext cx="558800" cy="387350"/>
            </a:xfrm>
            <a:prstGeom prst="rect">
              <a:avLst/>
            </a:prstGeom>
          </p:spPr>
          <p:txBody>
            <a:bodyPr lIns="50800" tIns="50800" rIns="50800" bIns="50800" rtlCol="0" anchor="ctr"/>
            <a:lstStyle/>
            <a:p>
              <a:pPr algn="ctr">
                <a:lnSpc>
                  <a:spcPts val="3299"/>
                </a:lnSpc>
              </a:pPr>
              <a:endParaRPr dirty="0"/>
            </a:p>
          </p:txBody>
        </p:sp>
      </p:grpSp>
      <p:pic>
        <p:nvPicPr>
          <p:cNvPr id="63" name="Picture 62" descr="Test - Free education icons">
            <a:extLst>
              <a:ext uri="{FF2B5EF4-FFF2-40B4-BE49-F238E27FC236}">
                <a16:creationId xmlns:a16="http://schemas.microsoft.com/office/drawing/2014/main" id="{0949C5E8-29BD-0FFC-FE96-85A90B63C943}"/>
              </a:ext>
            </a:extLst>
          </p:cNvPr>
          <p:cNvPicPr>
            <a:picLocks noChangeAspect="1"/>
          </p:cNvPicPr>
          <p:nvPr/>
        </p:nvPicPr>
        <p:blipFill>
          <a:blip r:embed="rId11"/>
          <a:stretch>
            <a:fillRect/>
          </a:stretch>
        </p:blipFill>
        <p:spPr>
          <a:xfrm>
            <a:off x="3113956" y="10502277"/>
            <a:ext cx="4173676" cy="41736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36" fill="hold"/>
                                        <p:tgtEl>
                                          <p:spTgt spid="5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2620255" y="-103685"/>
            <a:ext cx="10399005" cy="10281761"/>
            <a:chOff x="0" y="0"/>
            <a:chExt cx="406400" cy="401818"/>
          </a:xfrm>
        </p:grpSpPr>
        <p:sp>
          <p:nvSpPr>
            <p:cNvPr id="3" name="Freeform 3"/>
            <p:cNvSpPr/>
            <p:nvPr/>
          </p:nvSpPr>
          <p:spPr>
            <a:xfrm>
              <a:off x="0" y="0"/>
              <a:ext cx="406400" cy="401818"/>
            </a:xfrm>
            <a:custGeom>
              <a:avLst/>
              <a:gdLst/>
              <a:ahLst/>
              <a:cxnLst/>
              <a:rect l="l" t="t" r="r" b="b"/>
              <a:pathLst>
                <a:path w="406400" h="401818">
                  <a:moveTo>
                    <a:pt x="203200" y="0"/>
                  </a:moveTo>
                  <a:lnTo>
                    <a:pt x="406400" y="0"/>
                  </a:lnTo>
                  <a:lnTo>
                    <a:pt x="203200" y="401818"/>
                  </a:lnTo>
                  <a:lnTo>
                    <a:pt x="0" y="401818"/>
                  </a:lnTo>
                  <a:lnTo>
                    <a:pt x="203200" y="0"/>
                  </a:lnTo>
                  <a:close/>
                </a:path>
              </a:pathLst>
            </a:custGeom>
            <a:solidFill>
              <a:srgbClr val="9CCC56"/>
            </a:solidFill>
          </p:spPr>
          <p:txBody>
            <a:bodyPr/>
            <a:lstStyle/>
            <a:p>
              <a:endParaRPr lang="en-US" dirty="0"/>
            </a:p>
          </p:txBody>
        </p:sp>
        <p:sp>
          <p:nvSpPr>
            <p:cNvPr id="4" name="TextBox 4"/>
            <p:cNvSpPr txBox="1"/>
            <p:nvPr/>
          </p:nvSpPr>
          <p:spPr>
            <a:xfrm>
              <a:off x="101600" y="-66675"/>
              <a:ext cx="203200" cy="468493"/>
            </a:xfrm>
            <a:prstGeom prst="rect">
              <a:avLst/>
            </a:prstGeom>
          </p:spPr>
          <p:txBody>
            <a:bodyPr lIns="50800" tIns="50800" rIns="50800" bIns="50800" rtlCol="0" anchor="ctr"/>
            <a:lstStyle/>
            <a:p>
              <a:pPr algn="ctr">
                <a:lnSpc>
                  <a:spcPts val="3750"/>
                </a:lnSpc>
              </a:pPr>
              <a:endParaRPr dirty="0"/>
            </a:p>
          </p:txBody>
        </p:sp>
      </p:grpSp>
      <p:grpSp>
        <p:nvGrpSpPr>
          <p:cNvPr id="5" name="Group 5"/>
          <p:cNvGrpSpPr/>
          <p:nvPr/>
        </p:nvGrpSpPr>
        <p:grpSpPr>
          <a:xfrm rot="-10800000">
            <a:off x="-10492175" y="6448902"/>
            <a:ext cx="15839091" cy="8353315"/>
            <a:chOff x="0" y="0"/>
            <a:chExt cx="1324457" cy="698500"/>
          </a:xfrm>
        </p:grpSpPr>
        <p:sp>
          <p:nvSpPr>
            <p:cNvPr id="6" name="Freeform 6"/>
            <p:cNvSpPr/>
            <p:nvPr/>
          </p:nvSpPr>
          <p:spPr>
            <a:xfrm>
              <a:off x="1408" y="0"/>
              <a:ext cx="1321641" cy="698500"/>
            </a:xfrm>
            <a:custGeom>
              <a:avLst/>
              <a:gdLst/>
              <a:ahLst/>
              <a:cxnLst/>
              <a:rect l="l" t="t" r="r" b="b"/>
              <a:pathLst>
                <a:path w="1321641" h="698500">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0A0EAE"/>
            </a:solidFill>
          </p:spPr>
          <p:txBody>
            <a:bodyPr/>
            <a:lstStyle/>
            <a:p>
              <a:endParaRPr lang="en-US" dirty="0"/>
            </a:p>
          </p:txBody>
        </p:sp>
        <p:sp>
          <p:nvSpPr>
            <p:cNvPr id="7" name="TextBox 7"/>
            <p:cNvSpPr txBox="1"/>
            <p:nvPr/>
          </p:nvSpPr>
          <p:spPr>
            <a:xfrm>
              <a:off x="114300" y="-66675"/>
              <a:ext cx="1095857" cy="765175"/>
            </a:xfrm>
            <a:prstGeom prst="rect">
              <a:avLst/>
            </a:prstGeom>
          </p:spPr>
          <p:txBody>
            <a:bodyPr lIns="50800" tIns="50800" rIns="50800" bIns="50800" rtlCol="0" anchor="ctr"/>
            <a:lstStyle/>
            <a:p>
              <a:pPr algn="ctr">
                <a:lnSpc>
                  <a:spcPts val="3750"/>
                </a:lnSpc>
              </a:pPr>
              <a:endParaRPr dirty="0"/>
            </a:p>
          </p:txBody>
        </p:sp>
      </p:grpSp>
      <p:grpSp>
        <p:nvGrpSpPr>
          <p:cNvPr id="8" name="Group 8"/>
          <p:cNvGrpSpPr/>
          <p:nvPr/>
        </p:nvGrpSpPr>
        <p:grpSpPr>
          <a:xfrm rot="-10800000">
            <a:off x="-4456247" y="-589423"/>
            <a:ext cx="11838246" cy="9805715"/>
            <a:chOff x="0" y="0"/>
            <a:chExt cx="485107" cy="401818"/>
          </a:xfrm>
        </p:grpSpPr>
        <p:sp>
          <p:nvSpPr>
            <p:cNvPr id="9" name="Freeform 9"/>
            <p:cNvSpPr/>
            <p:nvPr/>
          </p:nvSpPr>
          <p:spPr>
            <a:xfrm>
              <a:off x="11604" y="0"/>
              <a:ext cx="461898" cy="401818"/>
            </a:xfrm>
            <a:custGeom>
              <a:avLst/>
              <a:gdLst/>
              <a:ahLst/>
              <a:cxnLst/>
              <a:rect l="l" t="t" r="r" b="b"/>
              <a:pathLst>
                <a:path w="461898" h="40181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solidFill>
              <a:srgbClr val="0A0EAE"/>
            </a:solidFill>
          </p:spPr>
          <p:txBody>
            <a:bodyPr/>
            <a:lstStyle/>
            <a:p>
              <a:endParaRPr lang="en-US" dirty="0"/>
            </a:p>
          </p:txBody>
        </p:sp>
        <p:sp>
          <p:nvSpPr>
            <p:cNvPr id="10" name="TextBox 10"/>
            <p:cNvSpPr txBox="1"/>
            <p:nvPr/>
          </p:nvSpPr>
          <p:spPr>
            <a:xfrm>
              <a:off x="101600" y="-66675"/>
              <a:ext cx="281907" cy="468493"/>
            </a:xfrm>
            <a:prstGeom prst="rect">
              <a:avLst/>
            </a:prstGeom>
          </p:spPr>
          <p:txBody>
            <a:bodyPr lIns="50800" tIns="50800" rIns="50800" bIns="50800" rtlCol="0" anchor="ctr"/>
            <a:lstStyle/>
            <a:p>
              <a:pPr algn="ctr">
                <a:lnSpc>
                  <a:spcPts val="3750"/>
                </a:lnSpc>
              </a:pPr>
              <a:endParaRPr dirty="0"/>
            </a:p>
          </p:txBody>
        </p:sp>
      </p:grpSp>
      <p:grpSp>
        <p:nvGrpSpPr>
          <p:cNvPr id="11" name="Group 11"/>
          <p:cNvGrpSpPr/>
          <p:nvPr/>
        </p:nvGrpSpPr>
        <p:grpSpPr>
          <a:xfrm rot="-10800000">
            <a:off x="-1016880" y="9651350"/>
            <a:ext cx="4035505" cy="818745"/>
            <a:chOff x="0" y="0"/>
            <a:chExt cx="5380674" cy="1091660"/>
          </a:xfrm>
        </p:grpSpPr>
        <p:sp>
          <p:nvSpPr>
            <p:cNvPr id="12" name="Freeform 12"/>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13" name="Freeform 13"/>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r="-11819"/>
              </a:stretch>
            </a:blipFill>
          </p:spPr>
          <p:txBody>
            <a:bodyPr/>
            <a:lstStyle/>
            <a:p>
              <a:endParaRPr lang="en-US" dirty="0"/>
            </a:p>
          </p:txBody>
        </p:sp>
      </p:grpSp>
      <p:grpSp>
        <p:nvGrpSpPr>
          <p:cNvPr id="14" name="Group 14"/>
          <p:cNvGrpSpPr/>
          <p:nvPr/>
        </p:nvGrpSpPr>
        <p:grpSpPr>
          <a:xfrm rot="-10800000">
            <a:off x="-2082884" y="-1416578"/>
            <a:ext cx="4307273" cy="3015761"/>
            <a:chOff x="0" y="0"/>
            <a:chExt cx="505660" cy="354041"/>
          </a:xfrm>
        </p:grpSpPr>
        <p:sp>
          <p:nvSpPr>
            <p:cNvPr id="15" name="Freeform 15"/>
            <p:cNvSpPr/>
            <p:nvPr/>
          </p:nvSpPr>
          <p:spPr>
            <a:xfrm>
              <a:off x="24845" y="0"/>
              <a:ext cx="455970" cy="354041"/>
            </a:xfrm>
            <a:custGeom>
              <a:avLst/>
              <a:gdLst/>
              <a:ahLst/>
              <a:cxnLst/>
              <a:rect l="l" t="t" r="r" b="b"/>
              <a:pathLst>
                <a:path w="455970" h="354041">
                  <a:moveTo>
                    <a:pt x="241264" y="0"/>
                  </a:moveTo>
                  <a:lnTo>
                    <a:pt x="417906" y="0"/>
                  </a:lnTo>
                  <a:cubicBezTo>
                    <a:pt x="430904" y="0"/>
                    <a:pt x="442917" y="6926"/>
                    <a:pt x="449431" y="18174"/>
                  </a:cubicBezTo>
                  <a:cubicBezTo>
                    <a:pt x="455944" y="29422"/>
                    <a:pt x="455970" y="43288"/>
                    <a:pt x="449500" y="54561"/>
                  </a:cubicBezTo>
                  <a:lnTo>
                    <a:pt x="308931" y="299480"/>
                  </a:lnTo>
                  <a:cubicBezTo>
                    <a:pt x="289560" y="333229"/>
                    <a:pt x="253619" y="354041"/>
                    <a:pt x="214706" y="354041"/>
                  </a:cubicBezTo>
                  <a:lnTo>
                    <a:pt x="38064" y="354041"/>
                  </a:lnTo>
                  <a:cubicBezTo>
                    <a:pt x="25066" y="354041"/>
                    <a:pt x="13053" y="347115"/>
                    <a:pt x="6540" y="335867"/>
                  </a:cubicBezTo>
                  <a:cubicBezTo>
                    <a:pt x="27" y="324619"/>
                    <a:pt x="0" y="310753"/>
                    <a:pt x="6470" y="299480"/>
                  </a:cubicBezTo>
                  <a:lnTo>
                    <a:pt x="147040" y="54561"/>
                  </a:lnTo>
                  <a:cubicBezTo>
                    <a:pt x="166410" y="20812"/>
                    <a:pt x="202351" y="0"/>
                    <a:pt x="241264" y="0"/>
                  </a:cubicBezTo>
                  <a:close/>
                </a:path>
              </a:pathLst>
            </a:custGeom>
            <a:solidFill>
              <a:srgbClr val="1D7363"/>
            </a:solidFill>
          </p:spPr>
          <p:txBody>
            <a:bodyPr/>
            <a:lstStyle/>
            <a:p>
              <a:endParaRPr lang="en-US" dirty="0"/>
            </a:p>
          </p:txBody>
        </p:sp>
        <p:sp>
          <p:nvSpPr>
            <p:cNvPr id="16" name="TextBox 16"/>
            <p:cNvSpPr txBox="1"/>
            <p:nvPr/>
          </p:nvSpPr>
          <p:spPr>
            <a:xfrm>
              <a:off x="101600" y="-66675"/>
              <a:ext cx="302460" cy="420716"/>
            </a:xfrm>
            <a:prstGeom prst="rect">
              <a:avLst/>
            </a:prstGeom>
          </p:spPr>
          <p:txBody>
            <a:bodyPr lIns="50800" tIns="50800" rIns="50800" bIns="50800" rtlCol="0" anchor="ctr"/>
            <a:lstStyle/>
            <a:p>
              <a:pPr algn="ctr">
                <a:lnSpc>
                  <a:spcPts val="3750"/>
                </a:lnSpc>
              </a:pPr>
              <a:endParaRPr dirty="0"/>
            </a:p>
          </p:txBody>
        </p:sp>
      </p:grpSp>
      <p:sp>
        <p:nvSpPr>
          <p:cNvPr id="17" name="Freeform 17"/>
          <p:cNvSpPr/>
          <p:nvPr/>
        </p:nvSpPr>
        <p:spPr>
          <a:xfrm rot="-10800000">
            <a:off x="-378756" y="-275047"/>
            <a:ext cx="1118845" cy="911859"/>
          </a:xfrm>
          <a:custGeom>
            <a:avLst/>
            <a:gdLst/>
            <a:ahLst/>
            <a:cxnLst/>
            <a:rect l="l" t="t" r="r" b="b"/>
            <a:pathLst>
              <a:path w="1118845" h="911859">
                <a:moveTo>
                  <a:pt x="0" y="0"/>
                </a:moveTo>
                <a:lnTo>
                  <a:pt x="1118845" y="0"/>
                </a:lnTo>
                <a:lnTo>
                  <a:pt x="1118845" y="911859"/>
                </a:lnTo>
                <a:lnTo>
                  <a:pt x="0" y="9118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8" name="Freeform 18"/>
          <p:cNvSpPr/>
          <p:nvPr/>
        </p:nvSpPr>
        <p:spPr>
          <a:xfrm>
            <a:off x="14051209" y="10009713"/>
            <a:ext cx="7315200" cy="707451"/>
          </a:xfrm>
          <a:custGeom>
            <a:avLst/>
            <a:gdLst/>
            <a:ahLst/>
            <a:cxnLst/>
            <a:rect l="l" t="t" r="r" b="b"/>
            <a:pathLst>
              <a:path w="7315200" h="707451">
                <a:moveTo>
                  <a:pt x="0" y="0"/>
                </a:moveTo>
                <a:lnTo>
                  <a:pt x="7315200" y="0"/>
                </a:lnTo>
                <a:lnTo>
                  <a:pt x="7315200" y="707451"/>
                </a:lnTo>
                <a:lnTo>
                  <a:pt x="0" y="707451"/>
                </a:lnTo>
                <a:lnTo>
                  <a:pt x="0" y="0"/>
                </a:lnTo>
                <a:close/>
              </a:path>
            </a:pathLst>
          </a:custGeom>
          <a:blipFill>
            <a:blip>
              <a:extLst>
                <a:ext uri="{96DAC541-7B7A-43D3-8B79-37D633B846F1}">
                  <asvg:svgBlip xmlns:asvg="http://schemas.microsoft.com/office/drawing/2016/SVG/main" r:embed="rId7"/>
                </a:ext>
              </a:extLst>
            </a:blip>
            <a:stretch>
              <a:fillRect t="-419596"/>
            </a:stretch>
          </a:blipFill>
        </p:spPr>
        <p:txBody>
          <a:bodyPr/>
          <a:lstStyle/>
          <a:p>
            <a:endParaRPr lang="en-US" dirty="0"/>
          </a:p>
        </p:txBody>
      </p:sp>
      <p:grpSp>
        <p:nvGrpSpPr>
          <p:cNvPr id="25" name="Group 25"/>
          <p:cNvGrpSpPr/>
          <p:nvPr/>
        </p:nvGrpSpPr>
        <p:grpSpPr>
          <a:xfrm>
            <a:off x="16436483" y="-2840784"/>
            <a:ext cx="5114374" cy="4395165"/>
            <a:chOff x="0" y="0"/>
            <a:chExt cx="812800" cy="698500"/>
          </a:xfrm>
        </p:grpSpPr>
        <p:sp>
          <p:nvSpPr>
            <p:cNvPr id="26" name="Freeform 26"/>
            <p:cNvSpPr/>
            <p:nvPr/>
          </p:nvSpPr>
          <p:spPr>
            <a:xfrm>
              <a:off x="4360" y="0"/>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9CCC56"/>
            </a:solidFill>
          </p:spPr>
          <p:txBody>
            <a:bodyPr/>
            <a:lstStyle/>
            <a:p>
              <a:endParaRPr lang="en-US" dirty="0"/>
            </a:p>
          </p:txBody>
        </p:sp>
        <p:sp>
          <p:nvSpPr>
            <p:cNvPr id="27" name="TextBox 27"/>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sp>
        <p:nvSpPr>
          <p:cNvPr id="28" name="Freeform 28"/>
          <p:cNvSpPr/>
          <p:nvPr/>
        </p:nvSpPr>
        <p:spPr>
          <a:xfrm>
            <a:off x="16809791" y="385226"/>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29" name="Freeform 29"/>
          <p:cNvSpPr/>
          <p:nvPr/>
        </p:nvSpPr>
        <p:spPr>
          <a:xfrm rot="-5400000">
            <a:off x="17259300" y="7096804"/>
            <a:ext cx="2057400" cy="807530"/>
          </a:xfrm>
          <a:custGeom>
            <a:avLst/>
            <a:gdLst/>
            <a:ahLst/>
            <a:cxnLst/>
            <a:rect l="l" t="t" r="r" b="b"/>
            <a:pathLst>
              <a:path w="2057400" h="807530">
                <a:moveTo>
                  <a:pt x="0" y="0"/>
                </a:moveTo>
                <a:lnTo>
                  <a:pt x="2057400" y="0"/>
                </a:lnTo>
                <a:lnTo>
                  <a:pt x="2057400" y="807530"/>
                </a:lnTo>
                <a:lnTo>
                  <a:pt x="0" y="8075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30" name="Freeform 30"/>
          <p:cNvSpPr/>
          <p:nvPr/>
        </p:nvSpPr>
        <p:spPr>
          <a:xfrm>
            <a:off x="10193891" y="-3622115"/>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31" name="Freeform 31"/>
          <p:cNvSpPr/>
          <p:nvPr/>
        </p:nvSpPr>
        <p:spPr>
          <a:xfrm>
            <a:off x="-2381563" y="3206674"/>
            <a:ext cx="7107908" cy="6530391"/>
          </a:xfrm>
          <a:custGeom>
            <a:avLst/>
            <a:gdLst/>
            <a:ahLst/>
            <a:cxnLst/>
            <a:rect l="l" t="t" r="r" b="b"/>
            <a:pathLst>
              <a:path w="7107908" h="6530391">
                <a:moveTo>
                  <a:pt x="0" y="0"/>
                </a:moveTo>
                <a:lnTo>
                  <a:pt x="7107908" y="0"/>
                </a:lnTo>
                <a:lnTo>
                  <a:pt x="7107908" y="6530390"/>
                </a:lnTo>
                <a:lnTo>
                  <a:pt x="0" y="6530390"/>
                </a:lnTo>
                <a:lnTo>
                  <a:pt x="0" y="0"/>
                </a:lnTo>
                <a:close/>
              </a:path>
            </a:pathLst>
          </a:custGeom>
          <a:blipFill>
            <a:blip>
              <a:alphaModFix amt="6000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dirty="0"/>
          </a:p>
        </p:txBody>
      </p:sp>
      <p:sp>
        <p:nvSpPr>
          <p:cNvPr id="34" name="TextBox 34"/>
          <p:cNvSpPr txBox="1"/>
          <p:nvPr/>
        </p:nvSpPr>
        <p:spPr>
          <a:xfrm>
            <a:off x="7425472" y="1833864"/>
            <a:ext cx="9462053" cy="961802"/>
          </a:xfrm>
          <a:prstGeom prst="rect">
            <a:avLst/>
          </a:prstGeom>
        </p:spPr>
        <p:txBody>
          <a:bodyPr wrap="square" lIns="0" tIns="0" rIns="0" bIns="0" rtlCol="0" anchor="t">
            <a:spAutoFit/>
          </a:bodyPr>
          <a:lstStyle/>
          <a:p>
            <a:pPr algn="l">
              <a:lnSpc>
                <a:spcPts val="7474"/>
              </a:lnSpc>
            </a:pPr>
            <a:r>
              <a:rPr lang="en-US" sz="6499" b="1" dirty="0">
                <a:latin typeface="Arial Black" panose="020B0A04020102020204" pitchFamily="34" charset="0"/>
                <a:ea typeface="Chakra Petch Bold"/>
                <a:cs typeface="Chakra Petch Bold"/>
                <a:sym typeface="Chakra Petch Bold"/>
              </a:rPr>
              <a:t>Types of Drug Test</a:t>
            </a:r>
          </a:p>
        </p:txBody>
      </p:sp>
      <p:sp>
        <p:nvSpPr>
          <p:cNvPr id="35" name="TextBox 35"/>
          <p:cNvSpPr txBox="1"/>
          <p:nvPr/>
        </p:nvSpPr>
        <p:spPr>
          <a:xfrm>
            <a:off x="8695591" y="4098426"/>
            <a:ext cx="1711978" cy="1269578"/>
          </a:xfrm>
          <a:prstGeom prst="rect">
            <a:avLst/>
          </a:prstGeom>
        </p:spPr>
        <p:txBody>
          <a:bodyPr wrap="square" lIns="0" tIns="0" rIns="0" bIns="0" rtlCol="0" anchor="t">
            <a:spAutoFit/>
          </a:bodyPr>
          <a:lstStyle/>
          <a:p>
            <a:pPr algn="l">
              <a:lnSpc>
                <a:spcPts val="3299"/>
              </a:lnSpc>
            </a:pPr>
            <a:r>
              <a:rPr lang="en-US" sz="4800" b="1" dirty="0">
                <a:solidFill>
                  <a:srgbClr val="23403D"/>
                </a:solidFill>
                <a:latin typeface="Arial" panose="020B0604020202020204" pitchFamily="34" charset="0"/>
                <a:ea typeface="Canva Sans"/>
                <a:cs typeface="Arial" panose="020B0604020202020204" pitchFamily="34" charset="0"/>
                <a:sym typeface="Canva Sans"/>
              </a:rPr>
              <a:t>Urine</a:t>
            </a:r>
          </a:p>
          <a:p>
            <a:pPr algn="l">
              <a:lnSpc>
                <a:spcPts val="3299"/>
              </a:lnSpc>
            </a:pPr>
            <a:endParaRPr lang="en-US" sz="4800" dirty="0">
              <a:solidFill>
                <a:srgbClr val="23403D"/>
              </a:solidFill>
              <a:latin typeface="Arial" panose="020B0604020202020204" pitchFamily="34" charset="0"/>
              <a:ea typeface="Canva Sans"/>
              <a:cs typeface="Arial" panose="020B0604020202020204" pitchFamily="34" charset="0"/>
              <a:sym typeface="Canva Sans"/>
            </a:endParaRPr>
          </a:p>
          <a:p>
            <a:pPr algn="l">
              <a:lnSpc>
                <a:spcPts val="3299"/>
              </a:lnSpc>
            </a:pPr>
            <a:endParaRPr lang="en-US" sz="3200" dirty="0">
              <a:solidFill>
                <a:srgbClr val="23403D"/>
              </a:solidFill>
              <a:latin typeface="Arial" panose="020B0604020202020204" pitchFamily="34" charset="0"/>
              <a:ea typeface="Canva Sans"/>
              <a:cs typeface="Arial" panose="020B0604020202020204" pitchFamily="34" charset="0"/>
              <a:sym typeface="Canva Sans"/>
            </a:endParaRPr>
          </a:p>
        </p:txBody>
      </p:sp>
      <p:sp>
        <p:nvSpPr>
          <p:cNvPr id="33" name="Freeform 33"/>
          <p:cNvSpPr/>
          <p:nvPr/>
        </p:nvSpPr>
        <p:spPr>
          <a:xfrm>
            <a:off x="-4693095" y="-598965"/>
            <a:ext cx="11088248" cy="9544221"/>
          </a:xfrm>
          <a:custGeom>
            <a:avLst/>
            <a:gdLst/>
            <a:ahLst/>
            <a:cxnLst/>
            <a:rect l="l" t="t" r="r" b="b"/>
            <a:pathLst>
              <a:path w="481103" h="401646">
                <a:moveTo>
                  <a:pt x="224045" y="0"/>
                </a:moveTo>
                <a:lnTo>
                  <a:pt x="460258" y="0"/>
                </a:lnTo>
                <a:cubicBezTo>
                  <a:pt x="467161" y="0"/>
                  <a:pt x="473569" y="3583"/>
                  <a:pt x="477184" y="9463"/>
                </a:cubicBezTo>
                <a:cubicBezTo>
                  <a:pt x="480799" y="15343"/>
                  <a:pt x="481103" y="22678"/>
                  <a:pt x="477987" y="28838"/>
                </a:cubicBezTo>
                <a:lnTo>
                  <a:pt x="303966" y="372808"/>
                </a:lnTo>
                <a:cubicBezTo>
                  <a:pt x="295018" y="390496"/>
                  <a:pt x="276881" y="401646"/>
                  <a:pt x="257058" y="401646"/>
                </a:cubicBezTo>
                <a:lnTo>
                  <a:pt x="20845" y="401646"/>
                </a:lnTo>
                <a:cubicBezTo>
                  <a:pt x="13943" y="401646"/>
                  <a:pt x="7535" y="398063"/>
                  <a:pt x="3920" y="392183"/>
                </a:cubicBezTo>
                <a:cubicBezTo>
                  <a:pt x="304" y="386303"/>
                  <a:pt x="0" y="378968"/>
                  <a:pt x="3117" y="372808"/>
                </a:cubicBezTo>
                <a:lnTo>
                  <a:pt x="177137" y="28838"/>
                </a:lnTo>
                <a:cubicBezTo>
                  <a:pt x="186086" y="11150"/>
                  <a:pt x="204223" y="0"/>
                  <a:pt x="224045" y="0"/>
                </a:cubicBezTo>
                <a:close/>
              </a:path>
            </a:pathLst>
          </a:custGeom>
          <a:blipFill>
            <a:blip r:embed="rId12">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val="0"/>
                </a:ext>
              </a:extLst>
            </a:blip>
            <a:srcRect/>
            <a:stretch>
              <a:fillRect l="13516" t="-312" r="60" b="312"/>
            </a:stretch>
          </a:blipFill>
          <a:ln w="209550" cap="rnd">
            <a:solidFill>
              <a:srgbClr val="FFFFFF"/>
            </a:solidFill>
            <a:prstDash val="solid"/>
            <a:round/>
          </a:ln>
        </p:spPr>
        <p:txBody>
          <a:bodyPr/>
          <a:lstStyle/>
          <a:p>
            <a:endParaRPr lang="en-US" dirty="0"/>
          </a:p>
        </p:txBody>
      </p:sp>
      <p:sp>
        <p:nvSpPr>
          <p:cNvPr id="22" name="TextBox 21">
            <a:extLst>
              <a:ext uri="{FF2B5EF4-FFF2-40B4-BE49-F238E27FC236}">
                <a16:creationId xmlns:a16="http://schemas.microsoft.com/office/drawing/2014/main" id="{9609CCAF-7B66-3664-6EAF-0132891EDFBF}"/>
              </a:ext>
            </a:extLst>
          </p:cNvPr>
          <p:cNvSpPr txBox="1"/>
          <p:nvPr/>
        </p:nvSpPr>
        <p:spPr>
          <a:xfrm>
            <a:off x="5027882" y="5651539"/>
            <a:ext cx="13031517" cy="2246769"/>
          </a:xfrm>
          <a:prstGeom prst="rect">
            <a:avLst/>
          </a:prstGeom>
          <a:noFill/>
        </p:spPr>
        <p:txBody>
          <a:bodyPr wrap="square" rtlCol="0">
            <a:spAutoFit/>
          </a:bodyPr>
          <a:lstStyle/>
          <a:p>
            <a:r>
              <a:rPr lang="en-US" sz="2800" b="1" i="1" dirty="0">
                <a:latin typeface="Arial" panose="020B0604020202020204" pitchFamily="34" charset="0"/>
                <a:cs typeface="Arial" panose="020B0604020202020204" pitchFamily="34" charset="0"/>
              </a:rPr>
              <a:t>“Drug Testing” or “Drug Test” </a:t>
            </a:r>
            <a:r>
              <a:rPr lang="en-US" sz="2800" b="1" dirty="0">
                <a:latin typeface="Arial" panose="020B0604020202020204" pitchFamily="34" charset="0"/>
                <a:cs typeface="Arial" panose="020B0604020202020204" pitchFamily="34" charset="0"/>
              </a:rPr>
              <a:t>means the collection and testing of urine administered as required by applicable regulations for the testing program. Testing of substances other than urine is permitted only when authorized by such governing regulations.</a:t>
            </a:r>
          </a:p>
          <a:p>
            <a:endParaRPr lang="en-US" sz="2800" dirty="0">
              <a:latin typeface="Arial" panose="020B0604020202020204" pitchFamily="34" charset="0"/>
              <a:cs typeface="Arial" panose="020B0604020202020204" pitchFamily="34" charset="0"/>
            </a:endParaRPr>
          </a:p>
        </p:txBody>
      </p:sp>
      <p:pic>
        <p:nvPicPr>
          <p:cNvPr id="23" name="Untitled (83)">
            <a:hlinkClick r:id="" action="ppaction://media"/>
            <a:extLst>
              <a:ext uri="{FF2B5EF4-FFF2-40B4-BE49-F238E27FC236}">
                <a16:creationId xmlns:a16="http://schemas.microsoft.com/office/drawing/2014/main" id="{21C02373-3D1C-27FA-2A82-2A9C0D4419A6}"/>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3897346" y="9651350"/>
            <a:ext cx="487363" cy="487363"/>
          </a:xfrm>
          <a:prstGeom prst="rect">
            <a:avLst/>
          </a:prstGeom>
        </p:spPr>
      </p:pic>
      <p:grpSp>
        <p:nvGrpSpPr>
          <p:cNvPr id="38" name="Group 19">
            <a:extLst>
              <a:ext uri="{FF2B5EF4-FFF2-40B4-BE49-F238E27FC236}">
                <a16:creationId xmlns:a16="http://schemas.microsoft.com/office/drawing/2014/main" id="{5228664F-9F5D-4544-41AD-23984F318662}"/>
              </a:ext>
            </a:extLst>
          </p:cNvPr>
          <p:cNvGrpSpPr/>
          <p:nvPr/>
        </p:nvGrpSpPr>
        <p:grpSpPr>
          <a:xfrm rot="5400000">
            <a:off x="7961521" y="4006100"/>
            <a:ext cx="500647" cy="438066"/>
            <a:chOff x="0" y="0"/>
            <a:chExt cx="812800" cy="711200"/>
          </a:xfrm>
        </p:grpSpPr>
        <p:sp>
          <p:nvSpPr>
            <p:cNvPr id="44" name="Freeform 20">
              <a:extLst>
                <a:ext uri="{FF2B5EF4-FFF2-40B4-BE49-F238E27FC236}">
                  <a16:creationId xmlns:a16="http://schemas.microsoft.com/office/drawing/2014/main" id="{E4228163-8BE9-D5FF-983D-D771FF29D675}"/>
                </a:ext>
              </a:extLst>
            </p:cNvPr>
            <p:cNvSpPr/>
            <p:nvPr/>
          </p:nvSpPr>
          <p:spPr>
            <a:xfrm>
              <a:off x="60851" y="89740"/>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chemeClr val="tx1">
                <a:alpha val="89804"/>
              </a:schemeClr>
            </a:solidFill>
          </p:spPr>
          <p:txBody>
            <a:bodyPr/>
            <a:lstStyle/>
            <a:p>
              <a:endParaRPr lang="en-US" dirty="0"/>
            </a:p>
          </p:txBody>
        </p:sp>
        <p:sp>
          <p:nvSpPr>
            <p:cNvPr id="45" name="TextBox 21">
              <a:extLst>
                <a:ext uri="{FF2B5EF4-FFF2-40B4-BE49-F238E27FC236}">
                  <a16:creationId xmlns:a16="http://schemas.microsoft.com/office/drawing/2014/main" id="{55267C2C-5118-E500-210C-C49BCB215E16}"/>
                </a:ext>
              </a:extLst>
            </p:cNvPr>
            <p:cNvSpPr txBox="1"/>
            <p:nvPr/>
          </p:nvSpPr>
          <p:spPr>
            <a:xfrm>
              <a:off x="127000" y="273050"/>
              <a:ext cx="558800" cy="387350"/>
            </a:xfrm>
            <a:prstGeom prst="rect">
              <a:avLst/>
            </a:prstGeom>
          </p:spPr>
          <p:txBody>
            <a:bodyPr lIns="50800" tIns="50800" rIns="50800" bIns="50800" rtlCol="0" anchor="ctr"/>
            <a:lstStyle/>
            <a:p>
              <a:pPr algn="ctr">
                <a:lnSpc>
                  <a:spcPts val="3299"/>
                </a:lnSpc>
              </a:pPr>
              <a:endParaRPr dirty="0"/>
            </a:p>
          </p:txBody>
        </p:sp>
      </p:grpSp>
    </p:spTree>
  </p:cSld>
  <p:clrMapOvr>
    <a:masterClrMapping/>
  </p:clrMapOvr>
  <mc:AlternateContent xmlns:mc="http://schemas.openxmlformats.org/markup-compatibility/2006" xmlns:p14="http://schemas.microsoft.com/office/powerpoint/2010/main">
    <mc:Choice Requires="p14">
      <p:transition spd="slow" p14:dur="2000" advClick="0" advTm="18000"/>
    </mc:Choice>
    <mc:Fallback xmlns="">
      <p:transition spd="slow" advClick="0" advTm="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0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287F3-BA3E-09DD-6B59-9E7BFE0CBC3B}"/>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B50AB84-6433-040B-8A7F-C4086199B498}"/>
              </a:ext>
            </a:extLst>
          </p:cNvPr>
          <p:cNvSpPr/>
          <p:nvPr/>
        </p:nvSpPr>
        <p:spPr>
          <a:xfrm>
            <a:off x="-387376" y="9972675"/>
            <a:ext cx="17646676" cy="1656163"/>
          </a:xfrm>
          <a:custGeom>
            <a:avLst/>
            <a:gdLst/>
            <a:ahLst/>
            <a:cxnLst/>
            <a:rect l="l" t="t" r="r" b="b"/>
            <a:pathLst>
              <a:path w="17646676" h="1656163">
                <a:moveTo>
                  <a:pt x="0" y="0"/>
                </a:moveTo>
                <a:lnTo>
                  <a:pt x="17646676" y="0"/>
                </a:lnTo>
                <a:lnTo>
                  <a:pt x="17646676" y="1656163"/>
                </a:lnTo>
                <a:lnTo>
                  <a:pt x="0" y="1656163"/>
                </a:lnTo>
                <a:lnTo>
                  <a:pt x="0" y="0"/>
                </a:lnTo>
                <a:close/>
              </a:path>
            </a:pathLst>
          </a:custGeom>
          <a:blipFill>
            <a:blip>
              <a:extLst>
                <a:ext uri="{96DAC541-7B7A-43D3-8B79-37D633B846F1}">
                  <asvg:svgBlip xmlns:asvg="http://schemas.microsoft.com/office/drawing/2016/SVG/main" r:embed="rId5"/>
                </a:ext>
              </a:extLst>
            </a:blip>
            <a:stretch>
              <a:fillRect t="-290245"/>
            </a:stretch>
          </a:blipFill>
        </p:spPr>
        <p:txBody>
          <a:bodyPr/>
          <a:lstStyle/>
          <a:p>
            <a:endParaRPr lang="en-US" dirty="0"/>
          </a:p>
        </p:txBody>
      </p:sp>
      <p:grpSp>
        <p:nvGrpSpPr>
          <p:cNvPr id="4" name="Group 4">
            <a:extLst>
              <a:ext uri="{FF2B5EF4-FFF2-40B4-BE49-F238E27FC236}">
                <a16:creationId xmlns:a16="http://schemas.microsoft.com/office/drawing/2014/main" id="{CC488780-2B76-A219-B969-16FA188FE95B}"/>
              </a:ext>
            </a:extLst>
          </p:cNvPr>
          <p:cNvGrpSpPr/>
          <p:nvPr/>
        </p:nvGrpSpPr>
        <p:grpSpPr>
          <a:xfrm>
            <a:off x="12801522" y="-1114950"/>
            <a:ext cx="7335291" cy="2801892"/>
            <a:chOff x="0" y="0"/>
            <a:chExt cx="930920" cy="355587"/>
          </a:xfrm>
        </p:grpSpPr>
        <p:sp>
          <p:nvSpPr>
            <p:cNvPr id="5" name="Freeform 5">
              <a:extLst>
                <a:ext uri="{FF2B5EF4-FFF2-40B4-BE49-F238E27FC236}">
                  <a16:creationId xmlns:a16="http://schemas.microsoft.com/office/drawing/2014/main" id="{06EFE194-C45F-A233-8C2F-168C7178A229}"/>
                </a:ext>
              </a:extLst>
            </p:cNvPr>
            <p:cNvSpPr/>
            <p:nvPr/>
          </p:nvSpPr>
          <p:spPr>
            <a:xfrm>
              <a:off x="12460" y="0"/>
              <a:ext cx="906000" cy="355587"/>
            </a:xfrm>
            <a:custGeom>
              <a:avLst/>
              <a:gdLst/>
              <a:ahLst/>
              <a:cxnLst/>
              <a:rect l="l" t="t" r="r" b="b"/>
              <a:pathLst>
                <a:path w="906000" h="355587">
                  <a:moveTo>
                    <a:pt x="683597" y="0"/>
                  </a:moveTo>
                  <a:lnTo>
                    <a:pt x="19203" y="0"/>
                  </a:lnTo>
                  <a:cubicBezTo>
                    <a:pt x="12653" y="0"/>
                    <a:pt x="6598" y="3487"/>
                    <a:pt x="3311" y="9152"/>
                  </a:cubicBezTo>
                  <a:cubicBezTo>
                    <a:pt x="23" y="14817"/>
                    <a:pt x="0" y="21804"/>
                    <a:pt x="3250" y="27491"/>
                  </a:cubicBezTo>
                  <a:lnTo>
                    <a:pt x="175030" y="328096"/>
                  </a:lnTo>
                  <a:cubicBezTo>
                    <a:pt x="184745" y="345096"/>
                    <a:pt x="202823" y="355587"/>
                    <a:pt x="222403" y="355587"/>
                  </a:cubicBezTo>
                  <a:lnTo>
                    <a:pt x="886797" y="355587"/>
                  </a:lnTo>
                  <a:cubicBezTo>
                    <a:pt x="893347" y="355587"/>
                    <a:pt x="899402" y="352101"/>
                    <a:pt x="902689" y="346435"/>
                  </a:cubicBezTo>
                  <a:cubicBezTo>
                    <a:pt x="905977" y="340770"/>
                    <a:pt x="906000" y="333783"/>
                    <a:pt x="902750" y="328096"/>
                  </a:cubicBezTo>
                  <a:lnTo>
                    <a:pt x="730970" y="27491"/>
                  </a:lnTo>
                  <a:cubicBezTo>
                    <a:pt x="721255" y="10491"/>
                    <a:pt x="703177" y="0"/>
                    <a:pt x="683597" y="0"/>
                  </a:cubicBezTo>
                  <a:close/>
                </a:path>
              </a:pathLst>
            </a:custGeom>
            <a:solidFill>
              <a:srgbClr val="9CCC56"/>
            </a:solidFill>
          </p:spPr>
          <p:txBody>
            <a:bodyPr/>
            <a:lstStyle/>
            <a:p>
              <a:endParaRPr lang="en-US" dirty="0"/>
            </a:p>
          </p:txBody>
        </p:sp>
        <p:sp>
          <p:nvSpPr>
            <p:cNvPr id="6" name="TextBox 6">
              <a:extLst>
                <a:ext uri="{FF2B5EF4-FFF2-40B4-BE49-F238E27FC236}">
                  <a16:creationId xmlns:a16="http://schemas.microsoft.com/office/drawing/2014/main" id="{C78D1DC9-F09A-2381-8E16-2C8665D66BE5}"/>
                </a:ext>
              </a:extLst>
            </p:cNvPr>
            <p:cNvSpPr txBox="1"/>
            <p:nvPr/>
          </p:nvSpPr>
          <p:spPr>
            <a:xfrm>
              <a:off x="101600" y="-66675"/>
              <a:ext cx="727720" cy="422262"/>
            </a:xfrm>
            <a:prstGeom prst="rect">
              <a:avLst/>
            </a:prstGeom>
          </p:spPr>
          <p:txBody>
            <a:bodyPr lIns="50800" tIns="50800" rIns="50800" bIns="50800" rtlCol="0" anchor="ctr"/>
            <a:lstStyle/>
            <a:p>
              <a:pPr algn="ctr">
                <a:lnSpc>
                  <a:spcPts val="3750"/>
                </a:lnSpc>
              </a:pPr>
              <a:endParaRPr dirty="0"/>
            </a:p>
          </p:txBody>
        </p:sp>
      </p:grpSp>
      <p:sp>
        <p:nvSpPr>
          <p:cNvPr id="7" name="Freeform 7">
            <a:extLst>
              <a:ext uri="{FF2B5EF4-FFF2-40B4-BE49-F238E27FC236}">
                <a16:creationId xmlns:a16="http://schemas.microsoft.com/office/drawing/2014/main" id="{5BC64ED2-D797-80DA-2165-5371A7966C6F}"/>
              </a:ext>
            </a:extLst>
          </p:cNvPr>
          <p:cNvSpPr/>
          <p:nvPr/>
        </p:nvSpPr>
        <p:spPr>
          <a:xfrm rot="2203448">
            <a:off x="16087195" y="-567063"/>
            <a:ext cx="2401361" cy="2458731"/>
          </a:xfrm>
          <a:custGeom>
            <a:avLst/>
            <a:gdLst/>
            <a:ahLst/>
            <a:cxnLst/>
            <a:rect l="l" t="t" r="r" b="b"/>
            <a:pathLst>
              <a:path w="2401361" h="2458731">
                <a:moveTo>
                  <a:pt x="0" y="0"/>
                </a:moveTo>
                <a:lnTo>
                  <a:pt x="2401360" y="0"/>
                </a:lnTo>
                <a:lnTo>
                  <a:pt x="2401360" y="2458731"/>
                </a:lnTo>
                <a:lnTo>
                  <a:pt x="0" y="2458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grpSp>
        <p:nvGrpSpPr>
          <p:cNvPr id="8" name="Group 8">
            <a:extLst>
              <a:ext uri="{FF2B5EF4-FFF2-40B4-BE49-F238E27FC236}">
                <a16:creationId xmlns:a16="http://schemas.microsoft.com/office/drawing/2014/main" id="{EE700065-B87F-C41C-D0DF-87A4BB347E43}"/>
              </a:ext>
            </a:extLst>
          </p:cNvPr>
          <p:cNvGrpSpPr/>
          <p:nvPr/>
        </p:nvGrpSpPr>
        <p:grpSpPr>
          <a:xfrm>
            <a:off x="-2822215" y="-1659968"/>
            <a:ext cx="18379715" cy="3888558"/>
            <a:chOff x="0" y="0"/>
            <a:chExt cx="1673415" cy="354041"/>
          </a:xfrm>
        </p:grpSpPr>
        <p:sp>
          <p:nvSpPr>
            <p:cNvPr id="9" name="Freeform 9">
              <a:extLst>
                <a:ext uri="{FF2B5EF4-FFF2-40B4-BE49-F238E27FC236}">
                  <a16:creationId xmlns:a16="http://schemas.microsoft.com/office/drawing/2014/main" id="{27A75167-25DD-4DD8-D8FF-C5D939685E5F}"/>
                </a:ext>
              </a:extLst>
            </p:cNvPr>
            <p:cNvSpPr/>
            <p:nvPr/>
          </p:nvSpPr>
          <p:spPr>
            <a:xfrm>
              <a:off x="5822" y="0"/>
              <a:ext cx="1661771" cy="354041"/>
            </a:xfrm>
            <a:custGeom>
              <a:avLst/>
              <a:gdLst/>
              <a:ahLst/>
              <a:cxnLst/>
              <a:rect l="l" t="t" r="r" b="b"/>
              <a:pathLst>
                <a:path w="1661771" h="354041">
                  <a:moveTo>
                    <a:pt x="212121" y="0"/>
                  </a:moveTo>
                  <a:lnTo>
                    <a:pt x="1652851" y="0"/>
                  </a:lnTo>
                  <a:cubicBezTo>
                    <a:pt x="1655897" y="0"/>
                    <a:pt x="1658712" y="1623"/>
                    <a:pt x="1660239" y="4259"/>
                  </a:cubicBezTo>
                  <a:cubicBezTo>
                    <a:pt x="1661765" y="6895"/>
                    <a:pt x="1661771" y="10145"/>
                    <a:pt x="1660255" y="12786"/>
                  </a:cubicBezTo>
                  <a:lnTo>
                    <a:pt x="1471732" y="341255"/>
                  </a:lnTo>
                  <a:cubicBezTo>
                    <a:pt x="1467193" y="349164"/>
                    <a:pt x="1458770" y="354041"/>
                    <a:pt x="1449651" y="354041"/>
                  </a:cubicBezTo>
                  <a:lnTo>
                    <a:pt x="8921" y="354041"/>
                  </a:lnTo>
                  <a:cubicBezTo>
                    <a:pt x="5875" y="354041"/>
                    <a:pt x="3059" y="352418"/>
                    <a:pt x="1533" y="349782"/>
                  </a:cubicBezTo>
                  <a:cubicBezTo>
                    <a:pt x="7" y="347146"/>
                    <a:pt x="0" y="343896"/>
                    <a:pt x="1517" y="341255"/>
                  </a:cubicBezTo>
                  <a:lnTo>
                    <a:pt x="190039" y="12786"/>
                  </a:lnTo>
                  <a:cubicBezTo>
                    <a:pt x="194579" y="4877"/>
                    <a:pt x="203002" y="0"/>
                    <a:pt x="212121" y="0"/>
                  </a:cubicBezTo>
                  <a:close/>
                </a:path>
              </a:pathLst>
            </a:custGeom>
            <a:solidFill>
              <a:srgbClr val="0A0EAE"/>
            </a:solidFill>
          </p:spPr>
          <p:txBody>
            <a:bodyPr/>
            <a:lstStyle/>
            <a:p>
              <a:endParaRPr lang="en-US" dirty="0"/>
            </a:p>
          </p:txBody>
        </p:sp>
        <p:sp>
          <p:nvSpPr>
            <p:cNvPr id="10" name="TextBox 10">
              <a:extLst>
                <a:ext uri="{FF2B5EF4-FFF2-40B4-BE49-F238E27FC236}">
                  <a16:creationId xmlns:a16="http://schemas.microsoft.com/office/drawing/2014/main" id="{CDAA927F-2D24-0890-441C-38AC80CBED0F}"/>
                </a:ext>
              </a:extLst>
            </p:cNvPr>
            <p:cNvSpPr txBox="1"/>
            <p:nvPr/>
          </p:nvSpPr>
          <p:spPr>
            <a:xfrm>
              <a:off x="101600" y="-66675"/>
              <a:ext cx="1470215" cy="420716"/>
            </a:xfrm>
            <a:prstGeom prst="rect">
              <a:avLst/>
            </a:prstGeom>
          </p:spPr>
          <p:txBody>
            <a:bodyPr lIns="50800" tIns="50800" rIns="50800" bIns="50800" rtlCol="0" anchor="ctr"/>
            <a:lstStyle/>
            <a:p>
              <a:pPr algn="ctr">
                <a:lnSpc>
                  <a:spcPts val="3750"/>
                </a:lnSpc>
              </a:pPr>
              <a:endParaRPr dirty="0"/>
            </a:p>
          </p:txBody>
        </p:sp>
      </p:grpSp>
      <p:sp>
        <p:nvSpPr>
          <p:cNvPr id="11" name="Freeform 11">
            <a:extLst>
              <a:ext uri="{FF2B5EF4-FFF2-40B4-BE49-F238E27FC236}">
                <a16:creationId xmlns:a16="http://schemas.microsoft.com/office/drawing/2014/main" id="{519749ED-F962-20D4-29FF-B0E69DEB60F4}"/>
              </a:ext>
            </a:extLst>
          </p:cNvPr>
          <p:cNvSpPr/>
          <p:nvPr/>
        </p:nvSpPr>
        <p:spPr>
          <a:xfrm rot="-4021186" flipH="1">
            <a:off x="-2164000" y="-580014"/>
            <a:ext cx="6677500" cy="2612572"/>
          </a:xfrm>
          <a:custGeom>
            <a:avLst/>
            <a:gdLst/>
            <a:ahLst/>
            <a:cxnLst/>
            <a:rect l="l" t="t" r="r" b="b"/>
            <a:pathLst>
              <a:path w="6677500" h="2612572">
                <a:moveTo>
                  <a:pt x="6677500" y="0"/>
                </a:moveTo>
                <a:lnTo>
                  <a:pt x="0" y="0"/>
                </a:lnTo>
                <a:lnTo>
                  <a:pt x="0" y="2612572"/>
                </a:lnTo>
                <a:lnTo>
                  <a:pt x="6677500" y="2612572"/>
                </a:lnTo>
                <a:lnTo>
                  <a:pt x="667750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2" name="Freeform 12">
            <a:extLst>
              <a:ext uri="{FF2B5EF4-FFF2-40B4-BE49-F238E27FC236}">
                <a16:creationId xmlns:a16="http://schemas.microsoft.com/office/drawing/2014/main" id="{125E3637-3968-8F5B-084D-E22D52F08BC9}"/>
              </a:ext>
            </a:extLst>
          </p:cNvPr>
          <p:cNvSpPr/>
          <p:nvPr/>
        </p:nvSpPr>
        <p:spPr>
          <a:xfrm>
            <a:off x="13565251" y="-3510381"/>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48" name="TextBox 48">
            <a:extLst>
              <a:ext uri="{FF2B5EF4-FFF2-40B4-BE49-F238E27FC236}">
                <a16:creationId xmlns:a16="http://schemas.microsoft.com/office/drawing/2014/main" id="{65D7686B-E61C-66B0-6EF0-0FE19AD46BCA}"/>
              </a:ext>
            </a:extLst>
          </p:cNvPr>
          <p:cNvSpPr txBox="1"/>
          <p:nvPr/>
        </p:nvSpPr>
        <p:spPr>
          <a:xfrm>
            <a:off x="1244600" y="700403"/>
            <a:ext cx="10388600" cy="971356"/>
          </a:xfrm>
          <a:prstGeom prst="rect">
            <a:avLst/>
          </a:prstGeom>
        </p:spPr>
        <p:txBody>
          <a:bodyPr lIns="0" tIns="0" rIns="0" bIns="0" rtlCol="0" anchor="t">
            <a:spAutoFit/>
          </a:bodyPr>
          <a:lstStyle/>
          <a:p>
            <a:pPr algn="ctr">
              <a:lnSpc>
                <a:spcPts val="7474"/>
              </a:lnSpc>
            </a:pPr>
            <a:r>
              <a:rPr lang="en-US" sz="6499" b="1" dirty="0">
                <a:solidFill>
                  <a:srgbClr val="FFFFFF"/>
                </a:solidFill>
                <a:latin typeface="Arial Black" panose="020B0A04020102020204" pitchFamily="34" charset="0"/>
                <a:ea typeface="TT Norms Bold"/>
                <a:cs typeface="TT Norms Bold"/>
                <a:sym typeface="TT Norms Bold"/>
              </a:rPr>
              <a:t>Collection Process</a:t>
            </a:r>
          </a:p>
        </p:txBody>
      </p:sp>
      <p:sp>
        <p:nvSpPr>
          <p:cNvPr id="49" name="Freeform 49">
            <a:extLst>
              <a:ext uri="{FF2B5EF4-FFF2-40B4-BE49-F238E27FC236}">
                <a16:creationId xmlns:a16="http://schemas.microsoft.com/office/drawing/2014/main" id="{045A9166-6735-17B9-3B77-0C0BF6BD5EFF}"/>
              </a:ext>
            </a:extLst>
          </p:cNvPr>
          <p:cNvSpPr/>
          <p:nvPr/>
        </p:nvSpPr>
        <p:spPr>
          <a:xfrm>
            <a:off x="5371518" y="9571438"/>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50" name="Freeform 50">
            <a:extLst>
              <a:ext uri="{FF2B5EF4-FFF2-40B4-BE49-F238E27FC236}">
                <a16:creationId xmlns:a16="http://schemas.microsoft.com/office/drawing/2014/main" id="{BC97216F-9B5F-C8D8-F588-A0C9826F7DC0}"/>
              </a:ext>
            </a:extLst>
          </p:cNvPr>
          <p:cNvSpPr/>
          <p:nvPr/>
        </p:nvSpPr>
        <p:spPr>
          <a:xfrm rot="2203448">
            <a:off x="6864451" y="9709622"/>
            <a:ext cx="2401361" cy="2458731"/>
          </a:xfrm>
          <a:custGeom>
            <a:avLst/>
            <a:gdLst/>
            <a:ahLst/>
            <a:cxnLst/>
            <a:rect l="l" t="t" r="r" b="b"/>
            <a:pathLst>
              <a:path w="2401361" h="2458731">
                <a:moveTo>
                  <a:pt x="0" y="0"/>
                </a:moveTo>
                <a:lnTo>
                  <a:pt x="2401361" y="0"/>
                </a:lnTo>
                <a:lnTo>
                  <a:pt x="2401361" y="2458731"/>
                </a:lnTo>
                <a:lnTo>
                  <a:pt x="0" y="2458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pic>
        <p:nvPicPr>
          <p:cNvPr id="15" name="Picture 14" descr="Graphical user interface, text, application&#10;&#10;AI-generated content may be incorrect.">
            <a:extLst>
              <a:ext uri="{FF2B5EF4-FFF2-40B4-BE49-F238E27FC236}">
                <a16:creationId xmlns:a16="http://schemas.microsoft.com/office/drawing/2014/main" id="{A79851F9-11BB-489C-14A3-F9A4AF7B1A55}"/>
              </a:ext>
            </a:extLst>
          </p:cNvPr>
          <p:cNvPicPr>
            <a:picLocks noChangeAspect="1"/>
          </p:cNvPicPr>
          <p:nvPr/>
        </p:nvPicPr>
        <p:blipFill>
          <a:blip r:embed="rId9"/>
          <a:stretch>
            <a:fillRect/>
          </a:stretch>
        </p:blipFill>
        <p:spPr>
          <a:xfrm>
            <a:off x="1988883" y="2298500"/>
            <a:ext cx="14317917" cy="3582091"/>
          </a:xfrm>
          <a:prstGeom prst="rect">
            <a:avLst/>
          </a:prstGeom>
        </p:spPr>
      </p:pic>
      <p:pic>
        <p:nvPicPr>
          <p:cNvPr id="17" name="Picture 16" descr="Graphical user interface, text, application, letter&#10;&#10;AI-generated content may be incorrect.">
            <a:extLst>
              <a:ext uri="{FF2B5EF4-FFF2-40B4-BE49-F238E27FC236}">
                <a16:creationId xmlns:a16="http://schemas.microsoft.com/office/drawing/2014/main" id="{A886AF8B-3705-4A51-05B2-D2227E90DF50}"/>
              </a:ext>
            </a:extLst>
          </p:cNvPr>
          <p:cNvPicPr>
            <a:picLocks noChangeAspect="1"/>
          </p:cNvPicPr>
          <p:nvPr/>
        </p:nvPicPr>
        <p:blipFill>
          <a:blip r:embed="rId10"/>
          <a:stretch>
            <a:fillRect/>
          </a:stretch>
        </p:blipFill>
        <p:spPr>
          <a:xfrm>
            <a:off x="1265836" y="5743550"/>
            <a:ext cx="14736164" cy="3843046"/>
          </a:xfrm>
          <a:prstGeom prst="rect">
            <a:avLst/>
          </a:prstGeom>
        </p:spPr>
      </p:pic>
      <p:pic>
        <p:nvPicPr>
          <p:cNvPr id="2" name="Untitled (84)">
            <a:hlinkClick r:id="" action="ppaction://media"/>
            <a:extLst>
              <a:ext uri="{FF2B5EF4-FFF2-40B4-BE49-F238E27FC236}">
                <a16:creationId xmlns:a16="http://schemas.microsoft.com/office/drawing/2014/main" id="{053E6659-3362-3825-2CC2-6F41BE680272}"/>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5107792" y="9364830"/>
            <a:ext cx="487363" cy="487363"/>
          </a:xfrm>
          <a:prstGeom prst="rect">
            <a:avLst/>
          </a:prstGeom>
        </p:spPr>
      </p:pic>
    </p:spTree>
    <p:extLst>
      <p:ext uri="{BB962C8B-B14F-4D97-AF65-F5344CB8AC3E}">
        <p14:creationId xmlns:p14="http://schemas.microsoft.com/office/powerpoint/2010/main" val="1462322578"/>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5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06E04-6CE5-692F-BF25-49E28848DBC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2EDCFB93-068C-B347-9D4A-ACCCEB4C42BF}"/>
              </a:ext>
            </a:extLst>
          </p:cNvPr>
          <p:cNvSpPr/>
          <p:nvPr/>
        </p:nvSpPr>
        <p:spPr>
          <a:xfrm>
            <a:off x="-387376" y="9972675"/>
            <a:ext cx="17646676" cy="1656163"/>
          </a:xfrm>
          <a:custGeom>
            <a:avLst/>
            <a:gdLst/>
            <a:ahLst/>
            <a:cxnLst/>
            <a:rect l="l" t="t" r="r" b="b"/>
            <a:pathLst>
              <a:path w="17646676" h="1656163">
                <a:moveTo>
                  <a:pt x="0" y="0"/>
                </a:moveTo>
                <a:lnTo>
                  <a:pt x="17646676" y="0"/>
                </a:lnTo>
                <a:lnTo>
                  <a:pt x="17646676" y="1656163"/>
                </a:lnTo>
                <a:lnTo>
                  <a:pt x="0" y="1656163"/>
                </a:lnTo>
                <a:lnTo>
                  <a:pt x="0" y="0"/>
                </a:lnTo>
                <a:close/>
              </a:path>
            </a:pathLst>
          </a:custGeom>
          <a:blipFill>
            <a:blip>
              <a:extLst>
                <a:ext uri="{96DAC541-7B7A-43D3-8B79-37D633B846F1}">
                  <asvg:svgBlip xmlns:asvg="http://schemas.microsoft.com/office/drawing/2016/SVG/main" r:embed="rId5"/>
                </a:ext>
              </a:extLst>
            </a:blip>
            <a:stretch>
              <a:fillRect t="-290245"/>
            </a:stretch>
          </a:blipFill>
        </p:spPr>
        <p:txBody>
          <a:bodyPr/>
          <a:lstStyle/>
          <a:p>
            <a:endParaRPr lang="en-US" dirty="0"/>
          </a:p>
        </p:txBody>
      </p:sp>
      <p:grpSp>
        <p:nvGrpSpPr>
          <p:cNvPr id="4" name="Group 4">
            <a:extLst>
              <a:ext uri="{FF2B5EF4-FFF2-40B4-BE49-F238E27FC236}">
                <a16:creationId xmlns:a16="http://schemas.microsoft.com/office/drawing/2014/main" id="{D7C39B46-759F-D2FB-951F-C21C28852CFB}"/>
              </a:ext>
            </a:extLst>
          </p:cNvPr>
          <p:cNvGrpSpPr/>
          <p:nvPr/>
        </p:nvGrpSpPr>
        <p:grpSpPr>
          <a:xfrm>
            <a:off x="12801522" y="-1114950"/>
            <a:ext cx="7335291" cy="2801892"/>
            <a:chOff x="0" y="0"/>
            <a:chExt cx="930920" cy="355587"/>
          </a:xfrm>
        </p:grpSpPr>
        <p:sp>
          <p:nvSpPr>
            <p:cNvPr id="5" name="Freeform 5">
              <a:extLst>
                <a:ext uri="{FF2B5EF4-FFF2-40B4-BE49-F238E27FC236}">
                  <a16:creationId xmlns:a16="http://schemas.microsoft.com/office/drawing/2014/main" id="{73FDEF98-7048-BC03-8470-FCD47536EE2C}"/>
                </a:ext>
              </a:extLst>
            </p:cNvPr>
            <p:cNvSpPr/>
            <p:nvPr/>
          </p:nvSpPr>
          <p:spPr>
            <a:xfrm>
              <a:off x="12460" y="0"/>
              <a:ext cx="906000" cy="355587"/>
            </a:xfrm>
            <a:custGeom>
              <a:avLst/>
              <a:gdLst/>
              <a:ahLst/>
              <a:cxnLst/>
              <a:rect l="l" t="t" r="r" b="b"/>
              <a:pathLst>
                <a:path w="906000" h="355587">
                  <a:moveTo>
                    <a:pt x="683597" y="0"/>
                  </a:moveTo>
                  <a:lnTo>
                    <a:pt x="19203" y="0"/>
                  </a:lnTo>
                  <a:cubicBezTo>
                    <a:pt x="12653" y="0"/>
                    <a:pt x="6598" y="3487"/>
                    <a:pt x="3311" y="9152"/>
                  </a:cubicBezTo>
                  <a:cubicBezTo>
                    <a:pt x="23" y="14817"/>
                    <a:pt x="0" y="21804"/>
                    <a:pt x="3250" y="27491"/>
                  </a:cubicBezTo>
                  <a:lnTo>
                    <a:pt x="175030" y="328096"/>
                  </a:lnTo>
                  <a:cubicBezTo>
                    <a:pt x="184745" y="345096"/>
                    <a:pt x="202823" y="355587"/>
                    <a:pt x="222403" y="355587"/>
                  </a:cubicBezTo>
                  <a:lnTo>
                    <a:pt x="886797" y="355587"/>
                  </a:lnTo>
                  <a:cubicBezTo>
                    <a:pt x="893347" y="355587"/>
                    <a:pt x="899402" y="352101"/>
                    <a:pt x="902689" y="346435"/>
                  </a:cubicBezTo>
                  <a:cubicBezTo>
                    <a:pt x="905977" y="340770"/>
                    <a:pt x="906000" y="333783"/>
                    <a:pt x="902750" y="328096"/>
                  </a:cubicBezTo>
                  <a:lnTo>
                    <a:pt x="730970" y="27491"/>
                  </a:lnTo>
                  <a:cubicBezTo>
                    <a:pt x="721255" y="10491"/>
                    <a:pt x="703177" y="0"/>
                    <a:pt x="683597" y="0"/>
                  </a:cubicBezTo>
                  <a:close/>
                </a:path>
              </a:pathLst>
            </a:custGeom>
            <a:solidFill>
              <a:srgbClr val="9CCC56"/>
            </a:solidFill>
          </p:spPr>
          <p:txBody>
            <a:bodyPr/>
            <a:lstStyle/>
            <a:p>
              <a:endParaRPr lang="en-US" dirty="0"/>
            </a:p>
          </p:txBody>
        </p:sp>
        <p:sp>
          <p:nvSpPr>
            <p:cNvPr id="6" name="TextBox 6">
              <a:extLst>
                <a:ext uri="{FF2B5EF4-FFF2-40B4-BE49-F238E27FC236}">
                  <a16:creationId xmlns:a16="http://schemas.microsoft.com/office/drawing/2014/main" id="{9C4B3E09-61E6-1E97-9F5D-7CC50375A88B}"/>
                </a:ext>
              </a:extLst>
            </p:cNvPr>
            <p:cNvSpPr txBox="1"/>
            <p:nvPr/>
          </p:nvSpPr>
          <p:spPr>
            <a:xfrm>
              <a:off x="101600" y="-66675"/>
              <a:ext cx="727720" cy="422262"/>
            </a:xfrm>
            <a:prstGeom prst="rect">
              <a:avLst/>
            </a:prstGeom>
          </p:spPr>
          <p:txBody>
            <a:bodyPr lIns="50800" tIns="50800" rIns="50800" bIns="50800" rtlCol="0" anchor="ctr"/>
            <a:lstStyle/>
            <a:p>
              <a:pPr algn="ctr">
                <a:lnSpc>
                  <a:spcPts val="3750"/>
                </a:lnSpc>
              </a:pPr>
              <a:endParaRPr dirty="0"/>
            </a:p>
          </p:txBody>
        </p:sp>
      </p:grpSp>
      <p:sp>
        <p:nvSpPr>
          <p:cNvPr id="7" name="Freeform 7">
            <a:extLst>
              <a:ext uri="{FF2B5EF4-FFF2-40B4-BE49-F238E27FC236}">
                <a16:creationId xmlns:a16="http://schemas.microsoft.com/office/drawing/2014/main" id="{1A1CAFBB-9D9A-9E26-4385-273FAEF9D304}"/>
              </a:ext>
            </a:extLst>
          </p:cNvPr>
          <p:cNvSpPr/>
          <p:nvPr/>
        </p:nvSpPr>
        <p:spPr>
          <a:xfrm rot="2203448">
            <a:off x="16087195" y="-567063"/>
            <a:ext cx="2401361" cy="2458731"/>
          </a:xfrm>
          <a:custGeom>
            <a:avLst/>
            <a:gdLst/>
            <a:ahLst/>
            <a:cxnLst/>
            <a:rect l="l" t="t" r="r" b="b"/>
            <a:pathLst>
              <a:path w="2401361" h="2458731">
                <a:moveTo>
                  <a:pt x="0" y="0"/>
                </a:moveTo>
                <a:lnTo>
                  <a:pt x="2401360" y="0"/>
                </a:lnTo>
                <a:lnTo>
                  <a:pt x="2401360" y="2458731"/>
                </a:lnTo>
                <a:lnTo>
                  <a:pt x="0" y="2458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grpSp>
        <p:nvGrpSpPr>
          <p:cNvPr id="8" name="Group 8">
            <a:extLst>
              <a:ext uri="{FF2B5EF4-FFF2-40B4-BE49-F238E27FC236}">
                <a16:creationId xmlns:a16="http://schemas.microsoft.com/office/drawing/2014/main" id="{8A57A5E8-57F1-0A6E-600E-63216320E8A0}"/>
              </a:ext>
            </a:extLst>
          </p:cNvPr>
          <p:cNvGrpSpPr/>
          <p:nvPr/>
        </p:nvGrpSpPr>
        <p:grpSpPr>
          <a:xfrm>
            <a:off x="-2822215" y="-1659968"/>
            <a:ext cx="18379715" cy="3888558"/>
            <a:chOff x="0" y="0"/>
            <a:chExt cx="1673415" cy="354041"/>
          </a:xfrm>
        </p:grpSpPr>
        <p:sp>
          <p:nvSpPr>
            <p:cNvPr id="9" name="Freeform 9">
              <a:extLst>
                <a:ext uri="{FF2B5EF4-FFF2-40B4-BE49-F238E27FC236}">
                  <a16:creationId xmlns:a16="http://schemas.microsoft.com/office/drawing/2014/main" id="{4D0F4BDD-C612-9892-D1E2-9CD8E3B50711}"/>
                </a:ext>
              </a:extLst>
            </p:cNvPr>
            <p:cNvSpPr/>
            <p:nvPr/>
          </p:nvSpPr>
          <p:spPr>
            <a:xfrm>
              <a:off x="5822" y="0"/>
              <a:ext cx="1661771" cy="354041"/>
            </a:xfrm>
            <a:custGeom>
              <a:avLst/>
              <a:gdLst/>
              <a:ahLst/>
              <a:cxnLst/>
              <a:rect l="l" t="t" r="r" b="b"/>
              <a:pathLst>
                <a:path w="1661771" h="354041">
                  <a:moveTo>
                    <a:pt x="212121" y="0"/>
                  </a:moveTo>
                  <a:lnTo>
                    <a:pt x="1652851" y="0"/>
                  </a:lnTo>
                  <a:cubicBezTo>
                    <a:pt x="1655897" y="0"/>
                    <a:pt x="1658712" y="1623"/>
                    <a:pt x="1660239" y="4259"/>
                  </a:cubicBezTo>
                  <a:cubicBezTo>
                    <a:pt x="1661765" y="6895"/>
                    <a:pt x="1661771" y="10145"/>
                    <a:pt x="1660255" y="12786"/>
                  </a:cubicBezTo>
                  <a:lnTo>
                    <a:pt x="1471732" y="341255"/>
                  </a:lnTo>
                  <a:cubicBezTo>
                    <a:pt x="1467193" y="349164"/>
                    <a:pt x="1458770" y="354041"/>
                    <a:pt x="1449651" y="354041"/>
                  </a:cubicBezTo>
                  <a:lnTo>
                    <a:pt x="8921" y="354041"/>
                  </a:lnTo>
                  <a:cubicBezTo>
                    <a:pt x="5875" y="354041"/>
                    <a:pt x="3059" y="352418"/>
                    <a:pt x="1533" y="349782"/>
                  </a:cubicBezTo>
                  <a:cubicBezTo>
                    <a:pt x="7" y="347146"/>
                    <a:pt x="0" y="343896"/>
                    <a:pt x="1517" y="341255"/>
                  </a:cubicBezTo>
                  <a:lnTo>
                    <a:pt x="190039" y="12786"/>
                  </a:lnTo>
                  <a:cubicBezTo>
                    <a:pt x="194579" y="4877"/>
                    <a:pt x="203002" y="0"/>
                    <a:pt x="212121" y="0"/>
                  </a:cubicBezTo>
                  <a:close/>
                </a:path>
              </a:pathLst>
            </a:custGeom>
            <a:solidFill>
              <a:srgbClr val="0A0EAE"/>
            </a:solidFill>
          </p:spPr>
          <p:txBody>
            <a:bodyPr/>
            <a:lstStyle/>
            <a:p>
              <a:endParaRPr lang="en-US" dirty="0"/>
            </a:p>
          </p:txBody>
        </p:sp>
        <p:sp>
          <p:nvSpPr>
            <p:cNvPr id="10" name="TextBox 10">
              <a:extLst>
                <a:ext uri="{FF2B5EF4-FFF2-40B4-BE49-F238E27FC236}">
                  <a16:creationId xmlns:a16="http://schemas.microsoft.com/office/drawing/2014/main" id="{D9A39E06-E8E0-DF6A-DF43-393DE23DFF24}"/>
                </a:ext>
              </a:extLst>
            </p:cNvPr>
            <p:cNvSpPr txBox="1"/>
            <p:nvPr/>
          </p:nvSpPr>
          <p:spPr>
            <a:xfrm>
              <a:off x="101600" y="-66675"/>
              <a:ext cx="1470215" cy="420716"/>
            </a:xfrm>
            <a:prstGeom prst="rect">
              <a:avLst/>
            </a:prstGeom>
          </p:spPr>
          <p:txBody>
            <a:bodyPr lIns="50800" tIns="50800" rIns="50800" bIns="50800" rtlCol="0" anchor="ctr"/>
            <a:lstStyle/>
            <a:p>
              <a:pPr algn="ctr">
                <a:lnSpc>
                  <a:spcPts val="3750"/>
                </a:lnSpc>
              </a:pPr>
              <a:endParaRPr dirty="0"/>
            </a:p>
          </p:txBody>
        </p:sp>
      </p:grpSp>
      <p:sp>
        <p:nvSpPr>
          <p:cNvPr id="11" name="Freeform 11">
            <a:extLst>
              <a:ext uri="{FF2B5EF4-FFF2-40B4-BE49-F238E27FC236}">
                <a16:creationId xmlns:a16="http://schemas.microsoft.com/office/drawing/2014/main" id="{C0A17614-FDFB-A7E9-F2BE-414FBA8F7FFB}"/>
              </a:ext>
            </a:extLst>
          </p:cNvPr>
          <p:cNvSpPr/>
          <p:nvPr/>
        </p:nvSpPr>
        <p:spPr>
          <a:xfrm rot="-4021186" flipH="1">
            <a:off x="-2164000" y="-580014"/>
            <a:ext cx="6677500" cy="2612572"/>
          </a:xfrm>
          <a:custGeom>
            <a:avLst/>
            <a:gdLst/>
            <a:ahLst/>
            <a:cxnLst/>
            <a:rect l="l" t="t" r="r" b="b"/>
            <a:pathLst>
              <a:path w="6677500" h="2612572">
                <a:moveTo>
                  <a:pt x="6677500" y="0"/>
                </a:moveTo>
                <a:lnTo>
                  <a:pt x="0" y="0"/>
                </a:lnTo>
                <a:lnTo>
                  <a:pt x="0" y="2612572"/>
                </a:lnTo>
                <a:lnTo>
                  <a:pt x="6677500" y="2612572"/>
                </a:lnTo>
                <a:lnTo>
                  <a:pt x="667750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2" name="Freeform 12">
            <a:extLst>
              <a:ext uri="{FF2B5EF4-FFF2-40B4-BE49-F238E27FC236}">
                <a16:creationId xmlns:a16="http://schemas.microsoft.com/office/drawing/2014/main" id="{22050D04-1818-0E78-985D-26F8D9AAB508}"/>
              </a:ext>
            </a:extLst>
          </p:cNvPr>
          <p:cNvSpPr/>
          <p:nvPr/>
        </p:nvSpPr>
        <p:spPr>
          <a:xfrm>
            <a:off x="13565251" y="-3510381"/>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48" name="TextBox 48">
            <a:extLst>
              <a:ext uri="{FF2B5EF4-FFF2-40B4-BE49-F238E27FC236}">
                <a16:creationId xmlns:a16="http://schemas.microsoft.com/office/drawing/2014/main" id="{7792B479-7CD7-E48F-7AFA-CBCA82AAAFD3}"/>
              </a:ext>
            </a:extLst>
          </p:cNvPr>
          <p:cNvSpPr txBox="1"/>
          <p:nvPr/>
        </p:nvSpPr>
        <p:spPr>
          <a:xfrm>
            <a:off x="1174749" y="59563"/>
            <a:ext cx="11628121" cy="1923604"/>
          </a:xfrm>
          <a:prstGeom prst="rect">
            <a:avLst/>
          </a:prstGeom>
        </p:spPr>
        <p:txBody>
          <a:bodyPr wrap="square" lIns="0" tIns="0" rIns="0" bIns="0" rtlCol="0" anchor="t">
            <a:spAutoFit/>
          </a:bodyPr>
          <a:lstStyle/>
          <a:p>
            <a:pPr algn="ctr">
              <a:lnSpc>
                <a:spcPts val="7474"/>
              </a:lnSpc>
            </a:pPr>
            <a:r>
              <a:rPr lang="en-US" sz="6499" b="1" dirty="0">
                <a:solidFill>
                  <a:srgbClr val="FFFFFF"/>
                </a:solidFill>
                <a:latin typeface="Arial Black" panose="020B0A04020102020204" pitchFamily="34" charset="0"/>
                <a:ea typeface="TT Norms Bold"/>
                <a:cs typeface="TT Norms Bold"/>
                <a:sym typeface="TT Norms Bold"/>
              </a:rPr>
              <a:t>Medical Review Officer (MRO) Review Procedure</a:t>
            </a:r>
          </a:p>
        </p:txBody>
      </p:sp>
      <p:pic>
        <p:nvPicPr>
          <p:cNvPr id="2" name="Untitled (85)">
            <a:hlinkClick r:id="" action="ppaction://media"/>
            <a:extLst>
              <a:ext uri="{FF2B5EF4-FFF2-40B4-BE49-F238E27FC236}">
                <a16:creationId xmlns:a16="http://schemas.microsoft.com/office/drawing/2014/main" id="{918539E0-FC4B-7A05-6FFE-3595137DB7D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248390" y="9481186"/>
            <a:ext cx="487363" cy="487363"/>
          </a:xfrm>
          <a:prstGeom prst="rect">
            <a:avLst/>
          </a:prstGeom>
        </p:spPr>
      </p:pic>
      <p:pic>
        <p:nvPicPr>
          <p:cNvPr id="13" name="Picture 12" descr="Grunge black test results word with star icon rubber seal stamp on white  background Stock Vector Image &amp; Art - Alamy">
            <a:extLst>
              <a:ext uri="{FF2B5EF4-FFF2-40B4-BE49-F238E27FC236}">
                <a16:creationId xmlns:a16="http://schemas.microsoft.com/office/drawing/2014/main" id="{88016422-2E3F-B890-10FB-7B3CCF16CAAA}"/>
              </a:ext>
            </a:extLst>
          </p:cNvPr>
          <p:cNvPicPr>
            <a:picLocks noChangeAspect="1"/>
          </p:cNvPicPr>
          <p:nvPr/>
        </p:nvPicPr>
        <p:blipFill>
          <a:blip r:embed="rId10"/>
          <a:srcRect b="8002"/>
          <a:stretch>
            <a:fillRect/>
          </a:stretch>
        </p:blipFill>
        <p:spPr>
          <a:xfrm>
            <a:off x="4023028" y="2254863"/>
            <a:ext cx="8825867" cy="7470004"/>
          </a:xfrm>
          <a:prstGeom prst="rect">
            <a:avLst/>
          </a:prstGeom>
        </p:spPr>
      </p:pic>
      <p:sp>
        <p:nvSpPr>
          <p:cNvPr id="49" name="Freeform 49">
            <a:extLst>
              <a:ext uri="{FF2B5EF4-FFF2-40B4-BE49-F238E27FC236}">
                <a16:creationId xmlns:a16="http://schemas.microsoft.com/office/drawing/2014/main" id="{AB5BBF0A-9199-DB5F-B48A-86AE9A66DBD6}"/>
              </a:ext>
            </a:extLst>
          </p:cNvPr>
          <p:cNvSpPr/>
          <p:nvPr/>
        </p:nvSpPr>
        <p:spPr>
          <a:xfrm>
            <a:off x="5371518" y="9571438"/>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50" name="Freeform 50">
            <a:extLst>
              <a:ext uri="{FF2B5EF4-FFF2-40B4-BE49-F238E27FC236}">
                <a16:creationId xmlns:a16="http://schemas.microsoft.com/office/drawing/2014/main" id="{3FA12D15-78A9-D261-597B-60A7C61B1288}"/>
              </a:ext>
            </a:extLst>
          </p:cNvPr>
          <p:cNvSpPr/>
          <p:nvPr/>
        </p:nvSpPr>
        <p:spPr>
          <a:xfrm rot="2203448">
            <a:off x="6864451" y="9709622"/>
            <a:ext cx="2401361" cy="2458731"/>
          </a:xfrm>
          <a:custGeom>
            <a:avLst/>
            <a:gdLst/>
            <a:ahLst/>
            <a:cxnLst/>
            <a:rect l="l" t="t" r="r" b="b"/>
            <a:pathLst>
              <a:path w="2401361" h="2458731">
                <a:moveTo>
                  <a:pt x="0" y="0"/>
                </a:moveTo>
                <a:lnTo>
                  <a:pt x="2401361" y="0"/>
                </a:lnTo>
                <a:lnTo>
                  <a:pt x="2401361" y="2458731"/>
                </a:lnTo>
                <a:lnTo>
                  <a:pt x="0" y="2458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Tree>
    <p:extLst>
      <p:ext uri="{BB962C8B-B14F-4D97-AF65-F5344CB8AC3E}">
        <p14:creationId xmlns:p14="http://schemas.microsoft.com/office/powerpoint/2010/main" val="2776796827"/>
      </p:ext>
    </p:extLst>
  </p:cSld>
  <p:clrMapOvr>
    <a:masterClrMapping/>
  </p:clrMapOvr>
  <mc:AlternateContent xmlns:mc="http://schemas.openxmlformats.org/markup-compatibility/2006" xmlns:p14="http://schemas.microsoft.com/office/powerpoint/2010/main">
    <mc:Choice Requires="p14">
      <p:transition spd="slow" p14:dur="2000" advClick="0" advTm="44000"/>
    </mc:Choice>
    <mc:Fallback xmlns="">
      <p:transition spd="slow" advClick="0" advTm="4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7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62" descr="Text, letter&#10;&#10;AI-generated content may be incorrect.">
            <a:extLst>
              <a:ext uri="{FF2B5EF4-FFF2-40B4-BE49-F238E27FC236}">
                <a16:creationId xmlns:a16="http://schemas.microsoft.com/office/drawing/2014/main" id="{C3FF8587-5AB9-1852-80D1-C6A255F10EA8}"/>
              </a:ext>
            </a:extLst>
          </p:cNvPr>
          <p:cNvPicPr>
            <a:picLocks noChangeAspect="1"/>
          </p:cNvPicPr>
          <p:nvPr/>
        </p:nvPicPr>
        <p:blipFill>
          <a:blip r:embed="rId5"/>
          <a:stretch>
            <a:fillRect/>
          </a:stretch>
        </p:blipFill>
        <p:spPr>
          <a:xfrm>
            <a:off x="61016" y="2052298"/>
            <a:ext cx="10800397" cy="5679925"/>
          </a:xfrm>
          <a:prstGeom prst="rect">
            <a:avLst/>
          </a:prstGeom>
        </p:spPr>
      </p:pic>
      <p:grpSp>
        <p:nvGrpSpPr>
          <p:cNvPr id="5" name="Group 5"/>
          <p:cNvGrpSpPr/>
          <p:nvPr/>
        </p:nvGrpSpPr>
        <p:grpSpPr>
          <a:xfrm>
            <a:off x="11622068" y="-4163460"/>
            <a:ext cx="11145501" cy="9752314"/>
            <a:chOff x="0" y="0"/>
            <a:chExt cx="812800" cy="711200"/>
          </a:xfrm>
        </p:grpSpPr>
        <p:sp>
          <p:nvSpPr>
            <p:cNvPr id="6" name="Freeform 6"/>
            <p:cNvSpPr/>
            <p:nvPr/>
          </p:nvSpPr>
          <p:spPr>
            <a:xfrm>
              <a:off x="10933" y="16124"/>
              <a:ext cx="790933" cy="695076"/>
            </a:xfrm>
            <a:custGeom>
              <a:avLst/>
              <a:gdLst/>
              <a:ahLst/>
              <a:cxnLst/>
              <a:rect l="l" t="t" r="r" b="b"/>
              <a:pathLst>
                <a:path w="790933" h="695076">
                  <a:moveTo>
                    <a:pt x="409252" y="8000"/>
                  </a:moveTo>
                  <a:lnTo>
                    <a:pt x="788082" y="670952"/>
                  </a:lnTo>
                  <a:cubicBezTo>
                    <a:pt x="790934" y="675942"/>
                    <a:pt x="790913" y="682074"/>
                    <a:pt x="788028" y="687045"/>
                  </a:cubicBezTo>
                  <a:cubicBezTo>
                    <a:pt x="785143" y="692016"/>
                    <a:pt x="779830" y="695076"/>
                    <a:pt x="774082" y="695076"/>
                  </a:cubicBezTo>
                  <a:lnTo>
                    <a:pt x="16852" y="695076"/>
                  </a:lnTo>
                  <a:cubicBezTo>
                    <a:pt x="11104" y="695076"/>
                    <a:pt x="5791" y="692016"/>
                    <a:pt x="2906" y="687045"/>
                  </a:cubicBezTo>
                  <a:cubicBezTo>
                    <a:pt x="21" y="682074"/>
                    <a:pt x="0" y="675942"/>
                    <a:pt x="2852" y="670952"/>
                  </a:cubicBezTo>
                  <a:lnTo>
                    <a:pt x="381682" y="8000"/>
                  </a:lnTo>
                  <a:cubicBezTo>
                    <a:pt x="384509" y="3053"/>
                    <a:pt x="389769" y="0"/>
                    <a:pt x="395467" y="0"/>
                  </a:cubicBezTo>
                  <a:cubicBezTo>
                    <a:pt x="401165" y="0"/>
                    <a:pt x="406425" y="3053"/>
                    <a:pt x="409252" y="8000"/>
                  </a:cubicBezTo>
                  <a:close/>
                </a:path>
              </a:pathLst>
            </a:custGeom>
            <a:solidFill>
              <a:srgbClr val="9CCC56"/>
            </a:solidFill>
          </p:spPr>
          <p:txBody>
            <a:bodyPr/>
            <a:lstStyle/>
            <a:p>
              <a:endParaRPr lang="en-US" dirty="0"/>
            </a:p>
          </p:txBody>
        </p:sp>
        <p:sp>
          <p:nvSpPr>
            <p:cNvPr id="7" name="TextBox 7"/>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8" name="Group 8"/>
          <p:cNvGrpSpPr/>
          <p:nvPr/>
        </p:nvGrpSpPr>
        <p:grpSpPr>
          <a:xfrm rot="-10800000">
            <a:off x="11377362" y="-406136"/>
            <a:ext cx="4180138" cy="3657620"/>
            <a:chOff x="0" y="0"/>
            <a:chExt cx="812800" cy="711200"/>
          </a:xfrm>
        </p:grpSpPr>
        <p:sp>
          <p:nvSpPr>
            <p:cNvPr id="9" name="Freeform 9"/>
            <p:cNvSpPr/>
            <p:nvPr/>
          </p:nvSpPr>
          <p:spPr>
            <a:xfrm>
              <a:off x="29152" y="42992"/>
              <a:ext cx="754496" cy="668208"/>
            </a:xfrm>
            <a:custGeom>
              <a:avLst/>
              <a:gdLst/>
              <a:ahLst/>
              <a:cxnLst/>
              <a:rect l="l" t="t" r="r" b="b"/>
              <a:pathLst>
                <a:path w="754496" h="668208">
                  <a:moveTo>
                    <a:pt x="414003" y="21330"/>
                  </a:moveTo>
                  <a:lnTo>
                    <a:pt x="746893" y="603886"/>
                  </a:lnTo>
                  <a:cubicBezTo>
                    <a:pt x="754496" y="617192"/>
                    <a:pt x="754441" y="633540"/>
                    <a:pt x="746749" y="646795"/>
                  </a:cubicBezTo>
                  <a:cubicBezTo>
                    <a:pt x="739057" y="660050"/>
                    <a:pt x="724890" y="668208"/>
                    <a:pt x="709565" y="668208"/>
                  </a:cubicBezTo>
                  <a:lnTo>
                    <a:pt x="44931" y="668208"/>
                  </a:lnTo>
                  <a:cubicBezTo>
                    <a:pt x="29606" y="668208"/>
                    <a:pt x="15439" y="660050"/>
                    <a:pt x="7747" y="646795"/>
                  </a:cubicBezTo>
                  <a:cubicBezTo>
                    <a:pt x="55" y="633540"/>
                    <a:pt x="0" y="617192"/>
                    <a:pt x="7603" y="603886"/>
                  </a:cubicBezTo>
                  <a:lnTo>
                    <a:pt x="340493" y="21330"/>
                  </a:lnTo>
                  <a:cubicBezTo>
                    <a:pt x="348030" y="8140"/>
                    <a:pt x="362056" y="0"/>
                    <a:pt x="377248" y="0"/>
                  </a:cubicBezTo>
                  <a:cubicBezTo>
                    <a:pt x="392440" y="0"/>
                    <a:pt x="406466" y="8140"/>
                    <a:pt x="414003" y="21330"/>
                  </a:cubicBezTo>
                  <a:close/>
                </a:path>
              </a:pathLst>
            </a:custGeom>
            <a:solidFill>
              <a:srgbClr val="0A0EAE">
                <a:alpha val="89804"/>
              </a:srgbClr>
            </a:solidFill>
          </p:spPr>
          <p:txBody>
            <a:bodyPr/>
            <a:lstStyle/>
            <a:p>
              <a:endParaRPr lang="en-US" dirty="0"/>
            </a:p>
          </p:txBody>
        </p:sp>
        <p:sp>
          <p:nvSpPr>
            <p:cNvPr id="10" name="TextBox 10"/>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1" name="Group 11"/>
          <p:cNvGrpSpPr/>
          <p:nvPr/>
        </p:nvGrpSpPr>
        <p:grpSpPr>
          <a:xfrm>
            <a:off x="12444764" y="2989577"/>
            <a:ext cx="8794187" cy="7694914"/>
            <a:chOff x="0" y="0"/>
            <a:chExt cx="812800" cy="711200"/>
          </a:xfrm>
        </p:grpSpPr>
        <p:sp>
          <p:nvSpPr>
            <p:cNvPr id="12" name="Freeform 12"/>
            <p:cNvSpPr/>
            <p:nvPr/>
          </p:nvSpPr>
          <p:spPr>
            <a:xfrm>
              <a:off x="13857" y="20435"/>
              <a:ext cx="785086" cy="690765"/>
            </a:xfrm>
            <a:custGeom>
              <a:avLst/>
              <a:gdLst/>
              <a:ahLst/>
              <a:cxnLst/>
              <a:rect l="l" t="t" r="r" b="b"/>
              <a:pathLst>
                <a:path w="785086" h="690765">
                  <a:moveTo>
                    <a:pt x="410014" y="10139"/>
                  </a:moveTo>
                  <a:lnTo>
                    <a:pt x="781472" y="660191"/>
                  </a:lnTo>
                  <a:cubicBezTo>
                    <a:pt x="785086" y="666516"/>
                    <a:pt x="785060" y="674286"/>
                    <a:pt x="781404" y="680587"/>
                  </a:cubicBezTo>
                  <a:cubicBezTo>
                    <a:pt x="777748" y="686887"/>
                    <a:pt x="771014" y="690765"/>
                    <a:pt x="763729" y="690765"/>
                  </a:cubicBezTo>
                  <a:lnTo>
                    <a:pt x="21357" y="690765"/>
                  </a:lnTo>
                  <a:cubicBezTo>
                    <a:pt x="14072" y="690765"/>
                    <a:pt x="7338" y="686887"/>
                    <a:pt x="3682" y="680587"/>
                  </a:cubicBezTo>
                  <a:cubicBezTo>
                    <a:pt x="26" y="674286"/>
                    <a:pt x="0" y="666516"/>
                    <a:pt x="3614" y="660191"/>
                  </a:cubicBezTo>
                  <a:lnTo>
                    <a:pt x="375072" y="10139"/>
                  </a:lnTo>
                  <a:cubicBezTo>
                    <a:pt x="378655" y="3870"/>
                    <a:pt x="385322" y="0"/>
                    <a:pt x="392543" y="0"/>
                  </a:cubicBezTo>
                  <a:cubicBezTo>
                    <a:pt x="399764" y="0"/>
                    <a:pt x="406431" y="3870"/>
                    <a:pt x="410014" y="10139"/>
                  </a:cubicBezTo>
                  <a:close/>
                </a:path>
              </a:pathLst>
            </a:custGeom>
            <a:solidFill>
              <a:srgbClr val="9CCC56"/>
            </a:solidFill>
          </p:spPr>
          <p:txBody>
            <a:bodyPr/>
            <a:lstStyle/>
            <a:p>
              <a:endParaRPr lang="en-US" dirty="0"/>
            </a:p>
          </p:txBody>
        </p:sp>
        <p:sp>
          <p:nvSpPr>
            <p:cNvPr id="13" name="TextBox 13"/>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4" name="Group 14"/>
          <p:cNvGrpSpPr/>
          <p:nvPr/>
        </p:nvGrpSpPr>
        <p:grpSpPr>
          <a:xfrm>
            <a:off x="11622068" y="7617932"/>
            <a:ext cx="3885376" cy="3399704"/>
            <a:chOff x="0" y="0"/>
            <a:chExt cx="812800" cy="711200"/>
          </a:xfrm>
        </p:grpSpPr>
        <p:sp>
          <p:nvSpPr>
            <p:cNvPr id="15" name="Freeform 15"/>
            <p:cNvSpPr/>
            <p:nvPr/>
          </p:nvSpPr>
          <p:spPr>
            <a:xfrm>
              <a:off x="31363" y="46254"/>
              <a:ext cx="750073" cy="664946"/>
            </a:xfrm>
            <a:custGeom>
              <a:avLst/>
              <a:gdLst/>
              <a:ahLst/>
              <a:cxnLst/>
              <a:rect l="l" t="t" r="r" b="b"/>
              <a:pathLst>
                <a:path w="750073" h="664946">
                  <a:moveTo>
                    <a:pt x="414581" y="22948"/>
                  </a:moveTo>
                  <a:lnTo>
                    <a:pt x="741893" y="595744"/>
                  </a:lnTo>
                  <a:cubicBezTo>
                    <a:pt x="750074" y="610060"/>
                    <a:pt x="750015" y="627648"/>
                    <a:pt x="741739" y="641908"/>
                  </a:cubicBezTo>
                  <a:cubicBezTo>
                    <a:pt x="733463" y="656169"/>
                    <a:pt x="718222" y="664946"/>
                    <a:pt x="701734" y="664946"/>
                  </a:cubicBezTo>
                  <a:lnTo>
                    <a:pt x="48340" y="664946"/>
                  </a:lnTo>
                  <a:cubicBezTo>
                    <a:pt x="31852" y="664946"/>
                    <a:pt x="16611" y="656169"/>
                    <a:pt x="8335" y="641908"/>
                  </a:cubicBezTo>
                  <a:cubicBezTo>
                    <a:pt x="59" y="627648"/>
                    <a:pt x="0" y="610060"/>
                    <a:pt x="8181" y="595744"/>
                  </a:cubicBezTo>
                  <a:lnTo>
                    <a:pt x="335493" y="22948"/>
                  </a:lnTo>
                  <a:cubicBezTo>
                    <a:pt x="343602" y="8757"/>
                    <a:pt x="358693" y="0"/>
                    <a:pt x="375037" y="0"/>
                  </a:cubicBezTo>
                  <a:cubicBezTo>
                    <a:pt x="391381" y="0"/>
                    <a:pt x="406472" y="8757"/>
                    <a:pt x="414581" y="22948"/>
                  </a:cubicBezTo>
                  <a:close/>
                </a:path>
              </a:pathLst>
            </a:custGeom>
            <a:solidFill>
              <a:srgbClr val="0A0EAE">
                <a:alpha val="89804"/>
              </a:srgbClr>
            </a:solidFill>
          </p:spPr>
          <p:txBody>
            <a:bodyPr/>
            <a:lstStyle/>
            <a:p>
              <a:endParaRPr lang="en-US" dirty="0"/>
            </a:p>
          </p:txBody>
        </p:sp>
        <p:sp>
          <p:nvSpPr>
            <p:cNvPr id="16" name="TextBox 16"/>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8" name="Group 18"/>
          <p:cNvGrpSpPr/>
          <p:nvPr/>
        </p:nvGrpSpPr>
        <p:grpSpPr>
          <a:xfrm>
            <a:off x="16106620" y="303325"/>
            <a:ext cx="4035505" cy="818745"/>
            <a:chOff x="0" y="0"/>
            <a:chExt cx="5380674" cy="1091660"/>
          </a:xfrm>
        </p:grpSpPr>
        <p:sp>
          <p:nvSpPr>
            <p:cNvPr id="19" name="Freeform 19"/>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20" name="Freeform 20"/>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7"/>
                  </a:ext>
                </a:extLst>
              </a:blip>
              <a:stretch>
                <a:fillRect r="-11819"/>
              </a:stretch>
            </a:blipFill>
          </p:spPr>
          <p:txBody>
            <a:bodyPr/>
            <a:lstStyle/>
            <a:p>
              <a:endParaRPr lang="en-US" dirty="0"/>
            </a:p>
          </p:txBody>
        </p:sp>
      </p:grpSp>
      <p:sp>
        <p:nvSpPr>
          <p:cNvPr id="21" name="Freeform 21"/>
          <p:cNvSpPr/>
          <p:nvPr/>
        </p:nvSpPr>
        <p:spPr>
          <a:xfrm>
            <a:off x="17674864" y="9720423"/>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22" name="Freeform 22"/>
          <p:cNvSpPr/>
          <p:nvPr/>
        </p:nvSpPr>
        <p:spPr>
          <a:xfrm rot="-2199196" flipH="1">
            <a:off x="-1587894" y="-1960574"/>
            <a:ext cx="3285470" cy="3108876"/>
          </a:xfrm>
          <a:custGeom>
            <a:avLst/>
            <a:gdLst/>
            <a:ahLst/>
            <a:cxnLst/>
            <a:rect l="l" t="t" r="r" b="b"/>
            <a:pathLst>
              <a:path w="3285470" h="3108876">
                <a:moveTo>
                  <a:pt x="3285469" y="0"/>
                </a:moveTo>
                <a:lnTo>
                  <a:pt x="0" y="0"/>
                </a:lnTo>
                <a:lnTo>
                  <a:pt x="0" y="3108876"/>
                </a:lnTo>
                <a:lnTo>
                  <a:pt x="3285469" y="3108876"/>
                </a:lnTo>
                <a:lnTo>
                  <a:pt x="3285469" y="0"/>
                </a:lnTo>
                <a:close/>
              </a:path>
            </a:pathLst>
          </a:custGeom>
          <a:blipFill>
            <a:blip>
              <a:alphaModFix amt="50000"/>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23" name="Freeform 23"/>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24" name="Freeform 24"/>
          <p:cNvSpPr/>
          <p:nvPr/>
        </p:nvSpPr>
        <p:spPr>
          <a:xfrm>
            <a:off x="10737512" y="-3729574"/>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dirty="0"/>
          </a:p>
        </p:txBody>
      </p:sp>
      <p:sp>
        <p:nvSpPr>
          <p:cNvPr id="25" name="Freeform 25"/>
          <p:cNvSpPr/>
          <p:nvPr/>
        </p:nvSpPr>
        <p:spPr>
          <a:xfrm>
            <a:off x="9845023" y="1422674"/>
            <a:ext cx="8279350" cy="7606653"/>
          </a:xfrm>
          <a:custGeom>
            <a:avLst/>
            <a:gdLst/>
            <a:ahLst/>
            <a:cxnLst/>
            <a:rect l="l" t="t" r="r" b="b"/>
            <a:pathLst>
              <a:path w="8279350" h="7606653">
                <a:moveTo>
                  <a:pt x="0" y="0"/>
                </a:moveTo>
                <a:lnTo>
                  <a:pt x="8279350" y="0"/>
                </a:lnTo>
                <a:lnTo>
                  <a:pt x="8279350" y="7606653"/>
                </a:lnTo>
                <a:lnTo>
                  <a:pt x="0" y="7606653"/>
                </a:lnTo>
                <a:lnTo>
                  <a:pt x="0" y="0"/>
                </a:lnTo>
                <a:close/>
              </a:path>
            </a:pathLst>
          </a:custGeom>
          <a:blipFill>
            <a:blip>
              <a:alphaModFix amt="90000"/>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en-US" dirty="0"/>
          </a:p>
        </p:txBody>
      </p:sp>
      <p:grpSp>
        <p:nvGrpSpPr>
          <p:cNvPr id="26" name="Group 26"/>
          <p:cNvGrpSpPr/>
          <p:nvPr/>
        </p:nvGrpSpPr>
        <p:grpSpPr>
          <a:xfrm>
            <a:off x="10430048" y="1422674"/>
            <a:ext cx="11520205" cy="7606653"/>
            <a:chOff x="0" y="0"/>
            <a:chExt cx="1057872" cy="698500"/>
          </a:xfrm>
        </p:grpSpPr>
        <p:sp>
          <p:nvSpPr>
            <p:cNvPr id="27" name="Freeform 27"/>
            <p:cNvSpPr/>
            <p:nvPr/>
          </p:nvSpPr>
          <p:spPr>
            <a:xfrm>
              <a:off x="5162" y="0"/>
              <a:ext cx="1047548" cy="698500"/>
            </a:xfrm>
            <a:custGeom>
              <a:avLst/>
              <a:gdLst/>
              <a:ahLst/>
              <a:cxnLst/>
              <a:rect l="l" t="t" r="r" b="b"/>
              <a:pathLst>
                <a:path w="1047548" h="698500">
                  <a:moveTo>
                    <a:pt x="1039191" y="372485"/>
                  </a:moveTo>
                  <a:lnTo>
                    <a:pt x="863028" y="675265"/>
                  </a:lnTo>
                  <a:cubicBezTo>
                    <a:pt x="854659" y="689650"/>
                    <a:pt x="839271" y="698500"/>
                    <a:pt x="822629" y="698500"/>
                  </a:cubicBezTo>
                  <a:lnTo>
                    <a:pt x="224919" y="698500"/>
                  </a:lnTo>
                  <a:cubicBezTo>
                    <a:pt x="208276" y="698500"/>
                    <a:pt x="192889" y="689650"/>
                    <a:pt x="184520" y="675265"/>
                  </a:cubicBezTo>
                  <a:lnTo>
                    <a:pt x="8356" y="372485"/>
                  </a:lnTo>
                  <a:cubicBezTo>
                    <a:pt x="0" y="358122"/>
                    <a:pt x="0" y="340378"/>
                    <a:pt x="8356" y="326015"/>
                  </a:cubicBezTo>
                  <a:lnTo>
                    <a:pt x="184520" y="23235"/>
                  </a:lnTo>
                  <a:cubicBezTo>
                    <a:pt x="192889" y="8850"/>
                    <a:pt x="208276" y="0"/>
                    <a:pt x="224919" y="0"/>
                  </a:cubicBezTo>
                  <a:lnTo>
                    <a:pt x="822629" y="0"/>
                  </a:lnTo>
                  <a:cubicBezTo>
                    <a:pt x="839271" y="0"/>
                    <a:pt x="854659" y="8850"/>
                    <a:pt x="863028" y="23235"/>
                  </a:cubicBezTo>
                  <a:lnTo>
                    <a:pt x="1039191" y="326015"/>
                  </a:lnTo>
                  <a:cubicBezTo>
                    <a:pt x="1047548" y="340378"/>
                    <a:pt x="1047548" y="358122"/>
                    <a:pt x="1039191" y="372485"/>
                  </a:cubicBezTo>
                  <a:close/>
                </a:path>
              </a:pathLst>
            </a:custGeom>
            <a:solidFill>
              <a:srgbClr val="0A0EAE"/>
            </a:solidFill>
          </p:spPr>
          <p:txBody>
            <a:bodyPr/>
            <a:lstStyle/>
            <a:p>
              <a:endParaRPr lang="en-US" dirty="0"/>
            </a:p>
          </p:txBody>
        </p:sp>
        <p:sp>
          <p:nvSpPr>
            <p:cNvPr id="28" name="TextBox 28"/>
            <p:cNvSpPr txBox="1"/>
            <p:nvPr/>
          </p:nvSpPr>
          <p:spPr>
            <a:xfrm>
              <a:off x="114300" y="-66675"/>
              <a:ext cx="829272" cy="765175"/>
            </a:xfrm>
            <a:prstGeom prst="rect">
              <a:avLst/>
            </a:prstGeom>
          </p:spPr>
          <p:txBody>
            <a:bodyPr lIns="59834" tIns="59834" rIns="59834" bIns="59834" rtlCol="0" anchor="ctr"/>
            <a:lstStyle/>
            <a:p>
              <a:pPr algn="ctr">
                <a:lnSpc>
                  <a:spcPts val="3750"/>
                </a:lnSpc>
              </a:pPr>
              <a:endParaRPr dirty="0"/>
            </a:p>
          </p:txBody>
        </p:sp>
      </p:grpSp>
      <p:sp>
        <p:nvSpPr>
          <p:cNvPr id="30" name="Freeform 30"/>
          <p:cNvSpPr/>
          <p:nvPr/>
        </p:nvSpPr>
        <p:spPr>
          <a:xfrm>
            <a:off x="11021922" y="1900438"/>
            <a:ext cx="7662532" cy="6779080"/>
          </a:xfrm>
          <a:custGeom>
            <a:avLst/>
            <a:gdLst/>
            <a:ahLst/>
            <a:cxnLst/>
            <a:rect l="l" t="t" r="r" b="b"/>
            <a:pathLst>
              <a:path w="962385" h="698500">
                <a:moveTo>
                  <a:pt x="955050" y="369643"/>
                </a:moveTo>
                <a:lnTo>
                  <a:pt x="775580" y="678107"/>
                </a:lnTo>
                <a:cubicBezTo>
                  <a:pt x="768234" y="690733"/>
                  <a:pt x="754729" y="698500"/>
                  <a:pt x="740121" y="698500"/>
                </a:cubicBezTo>
                <a:lnTo>
                  <a:pt x="222263" y="698500"/>
                </a:lnTo>
                <a:cubicBezTo>
                  <a:pt x="207655" y="698500"/>
                  <a:pt x="194150" y="690733"/>
                  <a:pt x="186804" y="678107"/>
                </a:cubicBezTo>
                <a:lnTo>
                  <a:pt x="7334" y="369643"/>
                </a:lnTo>
                <a:cubicBezTo>
                  <a:pt x="0" y="357037"/>
                  <a:pt x="0" y="341463"/>
                  <a:pt x="7334" y="328857"/>
                </a:cubicBezTo>
                <a:lnTo>
                  <a:pt x="186804" y="20393"/>
                </a:lnTo>
                <a:cubicBezTo>
                  <a:pt x="194150" y="7767"/>
                  <a:pt x="207655" y="0"/>
                  <a:pt x="222263" y="0"/>
                </a:cubicBezTo>
                <a:lnTo>
                  <a:pt x="740121" y="0"/>
                </a:lnTo>
                <a:cubicBezTo>
                  <a:pt x="754729" y="0"/>
                  <a:pt x="768234" y="7767"/>
                  <a:pt x="775580" y="20393"/>
                </a:cubicBezTo>
                <a:lnTo>
                  <a:pt x="955050" y="328857"/>
                </a:lnTo>
                <a:cubicBezTo>
                  <a:pt x="962385" y="341463"/>
                  <a:pt x="962385" y="357037"/>
                  <a:pt x="955050" y="369643"/>
                </a:cubicBezTo>
                <a:close/>
              </a:path>
            </a:pathLst>
          </a:custGeom>
          <a:blipFill>
            <a:blip r:embed="rId13">
              <a:extLst>
                <a:ext uri="{28A0092B-C50C-407E-A947-70E740481C1C}">
                  <a14:useLocalDpi xmlns:a14="http://schemas.microsoft.com/office/drawing/2010/main" val="0"/>
                </a:ext>
              </a:extLst>
            </a:blip>
            <a:srcRect/>
            <a:stretch>
              <a:fillRect l="13655" t="-218" r="11072" b="-12754"/>
            </a:stretch>
          </a:blipFill>
          <a:ln w="209550" cap="rnd">
            <a:solidFill>
              <a:srgbClr val="FFFFFF"/>
            </a:solidFill>
            <a:prstDash val="solid"/>
            <a:round/>
          </a:ln>
        </p:spPr>
        <p:txBody>
          <a:bodyPr/>
          <a:lstStyle/>
          <a:p>
            <a:endParaRPr lang="en-US" dirty="0"/>
          </a:p>
        </p:txBody>
      </p:sp>
      <p:sp>
        <p:nvSpPr>
          <p:cNvPr id="31" name="TextBox 31"/>
          <p:cNvSpPr txBox="1"/>
          <p:nvPr/>
        </p:nvSpPr>
        <p:spPr>
          <a:xfrm>
            <a:off x="1028700" y="1034099"/>
            <a:ext cx="12955998" cy="884858"/>
          </a:xfrm>
          <a:prstGeom prst="rect">
            <a:avLst/>
          </a:prstGeom>
        </p:spPr>
        <p:txBody>
          <a:bodyPr lIns="0" tIns="0" rIns="0" bIns="0" rtlCol="0" anchor="t">
            <a:spAutoFit/>
          </a:bodyPr>
          <a:lstStyle/>
          <a:p>
            <a:pPr algn="l">
              <a:lnSpc>
                <a:spcPts val="6900"/>
              </a:lnSpc>
            </a:pPr>
            <a:r>
              <a:rPr lang="en-US" sz="6000" b="1" dirty="0">
                <a:solidFill>
                  <a:srgbClr val="0A0EAE"/>
                </a:solidFill>
                <a:latin typeface="Arial Black" panose="020B0A04020102020204" pitchFamily="34" charset="0"/>
                <a:ea typeface="Chakra Petch Bold"/>
                <a:cs typeface="Chakra Petch Bold"/>
                <a:sym typeface="Chakra Petch Bold"/>
              </a:rPr>
              <a:t>MRO Contact Process</a:t>
            </a:r>
          </a:p>
        </p:txBody>
      </p:sp>
      <p:pic>
        <p:nvPicPr>
          <p:cNvPr id="65" name="Picture 64" descr="Graphical user interface, text, application, email&#10;&#10;AI-generated content may be incorrect.">
            <a:extLst>
              <a:ext uri="{FF2B5EF4-FFF2-40B4-BE49-F238E27FC236}">
                <a16:creationId xmlns:a16="http://schemas.microsoft.com/office/drawing/2014/main" id="{CD27CA7E-2061-0D8D-96E4-41479790014D}"/>
              </a:ext>
            </a:extLst>
          </p:cNvPr>
          <p:cNvPicPr>
            <a:picLocks noChangeAspect="1"/>
          </p:cNvPicPr>
          <p:nvPr/>
        </p:nvPicPr>
        <p:blipFill>
          <a:blip r:embed="rId14"/>
          <a:stretch>
            <a:fillRect/>
          </a:stretch>
        </p:blipFill>
        <p:spPr>
          <a:xfrm>
            <a:off x="54841" y="7570601"/>
            <a:ext cx="10597537" cy="2614085"/>
          </a:xfrm>
          <a:prstGeom prst="rect">
            <a:avLst/>
          </a:prstGeom>
        </p:spPr>
      </p:pic>
      <p:pic>
        <p:nvPicPr>
          <p:cNvPr id="3" name="Untitled (70)">
            <a:hlinkClick r:id="" action="ppaction://media"/>
            <a:extLst>
              <a:ext uri="{FF2B5EF4-FFF2-40B4-BE49-F238E27FC236}">
                <a16:creationId xmlns:a16="http://schemas.microsoft.com/office/drawing/2014/main" id="{2937A8CE-B936-B9DF-EEDB-672A92708C7E}"/>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3543630" y="9678628"/>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26000"/>
    </mc:Choice>
    <mc:Fallback xmlns="">
      <p:transition spd="slow" advClick="0" advTm="2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9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A0A7F-E2D8-6F3F-563D-F34E7999A49B}"/>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977E930-A29E-329B-3416-FD25739B23C3}"/>
              </a:ext>
            </a:extLst>
          </p:cNvPr>
          <p:cNvSpPr/>
          <p:nvPr/>
        </p:nvSpPr>
        <p:spPr>
          <a:xfrm>
            <a:off x="-387376" y="9972675"/>
            <a:ext cx="17646676" cy="1656163"/>
          </a:xfrm>
          <a:custGeom>
            <a:avLst/>
            <a:gdLst/>
            <a:ahLst/>
            <a:cxnLst/>
            <a:rect l="l" t="t" r="r" b="b"/>
            <a:pathLst>
              <a:path w="17646676" h="1656163">
                <a:moveTo>
                  <a:pt x="0" y="0"/>
                </a:moveTo>
                <a:lnTo>
                  <a:pt x="17646676" y="0"/>
                </a:lnTo>
                <a:lnTo>
                  <a:pt x="17646676" y="1656163"/>
                </a:lnTo>
                <a:lnTo>
                  <a:pt x="0" y="1656163"/>
                </a:lnTo>
                <a:lnTo>
                  <a:pt x="0" y="0"/>
                </a:lnTo>
                <a:close/>
              </a:path>
            </a:pathLst>
          </a:custGeom>
          <a:blipFill>
            <a:blip>
              <a:extLst>
                <a:ext uri="{96DAC541-7B7A-43D3-8B79-37D633B846F1}">
                  <asvg:svgBlip xmlns:asvg="http://schemas.microsoft.com/office/drawing/2016/SVG/main" r:embed="rId5"/>
                </a:ext>
              </a:extLst>
            </a:blip>
            <a:stretch>
              <a:fillRect t="-290245"/>
            </a:stretch>
          </a:blipFill>
        </p:spPr>
        <p:txBody>
          <a:bodyPr/>
          <a:lstStyle/>
          <a:p>
            <a:endParaRPr lang="en-US" dirty="0"/>
          </a:p>
        </p:txBody>
      </p:sp>
      <p:grpSp>
        <p:nvGrpSpPr>
          <p:cNvPr id="4" name="Group 4">
            <a:extLst>
              <a:ext uri="{FF2B5EF4-FFF2-40B4-BE49-F238E27FC236}">
                <a16:creationId xmlns:a16="http://schemas.microsoft.com/office/drawing/2014/main" id="{64E1A736-5747-209A-997C-460F66066311}"/>
              </a:ext>
            </a:extLst>
          </p:cNvPr>
          <p:cNvGrpSpPr/>
          <p:nvPr/>
        </p:nvGrpSpPr>
        <p:grpSpPr>
          <a:xfrm>
            <a:off x="12801522" y="-1114950"/>
            <a:ext cx="7335291" cy="2801892"/>
            <a:chOff x="0" y="0"/>
            <a:chExt cx="930920" cy="355587"/>
          </a:xfrm>
        </p:grpSpPr>
        <p:sp>
          <p:nvSpPr>
            <p:cNvPr id="5" name="Freeform 5">
              <a:extLst>
                <a:ext uri="{FF2B5EF4-FFF2-40B4-BE49-F238E27FC236}">
                  <a16:creationId xmlns:a16="http://schemas.microsoft.com/office/drawing/2014/main" id="{8C833205-89AA-7D3B-4EC1-AFAF63B495FB}"/>
                </a:ext>
              </a:extLst>
            </p:cNvPr>
            <p:cNvSpPr/>
            <p:nvPr/>
          </p:nvSpPr>
          <p:spPr>
            <a:xfrm>
              <a:off x="12460" y="0"/>
              <a:ext cx="906000" cy="355587"/>
            </a:xfrm>
            <a:custGeom>
              <a:avLst/>
              <a:gdLst/>
              <a:ahLst/>
              <a:cxnLst/>
              <a:rect l="l" t="t" r="r" b="b"/>
              <a:pathLst>
                <a:path w="906000" h="355587">
                  <a:moveTo>
                    <a:pt x="683597" y="0"/>
                  </a:moveTo>
                  <a:lnTo>
                    <a:pt x="19203" y="0"/>
                  </a:lnTo>
                  <a:cubicBezTo>
                    <a:pt x="12653" y="0"/>
                    <a:pt x="6598" y="3487"/>
                    <a:pt x="3311" y="9152"/>
                  </a:cubicBezTo>
                  <a:cubicBezTo>
                    <a:pt x="23" y="14817"/>
                    <a:pt x="0" y="21804"/>
                    <a:pt x="3250" y="27491"/>
                  </a:cubicBezTo>
                  <a:lnTo>
                    <a:pt x="175030" y="328096"/>
                  </a:lnTo>
                  <a:cubicBezTo>
                    <a:pt x="184745" y="345096"/>
                    <a:pt x="202823" y="355587"/>
                    <a:pt x="222403" y="355587"/>
                  </a:cubicBezTo>
                  <a:lnTo>
                    <a:pt x="886797" y="355587"/>
                  </a:lnTo>
                  <a:cubicBezTo>
                    <a:pt x="893347" y="355587"/>
                    <a:pt x="899402" y="352101"/>
                    <a:pt x="902689" y="346435"/>
                  </a:cubicBezTo>
                  <a:cubicBezTo>
                    <a:pt x="905977" y="340770"/>
                    <a:pt x="906000" y="333783"/>
                    <a:pt x="902750" y="328096"/>
                  </a:cubicBezTo>
                  <a:lnTo>
                    <a:pt x="730970" y="27491"/>
                  </a:lnTo>
                  <a:cubicBezTo>
                    <a:pt x="721255" y="10491"/>
                    <a:pt x="703177" y="0"/>
                    <a:pt x="683597" y="0"/>
                  </a:cubicBezTo>
                  <a:close/>
                </a:path>
              </a:pathLst>
            </a:custGeom>
            <a:solidFill>
              <a:srgbClr val="9CCC56"/>
            </a:solidFill>
          </p:spPr>
          <p:txBody>
            <a:bodyPr/>
            <a:lstStyle/>
            <a:p>
              <a:endParaRPr lang="en-US" dirty="0"/>
            </a:p>
          </p:txBody>
        </p:sp>
        <p:sp>
          <p:nvSpPr>
            <p:cNvPr id="6" name="TextBox 6">
              <a:extLst>
                <a:ext uri="{FF2B5EF4-FFF2-40B4-BE49-F238E27FC236}">
                  <a16:creationId xmlns:a16="http://schemas.microsoft.com/office/drawing/2014/main" id="{8EE06159-72E6-1EC6-FFA0-72F0E52FB905}"/>
                </a:ext>
              </a:extLst>
            </p:cNvPr>
            <p:cNvSpPr txBox="1"/>
            <p:nvPr/>
          </p:nvSpPr>
          <p:spPr>
            <a:xfrm>
              <a:off x="101600" y="-66675"/>
              <a:ext cx="727720" cy="422262"/>
            </a:xfrm>
            <a:prstGeom prst="rect">
              <a:avLst/>
            </a:prstGeom>
          </p:spPr>
          <p:txBody>
            <a:bodyPr lIns="50800" tIns="50800" rIns="50800" bIns="50800" rtlCol="0" anchor="ctr"/>
            <a:lstStyle/>
            <a:p>
              <a:pPr algn="ctr">
                <a:lnSpc>
                  <a:spcPts val="3750"/>
                </a:lnSpc>
              </a:pPr>
              <a:endParaRPr dirty="0"/>
            </a:p>
          </p:txBody>
        </p:sp>
      </p:grpSp>
      <p:sp>
        <p:nvSpPr>
          <p:cNvPr id="7" name="Freeform 7">
            <a:extLst>
              <a:ext uri="{FF2B5EF4-FFF2-40B4-BE49-F238E27FC236}">
                <a16:creationId xmlns:a16="http://schemas.microsoft.com/office/drawing/2014/main" id="{1046FD36-9F37-FF3C-0796-05DBF8646FDE}"/>
              </a:ext>
            </a:extLst>
          </p:cNvPr>
          <p:cNvSpPr/>
          <p:nvPr/>
        </p:nvSpPr>
        <p:spPr>
          <a:xfrm rot="2203448">
            <a:off x="16087195" y="-567063"/>
            <a:ext cx="2401361" cy="2458731"/>
          </a:xfrm>
          <a:custGeom>
            <a:avLst/>
            <a:gdLst/>
            <a:ahLst/>
            <a:cxnLst/>
            <a:rect l="l" t="t" r="r" b="b"/>
            <a:pathLst>
              <a:path w="2401361" h="2458731">
                <a:moveTo>
                  <a:pt x="0" y="0"/>
                </a:moveTo>
                <a:lnTo>
                  <a:pt x="2401360" y="0"/>
                </a:lnTo>
                <a:lnTo>
                  <a:pt x="2401360" y="2458731"/>
                </a:lnTo>
                <a:lnTo>
                  <a:pt x="0" y="2458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grpSp>
        <p:nvGrpSpPr>
          <p:cNvPr id="8" name="Group 8">
            <a:extLst>
              <a:ext uri="{FF2B5EF4-FFF2-40B4-BE49-F238E27FC236}">
                <a16:creationId xmlns:a16="http://schemas.microsoft.com/office/drawing/2014/main" id="{A982F6A1-95DA-FB8E-3BD8-D353136A876E}"/>
              </a:ext>
            </a:extLst>
          </p:cNvPr>
          <p:cNvGrpSpPr/>
          <p:nvPr/>
        </p:nvGrpSpPr>
        <p:grpSpPr>
          <a:xfrm>
            <a:off x="-2822215" y="-1659968"/>
            <a:ext cx="18379715" cy="3888558"/>
            <a:chOff x="0" y="0"/>
            <a:chExt cx="1673415" cy="354041"/>
          </a:xfrm>
        </p:grpSpPr>
        <p:sp>
          <p:nvSpPr>
            <p:cNvPr id="9" name="Freeform 9">
              <a:extLst>
                <a:ext uri="{FF2B5EF4-FFF2-40B4-BE49-F238E27FC236}">
                  <a16:creationId xmlns:a16="http://schemas.microsoft.com/office/drawing/2014/main" id="{F902BAC6-E6F3-B703-DD39-FE58426E5964}"/>
                </a:ext>
              </a:extLst>
            </p:cNvPr>
            <p:cNvSpPr/>
            <p:nvPr/>
          </p:nvSpPr>
          <p:spPr>
            <a:xfrm>
              <a:off x="5822" y="0"/>
              <a:ext cx="1661771" cy="354041"/>
            </a:xfrm>
            <a:custGeom>
              <a:avLst/>
              <a:gdLst/>
              <a:ahLst/>
              <a:cxnLst/>
              <a:rect l="l" t="t" r="r" b="b"/>
              <a:pathLst>
                <a:path w="1661771" h="354041">
                  <a:moveTo>
                    <a:pt x="212121" y="0"/>
                  </a:moveTo>
                  <a:lnTo>
                    <a:pt x="1652851" y="0"/>
                  </a:lnTo>
                  <a:cubicBezTo>
                    <a:pt x="1655897" y="0"/>
                    <a:pt x="1658712" y="1623"/>
                    <a:pt x="1660239" y="4259"/>
                  </a:cubicBezTo>
                  <a:cubicBezTo>
                    <a:pt x="1661765" y="6895"/>
                    <a:pt x="1661771" y="10145"/>
                    <a:pt x="1660255" y="12786"/>
                  </a:cubicBezTo>
                  <a:lnTo>
                    <a:pt x="1471732" y="341255"/>
                  </a:lnTo>
                  <a:cubicBezTo>
                    <a:pt x="1467193" y="349164"/>
                    <a:pt x="1458770" y="354041"/>
                    <a:pt x="1449651" y="354041"/>
                  </a:cubicBezTo>
                  <a:lnTo>
                    <a:pt x="8921" y="354041"/>
                  </a:lnTo>
                  <a:cubicBezTo>
                    <a:pt x="5875" y="354041"/>
                    <a:pt x="3059" y="352418"/>
                    <a:pt x="1533" y="349782"/>
                  </a:cubicBezTo>
                  <a:cubicBezTo>
                    <a:pt x="7" y="347146"/>
                    <a:pt x="0" y="343896"/>
                    <a:pt x="1517" y="341255"/>
                  </a:cubicBezTo>
                  <a:lnTo>
                    <a:pt x="190039" y="12786"/>
                  </a:lnTo>
                  <a:cubicBezTo>
                    <a:pt x="194579" y="4877"/>
                    <a:pt x="203002" y="0"/>
                    <a:pt x="212121" y="0"/>
                  </a:cubicBezTo>
                  <a:close/>
                </a:path>
              </a:pathLst>
            </a:custGeom>
            <a:solidFill>
              <a:srgbClr val="0A0EAE"/>
            </a:solidFill>
          </p:spPr>
          <p:txBody>
            <a:bodyPr/>
            <a:lstStyle/>
            <a:p>
              <a:endParaRPr lang="en-US" dirty="0"/>
            </a:p>
          </p:txBody>
        </p:sp>
        <p:sp>
          <p:nvSpPr>
            <p:cNvPr id="10" name="TextBox 10">
              <a:extLst>
                <a:ext uri="{FF2B5EF4-FFF2-40B4-BE49-F238E27FC236}">
                  <a16:creationId xmlns:a16="http://schemas.microsoft.com/office/drawing/2014/main" id="{C13D3B15-5C9F-71D2-F913-4DB3F6298BDC}"/>
                </a:ext>
              </a:extLst>
            </p:cNvPr>
            <p:cNvSpPr txBox="1"/>
            <p:nvPr/>
          </p:nvSpPr>
          <p:spPr>
            <a:xfrm>
              <a:off x="101600" y="-66675"/>
              <a:ext cx="1470215" cy="420716"/>
            </a:xfrm>
            <a:prstGeom prst="rect">
              <a:avLst/>
            </a:prstGeom>
          </p:spPr>
          <p:txBody>
            <a:bodyPr lIns="50800" tIns="50800" rIns="50800" bIns="50800" rtlCol="0" anchor="ctr"/>
            <a:lstStyle/>
            <a:p>
              <a:pPr algn="ctr">
                <a:lnSpc>
                  <a:spcPts val="3750"/>
                </a:lnSpc>
              </a:pPr>
              <a:endParaRPr dirty="0"/>
            </a:p>
          </p:txBody>
        </p:sp>
      </p:grpSp>
      <p:sp>
        <p:nvSpPr>
          <p:cNvPr id="11" name="Freeform 11">
            <a:extLst>
              <a:ext uri="{FF2B5EF4-FFF2-40B4-BE49-F238E27FC236}">
                <a16:creationId xmlns:a16="http://schemas.microsoft.com/office/drawing/2014/main" id="{35CCA78E-6F90-6AE8-94B6-C3765B0066D5}"/>
              </a:ext>
            </a:extLst>
          </p:cNvPr>
          <p:cNvSpPr/>
          <p:nvPr/>
        </p:nvSpPr>
        <p:spPr>
          <a:xfrm rot="-4021186" flipH="1">
            <a:off x="-2164000" y="-580014"/>
            <a:ext cx="6677500" cy="2612572"/>
          </a:xfrm>
          <a:custGeom>
            <a:avLst/>
            <a:gdLst/>
            <a:ahLst/>
            <a:cxnLst/>
            <a:rect l="l" t="t" r="r" b="b"/>
            <a:pathLst>
              <a:path w="6677500" h="2612572">
                <a:moveTo>
                  <a:pt x="6677500" y="0"/>
                </a:moveTo>
                <a:lnTo>
                  <a:pt x="0" y="0"/>
                </a:lnTo>
                <a:lnTo>
                  <a:pt x="0" y="2612572"/>
                </a:lnTo>
                <a:lnTo>
                  <a:pt x="6677500" y="2612572"/>
                </a:lnTo>
                <a:lnTo>
                  <a:pt x="667750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2" name="Freeform 12">
            <a:extLst>
              <a:ext uri="{FF2B5EF4-FFF2-40B4-BE49-F238E27FC236}">
                <a16:creationId xmlns:a16="http://schemas.microsoft.com/office/drawing/2014/main" id="{6059990B-83EE-E301-93C0-7A897ADDB3A1}"/>
              </a:ext>
            </a:extLst>
          </p:cNvPr>
          <p:cNvSpPr/>
          <p:nvPr/>
        </p:nvSpPr>
        <p:spPr>
          <a:xfrm>
            <a:off x="13565251" y="-3510381"/>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48" name="TextBox 48">
            <a:extLst>
              <a:ext uri="{FF2B5EF4-FFF2-40B4-BE49-F238E27FC236}">
                <a16:creationId xmlns:a16="http://schemas.microsoft.com/office/drawing/2014/main" id="{C18F462D-D765-8F13-423B-BE6B81867ED9}"/>
              </a:ext>
            </a:extLst>
          </p:cNvPr>
          <p:cNvSpPr txBox="1"/>
          <p:nvPr/>
        </p:nvSpPr>
        <p:spPr>
          <a:xfrm>
            <a:off x="1244599" y="700403"/>
            <a:ext cx="11591157" cy="961802"/>
          </a:xfrm>
          <a:prstGeom prst="rect">
            <a:avLst/>
          </a:prstGeom>
        </p:spPr>
        <p:txBody>
          <a:bodyPr wrap="square" lIns="0" tIns="0" rIns="0" bIns="0" rtlCol="0" anchor="t">
            <a:spAutoFit/>
          </a:bodyPr>
          <a:lstStyle/>
          <a:p>
            <a:pPr algn="ctr">
              <a:lnSpc>
                <a:spcPts val="7474"/>
              </a:lnSpc>
            </a:pPr>
            <a:r>
              <a:rPr lang="en-US" sz="6499" b="1" dirty="0">
                <a:solidFill>
                  <a:srgbClr val="FFFFFF"/>
                </a:solidFill>
                <a:latin typeface="Arial Black" panose="020B0A04020102020204" pitchFamily="34" charset="0"/>
                <a:ea typeface="TT Norms Bold"/>
                <a:cs typeface="TT Norms Bold"/>
                <a:sym typeface="TT Norms Bold"/>
              </a:rPr>
              <a:t>Privacy &amp; Confidentiality</a:t>
            </a:r>
          </a:p>
        </p:txBody>
      </p:sp>
      <p:sp>
        <p:nvSpPr>
          <p:cNvPr id="49" name="Freeform 49">
            <a:extLst>
              <a:ext uri="{FF2B5EF4-FFF2-40B4-BE49-F238E27FC236}">
                <a16:creationId xmlns:a16="http://schemas.microsoft.com/office/drawing/2014/main" id="{C4F0FD25-EB21-DDC6-CBD0-5F9EB9A40028}"/>
              </a:ext>
            </a:extLst>
          </p:cNvPr>
          <p:cNvSpPr/>
          <p:nvPr/>
        </p:nvSpPr>
        <p:spPr>
          <a:xfrm>
            <a:off x="5371518" y="9571438"/>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50" name="Freeform 50">
            <a:extLst>
              <a:ext uri="{FF2B5EF4-FFF2-40B4-BE49-F238E27FC236}">
                <a16:creationId xmlns:a16="http://schemas.microsoft.com/office/drawing/2014/main" id="{26E87F63-4EAD-5AB9-8DCD-E2FC6E198C0B}"/>
              </a:ext>
            </a:extLst>
          </p:cNvPr>
          <p:cNvSpPr/>
          <p:nvPr/>
        </p:nvSpPr>
        <p:spPr>
          <a:xfrm rot="2203448">
            <a:off x="6864451" y="9709622"/>
            <a:ext cx="2401361" cy="2458731"/>
          </a:xfrm>
          <a:custGeom>
            <a:avLst/>
            <a:gdLst/>
            <a:ahLst/>
            <a:cxnLst/>
            <a:rect l="l" t="t" r="r" b="b"/>
            <a:pathLst>
              <a:path w="2401361" h="2458731">
                <a:moveTo>
                  <a:pt x="0" y="0"/>
                </a:moveTo>
                <a:lnTo>
                  <a:pt x="2401361" y="0"/>
                </a:lnTo>
                <a:lnTo>
                  <a:pt x="2401361" y="2458731"/>
                </a:lnTo>
                <a:lnTo>
                  <a:pt x="0" y="2458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pic>
        <p:nvPicPr>
          <p:cNvPr id="13" name="Untitled (39)">
            <a:hlinkClick r:id="" action="ppaction://media"/>
            <a:extLst>
              <a:ext uri="{FF2B5EF4-FFF2-40B4-BE49-F238E27FC236}">
                <a16:creationId xmlns:a16="http://schemas.microsoft.com/office/drawing/2014/main" id="{58152BAE-D397-8F76-CED5-B14993B63DF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070137" y="9187345"/>
            <a:ext cx="487363" cy="487363"/>
          </a:xfrm>
          <a:prstGeom prst="rect">
            <a:avLst/>
          </a:prstGeom>
        </p:spPr>
      </p:pic>
      <p:pic>
        <p:nvPicPr>
          <p:cNvPr id="14" name="Picture 13" descr="Graphical user interface, text, application, letter&#10;&#10;AI-generated content may be incorrect.">
            <a:extLst>
              <a:ext uri="{FF2B5EF4-FFF2-40B4-BE49-F238E27FC236}">
                <a16:creationId xmlns:a16="http://schemas.microsoft.com/office/drawing/2014/main" id="{7F662172-2060-2466-6A78-D5205A4C2B6E}"/>
              </a:ext>
            </a:extLst>
          </p:cNvPr>
          <p:cNvPicPr>
            <a:picLocks noChangeAspect="1"/>
          </p:cNvPicPr>
          <p:nvPr/>
        </p:nvPicPr>
        <p:blipFill>
          <a:blip r:embed="rId10"/>
          <a:stretch>
            <a:fillRect/>
          </a:stretch>
        </p:blipFill>
        <p:spPr>
          <a:xfrm>
            <a:off x="1244600" y="2248234"/>
            <a:ext cx="14312900" cy="6923927"/>
          </a:xfrm>
          <a:prstGeom prst="rect">
            <a:avLst/>
          </a:prstGeom>
        </p:spPr>
      </p:pic>
    </p:spTree>
    <p:extLst>
      <p:ext uri="{BB962C8B-B14F-4D97-AF65-F5344CB8AC3E}">
        <p14:creationId xmlns:p14="http://schemas.microsoft.com/office/powerpoint/2010/main" val="1978235734"/>
      </p:ext>
    </p:extLst>
  </p:cSld>
  <p:clrMapOvr>
    <a:masterClrMapping/>
  </p:clrMapOvr>
  <mc:AlternateContent xmlns:mc="http://schemas.openxmlformats.org/markup-compatibility/2006" xmlns:p14="http://schemas.microsoft.com/office/powerpoint/2010/main">
    <mc:Choice Requires="p14">
      <p:transition spd="slow" p14:dur="2000" advClick="0" advTm="14000"/>
    </mc:Choice>
    <mc:Fallback xmlns="">
      <p:transition spd="slow" advClick="0" advTm="1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3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006EA-B1C8-09C3-5D6F-5DB3E83DCD42}"/>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BBDDCB3D-B502-F284-384E-DC5613DAE6AA}"/>
              </a:ext>
            </a:extLst>
          </p:cNvPr>
          <p:cNvGrpSpPr/>
          <p:nvPr/>
        </p:nvGrpSpPr>
        <p:grpSpPr>
          <a:xfrm>
            <a:off x="11622068" y="-4163460"/>
            <a:ext cx="11145501" cy="9752314"/>
            <a:chOff x="0" y="0"/>
            <a:chExt cx="812800" cy="711200"/>
          </a:xfrm>
        </p:grpSpPr>
        <p:sp>
          <p:nvSpPr>
            <p:cNvPr id="6" name="Freeform 6">
              <a:extLst>
                <a:ext uri="{FF2B5EF4-FFF2-40B4-BE49-F238E27FC236}">
                  <a16:creationId xmlns:a16="http://schemas.microsoft.com/office/drawing/2014/main" id="{9B70077B-2AEA-C50F-F724-B7B48B5E3918}"/>
                </a:ext>
              </a:extLst>
            </p:cNvPr>
            <p:cNvSpPr/>
            <p:nvPr/>
          </p:nvSpPr>
          <p:spPr>
            <a:xfrm>
              <a:off x="10933" y="16124"/>
              <a:ext cx="790933" cy="695076"/>
            </a:xfrm>
            <a:custGeom>
              <a:avLst/>
              <a:gdLst/>
              <a:ahLst/>
              <a:cxnLst/>
              <a:rect l="l" t="t" r="r" b="b"/>
              <a:pathLst>
                <a:path w="790933" h="695076">
                  <a:moveTo>
                    <a:pt x="409252" y="8000"/>
                  </a:moveTo>
                  <a:lnTo>
                    <a:pt x="788082" y="670952"/>
                  </a:lnTo>
                  <a:cubicBezTo>
                    <a:pt x="790934" y="675942"/>
                    <a:pt x="790913" y="682074"/>
                    <a:pt x="788028" y="687045"/>
                  </a:cubicBezTo>
                  <a:cubicBezTo>
                    <a:pt x="785143" y="692016"/>
                    <a:pt x="779830" y="695076"/>
                    <a:pt x="774082" y="695076"/>
                  </a:cubicBezTo>
                  <a:lnTo>
                    <a:pt x="16852" y="695076"/>
                  </a:lnTo>
                  <a:cubicBezTo>
                    <a:pt x="11104" y="695076"/>
                    <a:pt x="5791" y="692016"/>
                    <a:pt x="2906" y="687045"/>
                  </a:cubicBezTo>
                  <a:cubicBezTo>
                    <a:pt x="21" y="682074"/>
                    <a:pt x="0" y="675942"/>
                    <a:pt x="2852" y="670952"/>
                  </a:cubicBezTo>
                  <a:lnTo>
                    <a:pt x="381682" y="8000"/>
                  </a:lnTo>
                  <a:cubicBezTo>
                    <a:pt x="384509" y="3053"/>
                    <a:pt x="389769" y="0"/>
                    <a:pt x="395467" y="0"/>
                  </a:cubicBezTo>
                  <a:cubicBezTo>
                    <a:pt x="401165" y="0"/>
                    <a:pt x="406425" y="3053"/>
                    <a:pt x="409252" y="8000"/>
                  </a:cubicBezTo>
                  <a:close/>
                </a:path>
              </a:pathLst>
            </a:custGeom>
            <a:solidFill>
              <a:srgbClr val="9CCC56"/>
            </a:solidFill>
          </p:spPr>
          <p:txBody>
            <a:bodyPr/>
            <a:lstStyle/>
            <a:p>
              <a:endParaRPr lang="en-US" dirty="0"/>
            </a:p>
          </p:txBody>
        </p:sp>
        <p:sp>
          <p:nvSpPr>
            <p:cNvPr id="7" name="TextBox 7">
              <a:extLst>
                <a:ext uri="{FF2B5EF4-FFF2-40B4-BE49-F238E27FC236}">
                  <a16:creationId xmlns:a16="http://schemas.microsoft.com/office/drawing/2014/main" id="{DACB6D0F-620C-2EB0-1350-E2C6C28FDDA5}"/>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8" name="Group 8">
            <a:extLst>
              <a:ext uri="{FF2B5EF4-FFF2-40B4-BE49-F238E27FC236}">
                <a16:creationId xmlns:a16="http://schemas.microsoft.com/office/drawing/2014/main" id="{A57D7B85-C19F-6560-5A05-35A616DFA5DA}"/>
              </a:ext>
            </a:extLst>
          </p:cNvPr>
          <p:cNvGrpSpPr/>
          <p:nvPr/>
        </p:nvGrpSpPr>
        <p:grpSpPr>
          <a:xfrm rot="-10800000">
            <a:off x="11377362" y="-406136"/>
            <a:ext cx="4180138" cy="3657620"/>
            <a:chOff x="0" y="0"/>
            <a:chExt cx="812800" cy="711200"/>
          </a:xfrm>
        </p:grpSpPr>
        <p:sp>
          <p:nvSpPr>
            <p:cNvPr id="9" name="Freeform 9">
              <a:extLst>
                <a:ext uri="{FF2B5EF4-FFF2-40B4-BE49-F238E27FC236}">
                  <a16:creationId xmlns:a16="http://schemas.microsoft.com/office/drawing/2014/main" id="{E6C7DBF2-BB63-FF43-08F4-45D05D3A41DA}"/>
                </a:ext>
              </a:extLst>
            </p:cNvPr>
            <p:cNvSpPr/>
            <p:nvPr/>
          </p:nvSpPr>
          <p:spPr>
            <a:xfrm>
              <a:off x="29152" y="42992"/>
              <a:ext cx="754496" cy="668208"/>
            </a:xfrm>
            <a:custGeom>
              <a:avLst/>
              <a:gdLst/>
              <a:ahLst/>
              <a:cxnLst/>
              <a:rect l="l" t="t" r="r" b="b"/>
              <a:pathLst>
                <a:path w="754496" h="668208">
                  <a:moveTo>
                    <a:pt x="414003" y="21330"/>
                  </a:moveTo>
                  <a:lnTo>
                    <a:pt x="746893" y="603886"/>
                  </a:lnTo>
                  <a:cubicBezTo>
                    <a:pt x="754496" y="617192"/>
                    <a:pt x="754441" y="633540"/>
                    <a:pt x="746749" y="646795"/>
                  </a:cubicBezTo>
                  <a:cubicBezTo>
                    <a:pt x="739057" y="660050"/>
                    <a:pt x="724890" y="668208"/>
                    <a:pt x="709565" y="668208"/>
                  </a:cubicBezTo>
                  <a:lnTo>
                    <a:pt x="44931" y="668208"/>
                  </a:lnTo>
                  <a:cubicBezTo>
                    <a:pt x="29606" y="668208"/>
                    <a:pt x="15439" y="660050"/>
                    <a:pt x="7747" y="646795"/>
                  </a:cubicBezTo>
                  <a:cubicBezTo>
                    <a:pt x="55" y="633540"/>
                    <a:pt x="0" y="617192"/>
                    <a:pt x="7603" y="603886"/>
                  </a:cubicBezTo>
                  <a:lnTo>
                    <a:pt x="340493" y="21330"/>
                  </a:lnTo>
                  <a:cubicBezTo>
                    <a:pt x="348030" y="8140"/>
                    <a:pt x="362056" y="0"/>
                    <a:pt x="377248" y="0"/>
                  </a:cubicBezTo>
                  <a:cubicBezTo>
                    <a:pt x="392440" y="0"/>
                    <a:pt x="406466" y="8140"/>
                    <a:pt x="414003" y="21330"/>
                  </a:cubicBezTo>
                  <a:close/>
                </a:path>
              </a:pathLst>
            </a:custGeom>
            <a:solidFill>
              <a:srgbClr val="0A0EAE">
                <a:alpha val="89804"/>
              </a:srgbClr>
            </a:solidFill>
          </p:spPr>
          <p:txBody>
            <a:bodyPr/>
            <a:lstStyle/>
            <a:p>
              <a:endParaRPr lang="en-US" dirty="0"/>
            </a:p>
          </p:txBody>
        </p:sp>
        <p:sp>
          <p:nvSpPr>
            <p:cNvPr id="10" name="TextBox 10">
              <a:extLst>
                <a:ext uri="{FF2B5EF4-FFF2-40B4-BE49-F238E27FC236}">
                  <a16:creationId xmlns:a16="http://schemas.microsoft.com/office/drawing/2014/main" id="{74890257-CD98-6B05-D9E3-F02A1AF0F742}"/>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1" name="Group 11">
            <a:extLst>
              <a:ext uri="{FF2B5EF4-FFF2-40B4-BE49-F238E27FC236}">
                <a16:creationId xmlns:a16="http://schemas.microsoft.com/office/drawing/2014/main" id="{BF8D06DA-DC7B-9256-3B44-B6C9E57B44C8}"/>
              </a:ext>
            </a:extLst>
          </p:cNvPr>
          <p:cNvGrpSpPr/>
          <p:nvPr/>
        </p:nvGrpSpPr>
        <p:grpSpPr>
          <a:xfrm>
            <a:off x="12444764" y="2989577"/>
            <a:ext cx="8794187" cy="7694914"/>
            <a:chOff x="0" y="0"/>
            <a:chExt cx="812800" cy="711200"/>
          </a:xfrm>
        </p:grpSpPr>
        <p:sp>
          <p:nvSpPr>
            <p:cNvPr id="12" name="Freeform 12">
              <a:extLst>
                <a:ext uri="{FF2B5EF4-FFF2-40B4-BE49-F238E27FC236}">
                  <a16:creationId xmlns:a16="http://schemas.microsoft.com/office/drawing/2014/main" id="{4EAEFACB-B164-9EF2-73E1-FCFD1942CCDF}"/>
                </a:ext>
              </a:extLst>
            </p:cNvPr>
            <p:cNvSpPr/>
            <p:nvPr/>
          </p:nvSpPr>
          <p:spPr>
            <a:xfrm>
              <a:off x="13857" y="20435"/>
              <a:ext cx="785086" cy="690765"/>
            </a:xfrm>
            <a:custGeom>
              <a:avLst/>
              <a:gdLst/>
              <a:ahLst/>
              <a:cxnLst/>
              <a:rect l="l" t="t" r="r" b="b"/>
              <a:pathLst>
                <a:path w="785086" h="690765">
                  <a:moveTo>
                    <a:pt x="410014" y="10139"/>
                  </a:moveTo>
                  <a:lnTo>
                    <a:pt x="781472" y="660191"/>
                  </a:lnTo>
                  <a:cubicBezTo>
                    <a:pt x="785086" y="666516"/>
                    <a:pt x="785060" y="674286"/>
                    <a:pt x="781404" y="680587"/>
                  </a:cubicBezTo>
                  <a:cubicBezTo>
                    <a:pt x="777748" y="686887"/>
                    <a:pt x="771014" y="690765"/>
                    <a:pt x="763729" y="690765"/>
                  </a:cubicBezTo>
                  <a:lnTo>
                    <a:pt x="21357" y="690765"/>
                  </a:lnTo>
                  <a:cubicBezTo>
                    <a:pt x="14072" y="690765"/>
                    <a:pt x="7338" y="686887"/>
                    <a:pt x="3682" y="680587"/>
                  </a:cubicBezTo>
                  <a:cubicBezTo>
                    <a:pt x="26" y="674286"/>
                    <a:pt x="0" y="666516"/>
                    <a:pt x="3614" y="660191"/>
                  </a:cubicBezTo>
                  <a:lnTo>
                    <a:pt x="375072" y="10139"/>
                  </a:lnTo>
                  <a:cubicBezTo>
                    <a:pt x="378655" y="3870"/>
                    <a:pt x="385322" y="0"/>
                    <a:pt x="392543" y="0"/>
                  </a:cubicBezTo>
                  <a:cubicBezTo>
                    <a:pt x="399764" y="0"/>
                    <a:pt x="406431" y="3870"/>
                    <a:pt x="410014" y="10139"/>
                  </a:cubicBezTo>
                  <a:close/>
                </a:path>
              </a:pathLst>
            </a:custGeom>
            <a:solidFill>
              <a:srgbClr val="9CCC56"/>
            </a:solidFill>
          </p:spPr>
          <p:txBody>
            <a:bodyPr/>
            <a:lstStyle/>
            <a:p>
              <a:endParaRPr lang="en-US" dirty="0"/>
            </a:p>
          </p:txBody>
        </p:sp>
        <p:sp>
          <p:nvSpPr>
            <p:cNvPr id="13" name="TextBox 13">
              <a:extLst>
                <a:ext uri="{FF2B5EF4-FFF2-40B4-BE49-F238E27FC236}">
                  <a16:creationId xmlns:a16="http://schemas.microsoft.com/office/drawing/2014/main" id="{14CEDC6E-2DEC-F325-93D0-96C701BF6807}"/>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4" name="Group 14">
            <a:extLst>
              <a:ext uri="{FF2B5EF4-FFF2-40B4-BE49-F238E27FC236}">
                <a16:creationId xmlns:a16="http://schemas.microsoft.com/office/drawing/2014/main" id="{6AF44900-4E79-9E31-8A0C-0401A9C065FC}"/>
              </a:ext>
            </a:extLst>
          </p:cNvPr>
          <p:cNvGrpSpPr/>
          <p:nvPr/>
        </p:nvGrpSpPr>
        <p:grpSpPr>
          <a:xfrm>
            <a:off x="11622068" y="7617932"/>
            <a:ext cx="3885376" cy="3399704"/>
            <a:chOff x="0" y="0"/>
            <a:chExt cx="812800" cy="711200"/>
          </a:xfrm>
        </p:grpSpPr>
        <p:sp>
          <p:nvSpPr>
            <p:cNvPr id="15" name="Freeform 15">
              <a:extLst>
                <a:ext uri="{FF2B5EF4-FFF2-40B4-BE49-F238E27FC236}">
                  <a16:creationId xmlns:a16="http://schemas.microsoft.com/office/drawing/2014/main" id="{39FA5BB7-7122-236C-36F5-84FCBC511DEB}"/>
                </a:ext>
              </a:extLst>
            </p:cNvPr>
            <p:cNvSpPr/>
            <p:nvPr/>
          </p:nvSpPr>
          <p:spPr>
            <a:xfrm>
              <a:off x="31363" y="46254"/>
              <a:ext cx="750073" cy="664946"/>
            </a:xfrm>
            <a:custGeom>
              <a:avLst/>
              <a:gdLst/>
              <a:ahLst/>
              <a:cxnLst/>
              <a:rect l="l" t="t" r="r" b="b"/>
              <a:pathLst>
                <a:path w="750073" h="664946">
                  <a:moveTo>
                    <a:pt x="414581" y="22948"/>
                  </a:moveTo>
                  <a:lnTo>
                    <a:pt x="741893" y="595744"/>
                  </a:lnTo>
                  <a:cubicBezTo>
                    <a:pt x="750074" y="610060"/>
                    <a:pt x="750015" y="627648"/>
                    <a:pt x="741739" y="641908"/>
                  </a:cubicBezTo>
                  <a:cubicBezTo>
                    <a:pt x="733463" y="656169"/>
                    <a:pt x="718222" y="664946"/>
                    <a:pt x="701734" y="664946"/>
                  </a:cubicBezTo>
                  <a:lnTo>
                    <a:pt x="48340" y="664946"/>
                  </a:lnTo>
                  <a:cubicBezTo>
                    <a:pt x="31852" y="664946"/>
                    <a:pt x="16611" y="656169"/>
                    <a:pt x="8335" y="641908"/>
                  </a:cubicBezTo>
                  <a:cubicBezTo>
                    <a:pt x="59" y="627648"/>
                    <a:pt x="0" y="610060"/>
                    <a:pt x="8181" y="595744"/>
                  </a:cubicBezTo>
                  <a:lnTo>
                    <a:pt x="335493" y="22948"/>
                  </a:lnTo>
                  <a:cubicBezTo>
                    <a:pt x="343602" y="8757"/>
                    <a:pt x="358693" y="0"/>
                    <a:pt x="375037" y="0"/>
                  </a:cubicBezTo>
                  <a:cubicBezTo>
                    <a:pt x="391381" y="0"/>
                    <a:pt x="406472" y="8757"/>
                    <a:pt x="414581" y="22948"/>
                  </a:cubicBezTo>
                  <a:close/>
                </a:path>
              </a:pathLst>
            </a:custGeom>
            <a:solidFill>
              <a:srgbClr val="0A0EAE">
                <a:alpha val="89804"/>
              </a:srgbClr>
            </a:solidFill>
          </p:spPr>
          <p:txBody>
            <a:bodyPr/>
            <a:lstStyle/>
            <a:p>
              <a:endParaRPr lang="en-US" dirty="0"/>
            </a:p>
          </p:txBody>
        </p:sp>
        <p:sp>
          <p:nvSpPr>
            <p:cNvPr id="16" name="TextBox 16">
              <a:extLst>
                <a:ext uri="{FF2B5EF4-FFF2-40B4-BE49-F238E27FC236}">
                  <a16:creationId xmlns:a16="http://schemas.microsoft.com/office/drawing/2014/main" id="{088692E3-DB68-CC83-B0DD-ACF2CE1509B7}"/>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sp>
        <p:nvSpPr>
          <p:cNvPr id="17" name="Freeform 17">
            <a:extLst>
              <a:ext uri="{FF2B5EF4-FFF2-40B4-BE49-F238E27FC236}">
                <a16:creationId xmlns:a16="http://schemas.microsoft.com/office/drawing/2014/main" id="{09CB6D80-C868-8FAD-F8AE-B0B24665D7E1}"/>
              </a:ext>
            </a:extLst>
          </p:cNvPr>
          <p:cNvSpPr/>
          <p:nvPr/>
        </p:nvSpPr>
        <p:spPr>
          <a:xfrm>
            <a:off x="-465592" y="9702769"/>
            <a:ext cx="2021342" cy="793377"/>
          </a:xfrm>
          <a:custGeom>
            <a:avLst/>
            <a:gdLst/>
            <a:ahLst/>
            <a:cxnLst/>
            <a:rect l="l" t="t" r="r" b="b"/>
            <a:pathLst>
              <a:path w="2021342" h="793377">
                <a:moveTo>
                  <a:pt x="0" y="0"/>
                </a:moveTo>
                <a:lnTo>
                  <a:pt x="2021342" y="0"/>
                </a:lnTo>
                <a:lnTo>
                  <a:pt x="2021342" y="793376"/>
                </a:lnTo>
                <a:lnTo>
                  <a:pt x="0" y="79337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grpSp>
        <p:nvGrpSpPr>
          <p:cNvPr id="18" name="Group 18">
            <a:extLst>
              <a:ext uri="{FF2B5EF4-FFF2-40B4-BE49-F238E27FC236}">
                <a16:creationId xmlns:a16="http://schemas.microsoft.com/office/drawing/2014/main" id="{6DB0686F-08EB-0F25-72D7-3BC43207A88F}"/>
              </a:ext>
            </a:extLst>
          </p:cNvPr>
          <p:cNvGrpSpPr/>
          <p:nvPr/>
        </p:nvGrpSpPr>
        <p:grpSpPr>
          <a:xfrm>
            <a:off x="16106620" y="303325"/>
            <a:ext cx="4035505" cy="818745"/>
            <a:chOff x="0" y="0"/>
            <a:chExt cx="5380674" cy="1091660"/>
          </a:xfrm>
        </p:grpSpPr>
        <p:sp>
          <p:nvSpPr>
            <p:cNvPr id="19" name="Freeform 19">
              <a:extLst>
                <a:ext uri="{FF2B5EF4-FFF2-40B4-BE49-F238E27FC236}">
                  <a16:creationId xmlns:a16="http://schemas.microsoft.com/office/drawing/2014/main" id="{197A3DA7-03B7-E5D0-1C5A-DAABBB9C11E4}"/>
                </a:ext>
              </a:extLst>
            </p:cNvPr>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20" name="Freeform 20">
              <a:extLst>
                <a:ext uri="{FF2B5EF4-FFF2-40B4-BE49-F238E27FC236}">
                  <a16:creationId xmlns:a16="http://schemas.microsoft.com/office/drawing/2014/main" id="{0745D604-E865-522F-8BCF-AA3BFE39D336}"/>
                </a:ext>
              </a:extLst>
            </p:cNvPr>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r="-11819"/>
              </a:stretch>
            </a:blipFill>
          </p:spPr>
          <p:txBody>
            <a:bodyPr/>
            <a:lstStyle/>
            <a:p>
              <a:endParaRPr lang="en-US" dirty="0"/>
            </a:p>
          </p:txBody>
        </p:sp>
      </p:grpSp>
      <p:sp>
        <p:nvSpPr>
          <p:cNvPr id="21" name="Freeform 21">
            <a:extLst>
              <a:ext uri="{FF2B5EF4-FFF2-40B4-BE49-F238E27FC236}">
                <a16:creationId xmlns:a16="http://schemas.microsoft.com/office/drawing/2014/main" id="{ECC3B393-022A-207A-06C3-CEFAEC1D48C8}"/>
              </a:ext>
            </a:extLst>
          </p:cNvPr>
          <p:cNvSpPr/>
          <p:nvPr/>
        </p:nvSpPr>
        <p:spPr>
          <a:xfrm>
            <a:off x="17674864" y="9720423"/>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22" name="Freeform 22">
            <a:extLst>
              <a:ext uri="{FF2B5EF4-FFF2-40B4-BE49-F238E27FC236}">
                <a16:creationId xmlns:a16="http://schemas.microsoft.com/office/drawing/2014/main" id="{E7A5312E-E28F-5039-C80C-57F5C134BFCF}"/>
              </a:ext>
            </a:extLst>
          </p:cNvPr>
          <p:cNvSpPr/>
          <p:nvPr/>
        </p:nvSpPr>
        <p:spPr>
          <a:xfrm rot="-2199196" flipH="1">
            <a:off x="-1587894" y="-1960574"/>
            <a:ext cx="3285470" cy="3108876"/>
          </a:xfrm>
          <a:custGeom>
            <a:avLst/>
            <a:gdLst/>
            <a:ahLst/>
            <a:cxnLst/>
            <a:rect l="l" t="t" r="r" b="b"/>
            <a:pathLst>
              <a:path w="3285470" h="3108876">
                <a:moveTo>
                  <a:pt x="3285469" y="0"/>
                </a:moveTo>
                <a:lnTo>
                  <a:pt x="0" y="0"/>
                </a:lnTo>
                <a:lnTo>
                  <a:pt x="0" y="3108876"/>
                </a:lnTo>
                <a:lnTo>
                  <a:pt x="3285469" y="3108876"/>
                </a:lnTo>
                <a:lnTo>
                  <a:pt x="3285469" y="0"/>
                </a:lnTo>
                <a:close/>
              </a:path>
            </a:pathLst>
          </a:custGeom>
          <a:blipFill>
            <a:blip>
              <a:alphaModFix amt="50000"/>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23" name="Freeform 23">
            <a:extLst>
              <a:ext uri="{FF2B5EF4-FFF2-40B4-BE49-F238E27FC236}">
                <a16:creationId xmlns:a16="http://schemas.microsoft.com/office/drawing/2014/main" id="{0E32E6E2-5A73-B1FC-E98B-11F33F79635F}"/>
              </a:ext>
            </a:extLst>
          </p:cNvPr>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24" name="Freeform 24">
            <a:extLst>
              <a:ext uri="{FF2B5EF4-FFF2-40B4-BE49-F238E27FC236}">
                <a16:creationId xmlns:a16="http://schemas.microsoft.com/office/drawing/2014/main" id="{0FDEA527-E714-E8D9-8385-34A0342CDC86}"/>
              </a:ext>
            </a:extLst>
          </p:cNvPr>
          <p:cNvSpPr/>
          <p:nvPr/>
        </p:nvSpPr>
        <p:spPr>
          <a:xfrm>
            <a:off x="10737512" y="-3729574"/>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25" name="Freeform 25">
            <a:extLst>
              <a:ext uri="{FF2B5EF4-FFF2-40B4-BE49-F238E27FC236}">
                <a16:creationId xmlns:a16="http://schemas.microsoft.com/office/drawing/2014/main" id="{95F31CD2-9BB5-1785-F284-5814B0FFABF0}"/>
              </a:ext>
            </a:extLst>
          </p:cNvPr>
          <p:cNvSpPr/>
          <p:nvPr/>
        </p:nvSpPr>
        <p:spPr>
          <a:xfrm>
            <a:off x="9845023" y="1422674"/>
            <a:ext cx="8279350" cy="7606653"/>
          </a:xfrm>
          <a:custGeom>
            <a:avLst/>
            <a:gdLst/>
            <a:ahLst/>
            <a:cxnLst/>
            <a:rect l="l" t="t" r="r" b="b"/>
            <a:pathLst>
              <a:path w="8279350" h="7606653">
                <a:moveTo>
                  <a:pt x="0" y="0"/>
                </a:moveTo>
                <a:lnTo>
                  <a:pt x="8279350" y="0"/>
                </a:lnTo>
                <a:lnTo>
                  <a:pt x="8279350" y="7606653"/>
                </a:lnTo>
                <a:lnTo>
                  <a:pt x="0" y="7606653"/>
                </a:lnTo>
                <a:lnTo>
                  <a:pt x="0" y="0"/>
                </a:lnTo>
                <a:close/>
              </a:path>
            </a:pathLst>
          </a:custGeom>
          <a:blipFill>
            <a:blip>
              <a:alphaModFix amt="9000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dirty="0"/>
          </a:p>
        </p:txBody>
      </p:sp>
      <p:grpSp>
        <p:nvGrpSpPr>
          <p:cNvPr id="26" name="Group 26">
            <a:extLst>
              <a:ext uri="{FF2B5EF4-FFF2-40B4-BE49-F238E27FC236}">
                <a16:creationId xmlns:a16="http://schemas.microsoft.com/office/drawing/2014/main" id="{2CA604B3-4126-841A-7787-BD84171CCDBA}"/>
              </a:ext>
            </a:extLst>
          </p:cNvPr>
          <p:cNvGrpSpPr/>
          <p:nvPr/>
        </p:nvGrpSpPr>
        <p:grpSpPr>
          <a:xfrm>
            <a:off x="10737512" y="1422674"/>
            <a:ext cx="11212741" cy="7606653"/>
            <a:chOff x="0" y="0"/>
            <a:chExt cx="1057872" cy="698500"/>
          </a:xfrm>
        </p:grpSpPr>
        <p:sp>
          <p:nvSpPr>
            <p:cNvPr id="27" name="Freeform 27">
              <a:extLst>
                <a:ext uri="{FF2B5EF4-FFF2-40B4-BE49-F238E27FC236}">
                  <a16:creationId xmlns:a16="http://schemas.microsoft.com/office/drawing/2014/main" id="{CA691CEC-423E-27B0-8D01-EA457E0E21BF}"/>
                </a:ext>
              </a:extLst>
            </p:cNvPr>
            <p:cNvSpPr/>
            <p:nvPr/>
          </p:nvSpPr>
          <p:spPr>
            <a:xfrm>
              <a:off x="5162" y="0"/>
              <a:ext cx="1047548" cy="698500"/>
            </a:xfrm>
            <a:custGeom>
              <a:avLst/>
              <a:gdLst/>
              <a:ahLst/>
              <a:cxnLst/>
              <a:rect l="l" t="t" r="r" b="b"/>
              <a:pathLst>
                <a:path w="1047548" h="698500">
                  <a:moveTo>
                    <a:pt x="1039191" y="372485"/>
                  </a:moveTo>
                  <a:lnTo>
                    <a:pt x="863028" y="675265"/>
                  </a:lnTo>
                  <a:cubicBezTo>
                    <a:pt x="854659" y="689650"/>
                    <a:pt x="839271" y="698500"/>
                    <a:pt x="822629" y="698500"/>
                  </a:cubicBezTo>
                  <a:lnTo>
                    <a:pt x="224919" y="698500"/>
                  </a:lnTo>
                  <a:cubicBezTo>
                    <a:pt x="208276" y="698500"/>
                    <a:pt x="192889" y="689650"/>
                    <a:pt x="184520" y="675265"/>
                  </a:cubicBezTo>
                  <a:lnTo>
                    <a:pt x="8356" y="372485"/>
                  </a:lnTo>
                  <a:cubicBezTo>
                    <a:pt x="0" y="358122"/>
                    <a:pt x="0" y="340378"/>
                    <a:pt x="8356" y="326015"/>
                  </a:cubicBezTo>
                  <a:lnTo>
                    <a:pt x="184520" y="23235"/>
                  </a:lnTo>
                  <a:cubicBezTo>
                    <a:pt x="192889" y="8850"/>
                    <a:pt x="208276" y="0"/>
                    <a:pt x="224919" y="0"/>
                  </a:cubicBezTo>
                  <a:lnTo>
                    <a:pt x="822629" y="0"/>
                  </a:lnTo>
                  <a:cubicBezTo>
                    <a:pt x="839271" y="0"/>
                    <a:pt x="854659" y="8850"/>
                    <a:pt x="863028" y="23235"/>
                  </a:cubicBezTo>
                  <a:lnTo>
                    <a:pt x="1039191" y="326015"/>
                  </a:lnTo>
                  <a:cubicBezTo>
                    <a:pt x="1047548" y="340378"/>
                    <a:pt x="1047548" y="358122"/>
                    <a:pt x="1039191" y="372485"/>
                  </a:cubicBezTo>
                  <a:close/>
                </a:path>
              </a:pathLst>
            </a:custGeom>
            <a:solidFill>
              <a:srgbClr val="0A0EAE"/>
            </a:solidFill>
          </p:spPr>
          <p:txBody>
            <a:bodyPr/>
            <a:lstStyle/>
            <a:p>
              <a:endParaRPr lang="en-US" dirty="0"/>
            </a:p>
          </p:txBody>
        </p:sp>
        <p:sp>
          <p:nvSpPr>
            <p:cNvPr id="28" name="TextBox 28">
              <a:extLst>
                <a:ext uri="{FF2B5EF4-FFF2-40B4-BE49-F238E27FC236}">
                  <a16:creationId xmlns:a16="http://schemas.microsoft.com/office/drawing/2014/main" id="{B8CD7FC9-4461-8ACD-8622-4F7A8473DEC0}"/>
                </a:ext>
              </a:extLst>
            </p:cNvPr>
            <p:cNvSpPr txBox="1"/>
            <p:nvPr/>
          </p:nvSpPr>
          <p:spPr>
            <a:xfrm>
              <a:off x="114300" y="-66675"/>
              <a:ext cx="829272" cy="765175"/>
            </a:xfrm>
            <a:prstGeom prst="rect">
              <a:avLst/>
            </a:prstGeom>
          </p:spPr>
          <p:txBody>
            <a:bodyPr lIns="59834" tIns="59834" rIns="59834" bIns="59834" rtlCol="0" anchor="ctr"/>
            <a:lstStyle/>
            <a:p>
              <a:pPr algn="ctr">
                <a:lnSpc>
                  <a:spcPts val="3750"/>
                </a:lnSpc>
              </a:pPr>
              <a:endParaRPr dirty="0"/>
            </a:p>
          </p:txBody>
        </p:sp>
      </p:grpSp>
      <p:sp>
        <p:nvSpPr>
          <p:cNvPr id="30" name="Freeform 30">
            <a:extLst>
              <a:ext uri="{FF2B5EF4-FFF2-40B4-BE49-F238E27FC236}">
                <a16:creationId xmlns:a16="http://schemas.microsoft.com/office/drawing/2014/main" id="{22391C92-EF58-718C-F8C6-D27D33A90C5A}"/>
              </a:ext>
            </a:extLst>
          </p:cNvPr>
          <p:cNvSpPr/>
          <p:nvPr/>
        </p:nvSpPr>
        <p:spPr>
          <a:xfrm>
            <a:off x="11783401" y="1813166"/>
            <a:ext cx="9589947" cy="6471576"/>
          </a:xfrm>
          <a:custGeom>
            <a:avLst/>
            <a:gdLst/>
            <a:ahLst/>
            <a:cxnLst/>
            <a:rect l="l" t="t" r="r" b="b"/>
            <a:pathLst>
              <a:path w="962385" h="698500">
                <a:moveTo>
                  <a:pt x="955050" y="369643"/>
                </a:moveTo>
                <a:lnTo>
                  <a:pt x="775580" y="678107"/>
                </a:lnTo>
                <a:cubicBezTo>
                  <a:pt x="768234" y="690733"/>
                  <a:pt x="754729" y="698500"/>
                  <a:pt x="740121" y="698500"/>
                </a:cubicBezTo>
                <a:lnTo>
                  <a:pt x="222263" y="698500"/>
                </a:lnTo>
                <a:cubicBezTo>
                  <a:pt x="207655" y="698500"/>
                  <a:pt x="194150" y="690733"/>
                  <a:pt x="186804" y="678107"/>
                </a:cubicBezTo>
                <a:lnTo>
                  <a:pt x="7334" y="369643"/>
                </a:lnTo>
                <a:cubicBezTo>
                  <a:pt x="0" y="357037"/>
                  <a:pt x="0" y="341463"/>
                  <a:pt x="7334" y="328857"/>
                </a:cubicBezTo>
                <a:lnTo>
                  <a:pt x="186804" y="20393"/>
                </a:lnTo>
                <a:cubicBezTo>
                  <a:pt x="194150" y="7767"/>
                  <a:pt x="207655" y="0"/>
                  <a:pt x="222263" y="0"/>
                </a:cubicBezTo>
                <a:lnTo>
                  <a:pt x="740121" y="0"/>
                </a:lnTo>
                <a:cubicBezTo>
                  <a:pt x="754729" y="0"/>
                  <a:pt x="768234" y="7767"/>
                  <a:pt x="775580" y="20393"/>
                </a:cubicBezTo>
                <a:lnTo>
                  <a:pt x="955050" y="328857"/>
                </a:lnTo>
                <a:cubicBezTo>
                  <a:pt x="962385" y="341463"/>
                  <a:pt x="962385" y="357037"/>
                  <a:pt x="955050" y="369643"/>
                </a:cubicBezTo>
                <a:close/>
              </a:path>
            </a:pathLst>
          </a:custGeom>
          <a:blipFill>
            <a:blip r:embed="rId12">
              <a:extLst>
                <a:ext uri="{28A0092B-C50C-407E-A947-70E740481C1C}">
                  <a14:useLocalDpi xmlns:a14="http://schemas.microsoft.com/office/drawing/2010/main" val="0"/>
                </a:ext>
              </a:extLst>
            </a:blip>
            <a:srcRect/>
            <a:stretch>
              <a:fillRect l="292" r="22777" b="-5586"/>
            </a:stretch>
          </a:blipFill>
          <a:ln w="209550" cap="rnd">
            <a:solidFill>
              <a:srgbClr val="FFFFFF"/>
            </a:solidFill>
            <a:prstDash val="solid"/>
            <a:round/>
          </a:ln>
        </p:spPr>
        <p:txBody>
          <a:bodyPr/>
          <a:lstStyle/>
          <a:p>
            <a:endParaRPr lang="en-US" dirty="0"/>
          </a:p>
        </p:txBody>
      </p:sp>
      <p:sp>
        <p:nvSpPr>
          <p:cNvPr id="31" name="TextBox 31">
            <a:extLst>
              <a:ext uri="{FF2B5EF4-FFF2-40B4-BE49-F238E27FC236}">
                <a16:creationId xmlns:a16="http://schemas.microsoft.com/office/drawing/2014/main" id="{9328702F-8A64-A17F-40A7-A8265A41AD12}"/>
              </a:ext>
            </a:extLst>
          </p:cNvPr>
          <p:cNvSpPr txBox="1"/>
          <p:nvPr/>
        </p:nvSpPr>
        <p:spPr>
          <a:xfrm>
            <a:off x="688140" y="1083836"/>
            <a:ext cx="12955998" cy="1769715"/>
          </a:xfrm>
          <a:prstGeom prst="rect">
            <a:avLst/>
          </a:prstGeom>
        </p:spPr>
        <p:txBody>
          <a:bodyPr lIns="0" tIns="0" rIns="0" bIns="0" rtlCol="0" anchor="t">
            <a:spAutoFit/>
          </a:bodyPr>
          <a:lstStyle/>
          <a:p>
            <a:pPr algn="l">
              <a:lnSpc>
                <a:spcPts val="6900"/>
              </a:lnSpc>
            </a:pPr>
            <a:r>
              <a:rPr lang="en-US" sz="6000" b="1" dirty="0">
                <a:latin typeface="Arial Black" panose="020B0A04020102020204" pitchFamily="34" charset="0"/>
                <a:ea typeface="Chakra Petch Bold"/>
                <a:cs typeface="Chakra Petch Bold"/>
                <a:sym typeface="Chakra Petch Bold"/>
              </a:rPr>
              <a:t>Americans with Disabilities Act (ADA) Considerations</a:t>
            </a:r>
          </a:p>
        </p:txBody>
      </p:sp>
      <p:graphicFrame>
        <p:nvGraphicFramePr>
          <p:cNvPr id="63" name="TextBox 60">
            <a:extLst>
              <a:ext uri="{FF2B5EF4-FFF2-40B4-BE49-F238E27FC236}">
                <a16:creationId xmlns:a16="http://schemas.microsoft.com/office/drawing/2014/main" id="{39CB3128-CCAC-502A-68D9-AC8C5AC18479}"/>
              </a:ext>
            </a:extLst>
          </p:cNvPr>
          <p:cNvGraphicFramePr/>
          <p:nvPr>
            <p:extLst>
              <p:ext uri="{D42A27DB-BD31-4B8C-83A1-F6EECF244321}">
                <p14:modId xmlns:p14="http://schemas.microsoft.com/office/powerpoint/2010/main" val="3278645673"/>
              </p:ext>
            </p:extLst>
          </p:nvPr>
        </p:nvGraphicFramePr>
        <p:xfrm>
          <a:off x="496602" y="2997454"/>
          <a:ext cx="10315331" cy="600164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2" name="Untitled (90)">
            <a:hlinkClick r:id="" action="ppaction://media"/>
            <a:extLst>
              <a:ext uri="{FF2B5EF4-FFF2-40B4-BE49-F238E27FC236}">
                <a16:creationId xmlns:a16="http://schemas.microsoft.com/office/drawing/2014/main" id="{CFACF894-9CD9-F5A4-A55C-4F9A7FEE36BF}"/>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3118011" y="9536118"/>
            <a:ext cx="487363" cy="487363"/>
          </a:xfrm>
          <a:prstGeom prst="rect">
            <a:avLst/>
          </a:prstGeom>
        </p:spPr>
      </p:pic>
    </p:spTree>
    <p:extLst>
      <p:ext uri="{BB962C8B-B14F-4D97-AF65-F5344CB8AC3E}">
        <p14:creationId xmlns:p14="http://schemas.microsoft.com/office/powerpoint/2010/main" val="2162718398"/>
      </p:ext>
    </p:extLst>
  </p:cSld>
  <p:clrMapOvr>
    <a:masterClrMapping/>
  </p:clrMapOvr>
  <mc:AlternateContent xmlns:mc="http://schemas.openxmlformats.org/markup-compatibility/2006" xmlns:p14="http://schemas.microsoft.com/office/powerpoint/2010/main">
    <mc:Choice Requires="p14">
      <p:transition spd="slow" p14:dur="2000" advClick="0" advTm="25000"/>
    </mc:Choice>
    <mc:Fallback xmlns="">
      <p:transition spd="slow" advClick="0" advTm="2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3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0848-C3B2-847C-0D48-C1C790F8C1A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9E7B193-C501-10D8-1011-9779EABCAB58}"/>
              </a:ext>
            </a:extLst>
          </p:cNvPr>
          <p:cNvGrpSpPr/>
          <p:nvPr/>
        </p:nvGrpSpPr>
        <p:grpSpPr>
          <a:xfrm rot="-10800000">
            <a:off x="-2620255" y="-103685"/>
            <a:ext cx="10399005" cy="10281761"/>
            <a:chOff x="0" y="0"/>
            <a:chExt cx="406400" cy="401818"/>
          </a:xfrm>
        </p:grpSpPr>
        <p:sp>
          <p:nvSpPr>
            <p:cNvPr id="3" name="Freeform 3">
              <a:extLst>
                <a:ext uri="{FF2B5EF4-FFF2-40B4-BE49-F238E27FC236}">
                  <a16:creationId xmlns:a16="http://schemas.microsoft.com/office/drawing/2014/main" id="{4632E66E-5FF0-05DA-3436-B73999A14D16}"/>
                </a:ext>
              </a:extLst>
            </p:cNvPr>
            <p:cNvSpPr/>
            <p:nvPr/>
          </p:nvSpPr>
          <p:spPr>
            <a:xfrm>
              <a:off x="0" y="0"/>
              <a:ext cx="406400" cy="401818"/>
            </a:xfrm>
            <a:custGeom>
              <a:avLst/>
              <a:gdLst/>
              <a:ahLst/>
              <a:cxnLst/>
              <a:rect l="l" t="t" r="r" b="b"/>
              <a:pathLst>
                <a:path w="406400" h="401818">
                  <a:moveTo>
                    <a:pt x="203200" y="0"/>
                  </a:moveTo>
                  <a:lnTo>
                    <a:pt x="406400" y="0"/>
                  </a:lnTo>
                  <a:lnTo>
                    <a:pt x="203200" y="401818"/>
                  </a:lnTo>
                  <a:lnTo>
                    <a:pt x="0" y="401818"/>
                  </a:lnTo>
                  <a:lnTo>
                    <a:pt x="203200" y="0"/>
                  </a:lnTo>
                  <a:close/>
                </a:path>
              </a:pathLst>
            </a:custGeom>
            <a:solidFill>
              <a:srgbClr val="9CCC56"/>
            </a:solidFill>
          </p:spPr>
          <p:txBody>
            <a:bodyPr/>
            <a:lstStyle/>
            <a:p>
              <a:endParaRPr lang="en-US" dirty="0"/>
            </a:p>
          </p:txBody>
        </p:sp>
        <p:sp>
          <p:nvSpPr>
            <p:cNvPr id="4" name="TextBox 4">
              <a:extLst>
                <a:ext uri="{FF2B5EF4-FFF2-40B4-BE49-F238E27FC236}">
                  <a16:creationId xmlns:a16="http://schemas.microsoft.com/office/drawing/2014/main" id="{A3E95E0B-AE94-88B6-6500-6B9D739958C7}"/>
                </a:ext>
              </a:extLst>
            </p:cNvPr>
            <p:cNvSpPr txBox="1"/>
            <p:nvPr/>
          </p:nvSpPr>
          <p:spPr>
            <a:xfrm>
              <a:off x="101600" y="-66675"/>
              <a:ext cx="203200" cy="468493"/>
            </a:xfrm>
            <a:prstGeom prst="rect">
              <a:avLst/>
            </a:prstGeom>
          </p:spPr>
          <p:txBody>
            <a:bodyPr lIns="50800" tIns="50800" rIns="50800" bIns="50800" rtlCol="0" anchor="ctr"/>
            <a:lstStyle/>
            <a:p>
              <a:pPr algn="ctr">
                <a:lnSpc>
                  <a:spcPts val="3750"/>
                </a:lnSpc>
              </a:pPr>
              <a:endParaRPr dirty="0"/>
            </a:p>
          </p:txBody>
        </p:sp>
      </p:grpSp>
      <p:grpSp>
        <p:nvGrpSpPr>
          <p:cNvPr id="8" name="Group 8">
            <a:extLst>
              <a:ext uri="{FF2B5EF4-FFF2-40B4-BE49-F238E27FC236}">
                <a16:creationId xmlns:a16="http://schemas.microsoft.com/office/drawing/2014/main" id="{A5287C13-8C57-C9C5-29ED-B1A455E25807}"/>
              </a:ext>
            </a:extLst>
          </p:cNvPr>
          <p:cNvGrpSpPr/>
          <p:nvPr/>
        </p:nvGrpSpPr>
        <p:grpSpPr>
          <a:xfrm rot="-10800000">
            <a:off x="-4412756" y="233629"/>
            <a:ext cx="11838246" cy="9417720"/>
            <a:chOff x="0" y="0"/>
            <a:chExt cx="485107" cy="401818"/>
          </a:xfrm>
          <a:solidFill>
            <a:schemeClr val="bg1"/>
          </a:solidFill>
        </p:grpSpPr>
        <p:sp>
          <p:nvSpPr>
            <p:cNvPr id="9" name="Freeform 9">
              <a:extLst>
                <a:ext uri="{FF2B5EF4-FFF2-40B4-BE49-F238E27FC236}">
                  <a16:creationId xmlns:a16="http://schemas.microsoft.com/office/drawing/2014/main" id="{0EA5DD4E-B1E5-E367-531F-114226960934}"/>
                </a:ext>
              </a:extLst>
            </p:cNvPr>
            <p:cNvSpPr/>
            <p:nvPr/>
          </p:nvSpPr>
          <p:spPr>
            <a:xfrm>
              <a:off x="11604" y="0"/>
              <a:ext cx="461898" cy="401818"/>
            </a:xfrm>
            <a:custGeom>
              <a:avLst/>
              <a:gdLst/>
              <a:ahLst/>
              <a:cxnLst/>
              <a:rect l="l" t="t" r="r" b="b"/>
              <a:pathLst>
                <a:path w="461898" h="40181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grpFill/>
          </p:spPr>
          <p:txBody>
            <a:bodyPr/>
            <a:lstStyle/>
            <a:p>
              <a:endParaRPr lang="en-US" dirty="0"/>
            </a:p>
          </p:txBody>
        </p:sp>
        <p:sp>
          <p:nvSpPr>
            <p:cNvPr id="10" name="TextBox 10">
              <a:extLst>
                <a:ext uri="{FF2B5EF4-FFF2-40B4-BE49-F238E27FC236}">
                  <a16:creationId xmlns:a16="http://schemas.microsoft.com/office/drawing/2014/main" id="{5018B29C-105F-F324-0862-2C8B3A145F6A}"/>
                </a:ext>
              </a:extLst>
            </p:cNvPr>
            <p:cNvSpPr txBox="1"/>
            <p:nvPr/>
          </p:nvSpPr>
          <p:spPr>
            <a:xfrm>
              <a:off x="101600" y="-66675"/>
              <a:ext cx="281907" cy="468493"/>
            </a:xfrm>
            <a:prstGeom prst="rect">
              <a:avLst/>
            </a:prstGeom>
            <a:grpFill/>
          </p:spPr>
          <p:txBody>
            <a:bodyPr lIns="50800" tIns="50800" rIns="50800" bIns="50800" rtlCol="0" anchor="ctr"/>
            <a:lstStyle/>
            <a:p>
              <a:pPr algn="ctr">
                <a:lnSpc>
                  <a:spcPts val="3750"/>
                </a:lnSpc>
              </a:pPr>
              <a:endParaRPr dirty="0"/>
            </a:p>
          </p:txBody>
        </p:sp>
      </p:grpSp>
      <p:grpSp>
        <p:nvGrpSpPr>
          <p:cNvPr id="11" name="Group 11">
            <a:extLst>
              <a:ext uri="{FF2B5EF4-FFF2-40B4-BE49-F238E27FC236}">
                <a16:creationId xmlns:a16="http://schemas.microsoft.com/office/drawing/2014/main" id="{55950440-E2EB-C18D-8E13-BD4E8B709535}"/>
              </a:ext>
            </a:extLst>
          </p:cNvPr>
          <p:cNvGrpSpPr/>
          <p:nvPr/>
        </p:nvGrpSpPr>
        <p:grpSpPr>
          <a:xfrm rot="-10800000">
            <a:off x="-1016880" y="9651350"/>
            <a:ext cx="4035505" cy="818745"/>
            <a:chOff x="0" y="0"/>
            <a:chExt cx="5380674" cy="1091660"/>
          </a:xfrm>
        </p:grpSpPr>
        <p:sp>
          <p:nvSpPr>
            <p:cNvPr id="12" name="Freeform 12">
              <a:extLst>
                <a:ext uri="{FF2B5EF4-FFF2-40B4-BE49-F238E27FC236}">
                  <a16:creationId xmlns:a16="http://schemas.microsoft.com/office/drawing/2014/main" id="{BF94F657-AEFC-9F4E-5EE4-D45D708084AD}"/>
                </a:ext>
              </a:extLst>
            </p:cNvPr>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13" name="Freeform 13">
              <a:extLst>
                <a:ext uri="{FF2B5EF4-FFF2-40B4-BE49-F238E27FC236}">
                  <a16:creationId xmlns:a16="http://schemas.microsoft.com/office/drawing/2014/main" id="{D5F42475-2C5C-CFAA-C76A-4887E8CA106C}"/>
                </a:ext>
              </a:extLst>
            </p:cNvPr>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r="-11819"/>
              </a:stretch>
            </a:blipFill>
          </p:spPr>
          <p:txBody>
            <a:bodyPr/>
            <a:lstStyle/>
            <a:p>
              <a:endParaRPr lang="en-US" dirty="0"/>
            </a:p>
          </p:txBody>
        </p:sp>
      </p:grpSp>
      <p:grpSp>
        <p:nvGrpSpPr>
          <p:cNvPr id="14" name="Group 14">
            <a:extLst>
              <a:ext uri="{FF2B5EF4-FFF2-40B4-BE49-F238E27FC236}">
                <a16:creationId xmlns:a16="http://schemas.microsoft.com/office/drawing/2014/main" id="{57867D46-33A3-E3BF-1D13-C9404C4DA7BA}"/>
              </a:ext>
            </a:extLst>
          </p:cNvPr>
          <p:cNvGrpSpPr/>
          <p:nvPr/>
        </p:nvGrpSpPr>
        <p:grpSpPr>
          <a:xfrm rot="-10800000">
            <a:off x="-2082884" y="-1416578"/>
            <a:ext cx="4307273" cy="3015761"/>
            <a:chOff x="0" y="0"/>
            <a:chExt cx="505660" cy="354041"/>
          </a:xfrm>
          <a:solidFill>
            <a:srgbClr val="92D050"/>
          </a:solidFill>
        </p:grpSpPr>
        <p:sp>
          <p:nvSpPr>
            <p:cNvPr id="15" name="Freeform 15">
              <a:extLst>
                <a:ext uri="{FF2B5EF4-FFF2-40B4-BE49-F238E27FC236}">
                  <a16:creationId xmlns:a16="http://schemas.microsoft.com/office/drawing/2014/main" id="{90DDF22C-93EB-B0DB-DA02-7664566B2457}"/>
                </a:ext>
              </a:extLst>
            </p:cNvPr>
            <p:cNvSpPr/>
            <p:nvPr/>
          </p:nvSpPr>
          <p:spPr>
            <a:xfrm>
              <a:off x="24845" y="0"/>
              <a:ext cx="455970" cy="354041"/>
            </a:xfrm>
            <a:custGeom>
              <a:avLst/>
              <a:gdLst/>
              <a:ahLst/>
              <a:cxnLst/>
              <a:rect l="l" t="t" r="r" b="b"/>
              <a:pathLst>
                <a:path w="455970" h="354041">
                  <a:moveTo>
                    <a:pt x="241264" y="0"/>
                  </a:moveTo>
                  <a:lnTo>
                    <a:pt x="417906" y="0"/>
                  </a:lnTo>
                  <a:cubicBezTo>
                    <a:pt x="430904" y="0"/>
                    <a:pt x="442917" y="6926"/>
                    <a:pt x="449431" y="18174"/>
                  </a:cubicBezTo>
                  <a:cubicBezTo>
                    <a:pt x="455944" y="29422"/>
                    <a:pt x="455970" y="43288"/>
                    <a:pt x="449500" y="54561"/>
                  </a:cubicBezTo>
                  <a:lnTo>
                    <a:pt x="308931" y="299480"/>
                  </a:lnTo>
                  <a:cubicBezTo>
                    <a:pt x="289560" y="333229"/>
                    <a:pt x="253619" y="354041"/>
                    <a:pt x="214706" y="354041"/>
                  </a:cubicBezTo>
                  <a:lnTo>
                    <a:pt x="38064" y="354041"/>
                  </a:lnTo>
                  <a:cubicBezTo>
                    <a:pt x="25066" y="354041"/>
                    <a:pt x="13053" y="347115"/>
                    <a:pt x="6540" y="335867"/>
                  </a:cubicBezTo>
                  <a:cubicBezTo>
                    <a:pt x="27" y="324619"/>
                    <a:pt x="0" y="310753"/>
                    <a:pt x="6470" y="299480"/>
                  </a:cubicBezTo>
                  <a:lnTo>
                    <a:pt x="147040" y="54561"/>
                  </a:lnTo>
                  <a:cubicBezTo>
                    <a:pt x="166410" y="20812"/>
                    <a:pt x="202351" y="0"/>
                    <a:pt x="241264" y="0"/>
                  </a:cubicBezTo>
                  <a:close/>
                </a:path>
              </a:pathLst>
            </a:custGeom>
            <a:grpFill/>
          </p:spPr>
          <p:txBody>
            <a:bodyPr/>
            <a:lstStyle/>
            <a:p>
              <a:endParaRPr lang="en-US" dirty="0"/>
            </a:p>
          </p:txBody>
        </p:sp>
        <p:sp>
          <p:nvSpPr>
            <p:cNvPr id="16" name="TextBox 16">
              <a:extLst>
                <a:ext uri="{FF2B5EF4-FFF2-40B4-BE49-F238E27FC236}">
                  <a16:creationId xmlns:a16="http://schemas.microsoft.com/office/drawing/2014/main" id="{D296D1AC-FADB-477C-BEEC-6A7C4CF92C62}"/>
                </a:ext>
              </a:extLst>
            </p:cNvPr>
            <p:cNvSpPr txBox="1"/>
            <p:nvPr/>
          </p:nvSpPr>
          <p:spPr>
            <a:xfrm>
              <a:off x="101600" y="-66675"/>
              <a:ext cx="302460" cy="420716"/>
            </a:xfrm>
            <a:prstGeom prst="rect">
              <a:avLst/>
            </a:prstGeom>
            <a:grpFill/>
          </p:spPr>
          <p:txBody>
            <a:bodyPr lIns="50800" tIns="50800" rIns="50800" bIns="50800" rtlCol="0" anchor="ctr"/>
            <a:lstStyle/>
            <a:p>
              <a:pPr algn="ctr">
                <a:lnSpc>
                  <a:spcPts val="3750"/>
                </a:lnSpc>
              </a:pPr>
              <a:endParaRPr dirty="0"/>
            </a:p>
          </p:txBody>
        </p:sp>
      </p:grpSp>
      <p:grpSp>
        <p:nvGrpSpPr>
          <p:cNvPr id="5" name="Group 5">
            <a:extLst>
              <a:ext uri="{FF2B5EF4-FFF2-40B4-BE49-F238E27FC236}">
                <a16:creationId xmlns:a16="http://schemas.microsoft.com/office/drawing/2014/main" id="{89AC29A5-004E-9654-AEE0-2837A7AE7249}"/>
              </a:ext>
            </a:extLst>
          </p:cNvPr>
          <p:cNvGrpSpPr/>
          <p:nvPr/>
        </p:nvGrpSpPr>
        <p:grpSpPr>
          <a:xfrm rot="-10800000">
            <a:off x="-8663101" y="5409047"/>
            <a:ext cx="15805415" cy="9288647"/>
            <a:chOff x="-16600" y="-78212"/>
            <a:chExt cx="1321641" cy="776712"/>
          </a:xfrm>
        </p:grpSpPr>
        <p:sp>
          <p:nvSpPr>
            <p:cNvPr id="6" name="Freeform 6">
              <a:extLst>
                <a:ext uri="{FF2B5EF4-FFF2-40B4-BE49-F238E27FC236}">
                  <a16:creationId xmlns:a16="http://schemas.microsoft.com/office/drawing/2014/main" id="{DC751C53-F8D0-B12B-887B-2D1A1EA32AED}"/>
                </a:ext>
              </a:extLst>
            </p:cNvPr>
            <p:cNvSpPr/>
            <p:nvPr/>
          </p:nvSpPr>
          <p:spPr>
            <a:xfrm>
              <a:off x="-16600" y="-78212"/>
              <a:ext cx="1321641" cy="698500"/>
            </a:xfrm>
            <a:custGeom>
              <a:avLst/>
              <a:gdLst/>
              <a:ahLst/>
              <a:cxnLst/>
              <a:rect l="l" t="t" r="r" b="b"/>
              <a:pathLst>
                <a:path w="1321641" h="698500">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0A0EAE"/>
            </a:solidFill>
          </p:spPr>
          <p:txBody>
            <a:bodyPr/>
            <a:lstStyle/>
            <a:p>
              <a:endParaRPr lang="en-US" dirty="0"/>
            </a:p>
          </p:txBody>
        </p:sp>
        <p:sp>
          <p:nvSpPr>
            <p:cNvPr id="7" name="TextBox 7">
              <a:extLst>
                <a:ext uri="{FF2B5EF4-FFF2-40B4-BE49-F238E27FC236}">
                  <a16:creationId xmlns:a16="http://schemas.microsoft.com/office/drawing/2014/main" id="{C52332E4-4AB5-F51B-5A85-81FBA4EA6E89}"/>
                </a:ext>
              </a:extLst>
            </p:cNvPr>
            <p:cNvSpPr txBox="1"/>
            <p:nvPr/>
          </p:nvSpPr>
          <p:spPr>
            <a:xfrm>
              <a:off x="114300" y="-66675"/>
              <a:ext cx="1095857" cy="765175"/>
            </a:xfrm>
            <a:prstGeom prst="rect">
              <a:avLst/>
            </a:prstGeom>
          </p:spPr>
          <p:txBody>
            <a:bodyPr lIns="50800" tIns="50800" rIns="50800" bIns="50800" rtlCol="0" anchor="ctr"/>
            <a:lstStyle/>
            <a:p>
              <a:pPr algn="ctr">
                <a:lnSpc>
                  <a:spcPts val="3750"/>
                </a:lnSpc>
              </a:pPr>
              <a:endParaRPr dirty="0"/>
            </a:p>
          </p:txBody>
        </p:sp>
      </p:grpSp>
      <p:sp>
        <p:nvSpPr>
          <p:cNvPr id="17" name="Freeform 17">
            <a:extLst>
              <a:ext uri="{FF2B5EF4-FFF2-40B4-BE49-F238E27FC236}">
                <a16:creationId xmlns:a16="http://schemas.microsoft.com/office/drawing/2014/main" id="{FF7629A5-2CBE-1B12-97A9-6B02AE19BD0C}"/>
              </a:ext>
            </a:extLst>
          </p:cNvPr>
          <p:cNvSpPr/>
          <p:nvPr/>
        </p:nvSpPr>
        <p:spPr>
          <a:xfrm rot="-10800000">
            <a:off x="-378756" y="-275047"/>
            <a:ext cx="1118845" cy="911859"/>
          </a:xfrm>
          <a:custGeom>
            <a:avLst/>
            <a:gdLst/>
            <a:ahLst/>
            <a:cxnLst/>
            <a:rect l="l" t="t" r="r" b="b"/>
            <a:pathLst>
              <a:path w="1118845" h="911859">
                <a:moveTo>
                  <a:pt x="0" y="0"/>
                </a:moveTo>
                <a:lnTo>
                  <a:pt x="1118845" y="0"/>
                </a:lnTo>
                <a:lnTo>
                  <a:pt x="1118845" y="911859"/>
                </a:lnTo>
                <a:lnTo>
                  <a:pt x="0" y="9118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8" name="Freeform 18">
            <a:extLst>
              <a:ext uri="{FF2B5EF4-FFF2-40B4-BE49-F238E27FC236}">
                <a16:creationId xmlns:a16="http://schemas.microsoft.com/office/drawing/2014/main" id="{D27BFC04-839C-6E74-506C-8769CD4FBD53}"/>
              </a:ext>
            </a:extLst>
          </p:cNvPr>
          <p:cNvSpPr/>
          <p:nvPr/>
        </p:nvSpPr>
        <p:spPr>
          <a:xfrm>
            <a:off x="14051209" y="10009713"/>
            <a:ext cx="7315200" cy="707451"/>
          </a:xfrm>
          <a:custGeom>
            <a:avLst/>
            <a:gdLst/>
            <a:ahLst/>
            <a:cxnLst/>
            <a:rect l="l" t="t" r="r" b="b"/>
            <a:pathLst>
              <a:path w="7315200" h="707451">
                <a:moveTo>
                  <a:pt x="0" y="0"/>
                </a:moveTo>
                <a:lnTo>
                  <a:pt x="7315200" y="0"/>
                </a:lnTo>
                <a:lnTo>
                  <a:pt x="7315200" y="707451"/>
                </a:lnTo>
                <a:lnTo>
                  <a:pt x="0" y="707451"/>
                </a:lnTo>
                <a:lnTo>
                  <a:pt x="0" y="0"/>
                </a:lnTo>
                <a:close/>
              </a:path>
            </a:pathLst>
          </a:custGeom>
          <a:blipFill>
            <a:blip>
              <a:extLst>
                <a:ext uri="{96DAC541-7B7A-43D3-8B79-37D633B846F1}">
                  <asvg:svgBlip xmlns:asvg="http://schemas.microsoft.com/office/drawing/2016/SVG/main" r:embed="rId7"/>
                </a:ext>
              </a:extLst>
            </a:blip>
            <a:stretch>
              <a:fillRect t="-419596"/>
            </a:stretch>
          </a:blipFill>
        </p:spPr>
        <p:txBody>
          <a:bodyPr/>
          <a:lstStyle/>
          <a:p>
            <a:endParaRPr lang="en-US" dirty="0"/>
          </a:p>
        </p:txBody>
      </p:sp>
      <p:grpSp>
        <p:nvGrpSpPr>
          <p:cNvPr id="25" name="Group 25">
            <a:extLst>
              <a:ext uri="{FF2B5EF4-FFF2-40B4-BE49-F238E27FC236}">
                <a16:creationId xmlns:a16="http://schemas.microsoft.com/office/drawing/2014/main" id="{4CDD13B2-7880-4E75-87B3-0EA33C5844C7}"/>
              </a:ext>
            </a:extLst>
          </p:cNvPr>
          <p:cNvGrpSpPr/>
          <p:nvPr/>
        </p:nvGrpSpPr>
        <p:grpSpPr>
          <a:xfrm>
            <a:off x="16436483" y="-2840784"/>
            <a:ext cx="5114374" cy="4395165"/>
            <a:chOff x="0" y="0"/>
            <a:chExt cx="812800" cy="698500"/>
          </a:xfrm>
        </p:grpSpPr>
        <p:sp>
          <p:nvSpPr>
            <p:cNvPr id="26" name="Freeform 26">
              <a:extLst>
                <a:ext uri="{FF2B5EF4-FFF2-40B4-BE49-F238E27FC236}">
                  <a16:creationId xmlns:a16="http://schemas.microsoft.com/office/drawing/2014/main" id="{7FD45A68-2EE8-FB18-7AD1-2F7A75573F08}"/>
                </a:ext>
              </a:extLst>
            </p:cNvPr>
            <p:cNvSpPr/>
            <p:nvPr/>
          </p:nvSpPr>
          <p:spPr>
            <a:xfrm>
              <a:off x="4360" y="0"/>
              <a:ext cx="804080" cy="698500"/>
            </a:xfrm>
            <a:custGeom>
              <a:avLst/>
              <a:gdLst/>
              <a:ahLst/>
              <a:cxnLst/>
              <a:rect l="l" t="t" r="r" b="b"/>
              <a:pathLst>
                <a:path w="804080" h="69850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9CCC56"/>
            </a:solidFill>
          </p:spPr>
          <p:txBody>
            <a:bodyPr/>
            <a:lstStyle/>
            <a:p>
              <a:endParaRPr lang="en-US" dirty="0"/>
            </a:p>
          </p:txBody>
        </p:sp>
        <p:sp>
          <p:nvSpPr>
            <p:cNvPr id="27" name="TextBox 27">
              <a:extLst>
                <a:ext uri="{FF2B5EF4-FFF2-40B4-BE49-F238E27FC236}">
                  <a16:creationId xmlns:a16="http://schemas.microsoft.com/office/drawing/2014/main" id="{256F3F3B-2C81-327A-A032-6D85A8AE4D2C}"/>
                </a:ext>
              </a:extLst>
            </p:cNvPr>
            <p:cNvSpPr txBox="1"/>
            <p:nvPr/>
          </p:nvSpPr>
          <p:spPr>
            <a:xfrm>
              <a:off x="114300" y="-66675"/>
              <a:ext cx="584200" cy="765175"/>
            </a:xfrm>
            <a:prstGeom prst="rect">
              <a:avLst/>
            </a:prstGeom>
          </p:spPr>
          <p:txBody>
            <a:bodyPr lIns="50800" tIns="50800" rIns="50800" bIns="50800" rtlCol="0" anchor="ctr"/>
            <a:lstStyle/>
            <a:p>
              <a:pPr algn="ctr">
                <a:lnSpc>
                  <a:spcPts val="3750"/>
                </a:lnSpc>
              </a:pPr>
              <a:endParaRPr dirty="0"/>
            </a:p>
          </p:txBody>
        </p:sp>
      </p:grpSp>
      <p:sp>
        <p:nvSpPr>
          <p:cNvPr id="28" name="Freeform 28">
            <a:extLst>
              <a:ext uri="{FF2B5EF4-FFF2-40B4-BE49-F238E27FC236}">
                <a16:creationId xmlns:a16="http://schemas.microsoft.com/office/drawing/2014/main" id="{DFA96EE1-28FD-D978-6AB9-63F7CA2BEC35}"/>
              </a:ext>
            </a:extLst>
          </p:cNvPr>
          <p:cNvSpPr/>
          <p:nvPr/>
        </p:nvSpPr>
        <p:spPr>
          <a:xfrm>
            <a:off x="16809791" y="385226"/>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29" name="Freeform 29">
            <a:extLst>
              <a:ext uri="{FF2B5EF4-FFF2-40B4-BE49-F238E27FC236}">
                <a16:creationId xmlns:a16="http://schemas.microsoft.com/office/drawing/2014/main" id="{586CE43A-1B90-2AA1-6B6A-6FB94B20EB58}"/>
              </a:ext>
            </a:extLst>
          </p:cNvPr>
          <p:cNvSpPr/>
          <p:nvPr/>
        </p:nvSpPr>
        <p:spPr>
          <a:xfrm rot="-5400000">
            <a:off x="17259300" y="7096804"/>
            <a:ext cx="2057400" cy="807530"/>
          </a:xfrm>
          <a:custGeom>
            <a:avLst/>
            <a:gdLst/>
            <a:ahLst/>
            <a:cxnLst/>
            <a:rect l="l" t="t" r="r" b="b"/>
            <a:pathLst>
              <a:path w="2057400" h="807530">
                <a:moveTo>
                  <a:pt x="0" y="0"/>
                </a:moveTo>
                <a:lnTo>
                  <a:pt x="2057400" y="0"/>
                </a:lnTo>
                <a:lnTo>
                  <a:pt x="2057400" y="807530"/>
                </a:lnTo>
                <a:lnTo>
                  <a:pt x="0" y="8075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30" name="Freeform 30">
            <a:extLst>
              <a:ext uri="{FF2B5EF4-FFF2-40B4-BE49-F238E27FC236}">
                <a16:creationId xmlns:a16="http://schemas.microsoft.com/office/drawing/2014/main" id="{F63C7C03-FBFA-99C7-E630-09A7AC92D03B}"/>
              </a:ext>
            </a:extLst>
          </p:cNvPr>
          <p:cNvSpPr/>
          <p:nvPr/>
        </p:nvSpPr>
        <p:spPr>
          <a:xfrm>
            <a:off x="10193891" y="-3622115"/>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31" name="Freeform 31">
            <a:extLst>
              <a:ext uri="{FF2B5EF4-FFF2-40B4-BE49-F238E27FC236}">
                <a16:creationId xmlns:a16="http://schemas.microsoft.com/office/drawing/2014/main" id="{875A649E-8E0A-45B9-8DF4-7318DEEA425A}"/>
              </a:ext>
            </a:extLst>
          </p:cNvPr>
          <p:cNvSpPr/>
          <p:nvPr/>
        </p:nvSpPr>
        <p:spPr>
          <a:xfrm>
            <a:off x="-10264697" y="6795526"/>
            <a:ext cx="7107908" cy="6530391"/>
          </a:xfrm>
          <a:custGeom>
            <a:avLst/>
            <a:gdLst/>
            <a:ahLst/>
            <a:cxnLst/>
            <a:rect l="l" t="t" r="r" b="b"/>
            <a:pathLst>
              <a:path w="7107908" h="6530391">
                <a:moveTo>
                  <a:pt x="0" y="0"/>
                </a:moveTo>
                <a:lnTo>
                  <a:pt x="7107908" y="0"/>
                </a:lnTo>
                <a:lnTo>
                  <a:pt x="7107908" y="6530390"/>
                </a:lnTo>
                <a:lnTo>
                  <a:pt x="0" y="6530390"/>
                </a:lnTo>
                <a:lnTo>
                  <a:pt x="0" y="0"/>
                </a:lnTo>
                <a:close/>
              </a:path>
            </a:pathLst>
          </a:custGeom>
          <a:blipFill>
            <a:blip>
              <a:alphaModFix amt="6000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dirty="0"/>
          </a:p>
        </p:txBody>
      </p:sp>
      <p:sp>
        <p:nvSpPr>
          <p:cNvPr id="33" name="Freeform 33" descr="Exclamation mark with solid fill">
            <a:extLst>
              <a:ext uri="{FF2B5EF4-FFF2-40B4-BE49-F238E27FC236}">
                <a16:creationId xmlns:a16="http://schemas.microsoft.com/office/drawing/2014/main" id="{8040557E-897F-77F5-0E3E-7CA1BED0E693}"/>
              </a:ext>
            </a:extLst>
          </p:cNvPr>
          <p:cNvSpPr/>
          <p:nvPr/>
        </p:nvSpPr>
        <p:spPr>
          <a:xfrm>
            <a:off x="-1544728" y="414866"/>
            <a:ext cx="7814954" cy="5740551"/>
          </a:xfrm>
          <a:custGeom>
            <a:avLst/>
            <a:gdLst/>
            <a:ahLst/>
            <a:cxnLst/>
            <a:rect l="l" t="t" r="r" b="b"/>
            <a:pathLst>
              <a:path w="481103" h="401646">
                <a:moveTo>
                  <a:pt x="224045" y="0"/>
                </a:moveTo>
                <a:lnTo>
                  <a:pt x="460258" y="0"/>
                </a:lnTo>
                <a:cubicBezTo>
                  <a:pt x="467161" y="0"/>
                  <a:pt x="473569" y="3583"/>
                  <a:pt x="477184" y="9463"/>
                </a:cubicBezTo>
                <a:cubicBezTo>
                  <a:pt x="480799" y="15343"/>
                  <a:pt x="481103" y="22678"/>
                  <a:pt x="477987" y="28838"/>
                </a:cubicBezTo>
                <a:lnTo>
                  <a:pt x="303966" y="372808"/>
                </a:lnTo>
                <a:cubicBezTo>
                  <a:pt x="295018" y="390496"/>
                  <a:pt x="276881" y="401646"/>
                  <a:pt x="257058" y="401646"/>
                </a:cubicBezTo>
                <a:lnTo>
                  <a:pt x="20845" y="401646"/>
                </a:lnTo>
                <a:cubicBezTo>
                  <a:pt x="13943" y="401646"/>
                  <a:pt x="7535" y="398063"/>
                  <a:pt x="3920" y="392183"/>
                </a:cubicBezTo>
                <a:cubicBezTo>
                  <a:pt x="304" y="386303"/>
                  <a:pt x="0" y="378968"/>
                  <a:pt x="3117" y="372808"/>
                </a:cubicBezTo>
                <a:lnTo>
                  <a:pt x="177137" y="28838"/>
                </a:lnTo>
                <a:cubicBezTo>
                  <a:pt x="186086" y="11150"/>
                  <a:pt x="204223" y="0"/>
                  <a:pt x="224045" y="0"/>
                </a:cubicBezTo>
                <a:close/>
              </a:path>
            </a:pathLst>
          </a:custGeom>
          <a:blipFill>
            <a:blip>
              <a:extLst>
                <a:ext uri="{96DAC541-7B7A-43D3-8B79-37D633B846F1}">
                  <asvg:svgBlip xmlns:asvg="http://schemas.microsoft.com/office/drawing/2016/SVG/main" r:embed="rId12"/>
                </a:ext>
              </a:extLst>
            </a:blip>
            <a:srcRect/>
            <a:stretch>
              <a:fillRect l="8137" t="-3714" r="-2737" b="3714"/>
            </a:stretch>
          </a:blipFill>
          <a:ln w="209550" cap="rnd">
            <a:solidFill>
              <a:srgbClr val="FFFFFF"/>
            </a:solidFill>
            <a:prstDash val="solid"/>
            <a:round/>
          </a:ln>
        </p:spPr>
        <p:txBody>
          <a:bodyPr/>
          <a:lstStyle/>
          <a:p>
            <a:endParaRPr lang="en-US" dirty="0"/>
          </a:p>
        </p:txBody>
      </p:sp>
      <p:sp>
        <p:nvSpPr>
          <p:cNvPr id="34" name="TextBox 34">
            <a:extLst>
              <a:ext uri="{FF2B5EF4-FFF2-40B4-BE49-F238E27FC236}">
                <a16:creationId xmlns:a16="http://schemas.microsoft.com/office/drawing/2014/main" id="{AD6681BD-F2C2-EF98-4E46-23E66B6693C9}"/>
              </a:ext>
            </a:extLst>
          </p:cNvPr>
          <p:cNvSpPr txBox="1"/>
          <p:nvPr/>
        </p:nvSpPr>
        <p:spPr>
          <a:xfrm>
            <a:off x="7001864" y="1451450"/>
            <a:ext cx="6517682" cy="961802"/>
          </a:xfrm>
          <a:prstGeom prst="rect">
            <a:avLst/>
          </a:prstGeom>
        </p:spPr>
        <p:txBody>
          <a:bodyPr lIns="0" tIns="0" rIns="0" bIns="0" rtlCol="0" anchor="t">
            <a:spAutoFit/>
          </a:bodyPr>
          <a:lstStyle/>
          <a:p>
            <a:pPr algn="l">
              <a:lnSpc>
                <a:spcPts val="7474"/>
              </a:lnSpc>
            </a:pPr>
            <a:r>
              <a:rPr lang="en-US" sz="6499" b="1" dirty="0">
                <a:latin typeface="Arial Black" panose="020B0A04020102020204" pitchFamily="34" charset="0"/>
                <a:ea typeface="Chakra Petch Bold"/>
                <a:cs typeface="Chakra Petch Bold"/>
                <a:sym typeface="Chakra Petch Bold"/>
              </a:rPr>
              <a:t>Challenges</a:t>
            </a:r>
          </a:p>
        </p:txBody>
      </p:sp>
      <p:sp>
        <p:nvSpPr>
          <p:cNvPr id="35" name="TextBox 35">
            <a:extLst>
              <a:ext uri="{FF2B5EF4-FFF2-40B4-BE49-F238E27FC236}">
                <a16:creationId xmlns:a16="http://schemas.microsoft.com/office/drawing/2014/main" id="{7FED0886-9793-0843-B307-6E0A8E9D6627}"/>
              </a:ext>
            </a:extLst>
          </p:cNvPr>
          <p:cNvSpPr txBox="1"/>
          <p:nvPr/>
        </p:nvSpPr>
        <p:spPr>
          <a:xfrm>
            <a:off x="7143929" y="4083718"/>
            <a:ext cx="9648673" cy="1236557"/>
          </a:xfrm>
          <a:prstGeom prst="rect">
            <a:avLst/>
          </a:prstGeom>
        </p:spPr>
        <p:txBody>
          <a:bodyPr lIns="0" tIns="0" rIns="0" bIns="0" rtlCol="0" anchor="t">
            <a:spAutoFit/>
          </a:bodyPr>
          <a:lstStyle/>
          <a:p>
            <a:pPr>
              <a:lnSpc>
                <a:spcPts val="3299"/>
              </a:lnSpc>
            </a:pPr>
            <a:r>
              <a:rPr lang="en-US" sz="3600" dirty="0">
                <a:latin typeface="Arial" panose="020B0604020202020204" pitchFamily="34" charset="0"/>
                <a:ea typeface="Canva Sans"/>
                <a:cs typeface="Arial" panose="020B0604020202020204" pitchFamily="34" charset="0"/>
                <a:sym typeface="Canva Sans"/>
              </a:rPr>
              <a:t>Substance Abuse Testing Refusal</a:t>
            </a:r>
          </a:p>
          <a:p>
            <a:pPr>
              <a:lnSpc>
                <a:spcPts val="3299"/>
              </a:lnSpc>
            </a:pPr>
            <a:endParaRPr lang="en-US" sz="3600" dirty="0">
              <a:latin typeface="Arial" panose="020B0604020202020204" pitchFamily="34" charset="0"/>
              <a:ea typeface="Canva Sans"/>
              <a:cs typeface="Arial" panose="020B0604020202020204" pitchFamily="34" charset="0"/>
              <a:sym typeface="Canva Sans"/>
            </a:endParaRPr>
          </a:p>
          <a:p>
            <a:pPr algn="l">
              <a:lnSpc>
                <a:spcPts val="3299"/>
              </a:lnSpc>
            </a:pPr>
            <a:endParaRPr lang="en-US" sz="2199" dirty="0">
              <a:latin typeface="Arial" panose="020B0604020202020204" pitchFamily="34" charset="0"/>
              <a:ea typeface="Canva Sans"/>
              <a:cs typeface="Arial" panose="020B0604020202020204" pitchFamily="34" charset="0"/>
              <a:sym typeface="Canva Sans"/>
            </a:endParaRPr>
          </a:p>
        </p:txBody>
      </p:sp>
      <p:grpSp>
        <p:nvGrpSpPr>
          <p:cNvPr id="32" name="Group 19">
            <a:extLst>
              <a:ext uri="{FF2B5EF4-FFF2-40B4-BE49-F238E27FC236}">
                <a16:creationId xmlns:a16="http://schemas.microsoft.com/office/drawing/2014/main" id="{89CFCBC3-156E-310F-FDCB-649B57CAA8DC}"/>
              </a:ext>
            </a:extLst>
          </p:cNvPr>
          <p:cNvGrpSpPr/>
          <p:nvPr/>
        </p:nvGrpSpPr>
        <p:grpSpPr>
          <a:xfrm rot="5400000">
            <a:off x="6013719" y="4535957"/>
            <a:ext cx="1363394" cy="382790"/>
            <a:chOff x="127001" y="89737"/>
            <a:chExt cx="2213469" cy="621460"/>
          </a:xfrm>
        </p:grpSpPr>
        <p:sp>
          <p:nvSpPr>
            <p:cNvPr id="36" name="Freeform 20">
              <a:extLst>
                <a:ext uri="{FF2B5EF4-FFF2-40B4-BE49-F238E27FC236}">
                  <a16:creationId xmlns:a16="http://schemas.microsoft.com/office/drawing/2014/main" id="{0674E2DE-0360-509A-2E63-ACB58BAD2C3B}"/>
                </a:ext>
              </a:extLst>
            </p:cNvPr>
            <p:cNvSpPr/>
            <p:nvPr/>
          </p:nvSpPr>
          <p:spPr>
            <a:xfrm>
              <a:off x="188796" y="89737"/>
              <a:ext cx="691098" cy="62146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chemeClr val="tx1">
                <a:alpha val="89804"/>
              </a:schemeClr>
            </a:solidFill>
          </p:spPr>
          <p:txBody>
            <a:bodyPr/>
            <a:lstStyle/>
            <a:p>
              <a:endParaRPr lang="en-US" dirty="0"/>
            </a:p>
          </p:txBody>
        </p:sp>
        <p:sp>
          <p:nvSpPr>
            <p:cNvPr id="37" name="TextBox 21">
              <a:extLst>
                <a:ext uri="{FF2B5EF4-FFF2-40B4-BE49-F238E27FC236}">
                  <a16:creationId xmlns:a16="http://schemas.microsoft.com/office/drawing/2014/main" id="{745695C4-2C53-39D2-DF0E-19D97C58C5C1}"/>
                </a:ext>
              </a:extLst>
            </p:cNvPr>
            <p:cNvSpPr txBox="1"/>
            <p:nvPr/>
          </p:nvSpPr>
          <p:spPr>
            <a:xfrm>
              <a:off x="127001" y="459797"/>
              <a:ext cx="2213469" cy="200603"/>
            </a:xfrm>
            <a:prstGeom prst="rect">
              <a:avLst/>
            </a:prstGeom>
          </p:spPr>
          <p:txBody>
            <a:bodyPr lIns="50800" tIns="50800" rIns="50800" bIns="50800" rtlCol="0" anchor="ctr"/>
            <a:lstStyle/>
            <a:p>
              <a:pPr algn="ctr">
                <a:lnSpc>
                  <a:spcPts val="3299"/>
                </a:lnSpc>
              </a:pPr>
              <a:endParaRPr dirty="0"/>
            </a:p>
          </p:txBody>
        </p:sp>
      </p:grpSp>
      <p:sp>
        <p:nvSpPr>
          <p:cNvPr id="44" name="Freeform 20">
            <a:extLst>
              <a:ext uri="{FF2B5EF4-FFF2-40B4-BE49-F238E27FC236}">
                <a16:creationId xmlns:a16="http://schemas.microsoft.com/office/drawing/2014/main" id="{050A56C7-5263-A377-C27D-259DDFD427ED}"/>
              </a:ext>
            </a:extLst>
          </p:cNvPr>
          <p:cNvSpPr/>
          <p:nvPr/>
        </p:nvSpPr>
        <p:spPr>
          <a:xfrm rot="5400000">
            <a:off x="6493428" y="4996946"/>
            <a:ext cx="425684" cy="382790"/>
          </a:xfrm>
          <a:custGeom>
            <a:avLst/>
            <a:gdLst/>
            <a:ahLst/>
            <a:cxnLst/>
            <a:rect l="l" t="t" r="r" b="b"/>
            <a:pathLst>
              <a:path w="691098" h="621460">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chemeClr val="tx1">
              <a:alpha val="89804"/>
            </a:schemeClr>
          </a:solidFill>
        </p:spPr>
        <p:txBody>
          <a:bodyPr/>
          <a:lstStyle/>
          <a:p>
            <a:endParaRPr lang="en-US" dirty="0"/>
          </a:p>
        </p:txBody>
      </p:sp>
      <p:sp>
        <p:nvSpPr>
          <p:cNvPr id="46" name="TextBox 35">
            <a:extLst>
              <a:ext uri="{FF2B5EF4-FFF2-40B4-BE49-F238E27FC236}">
                <a16:creationId xmlns:a16="http://schemas.microsoft.com/office/drawing/2014/main" id="{CA7DD0B5-580E-B2C4-0A93-26E2F862103F}"/>
              </a:ext>
            </a:extLst>
          </p:cNvPr>
          <p:cNvSpPr txBox="1"/>
          <p:nvPr/>
        </p:nvSpPr>
        <p:spPr>
          <a:xfrm>
            <a:off x="7143929" y="4083718"/>
            <a:ext cx="9648673" cy="1659750"/>
          </a:xfrm>
          <a:prstGeom prst="rect">
            <a:avLst/>
          </a:prstGeom>
        </p:spPr>
        <p:txBody>
          <a:bodyPr lIns="0" tIns="0" rIns="0" bIns="0" rtlCol="0" anchor="t">
            <a:spAutoFit/>
          </a:bodyPr>
          <a:lstStyle/>
          <a:p>
            <a:pPr>
              <a:lnSpc>
                <a:spcPts val="3299"/>
              </a:lnSpc>
            </a:pPr>
            <a:endParaRPr lang="en-US" sz="3600" dirty="0">
              <a:latin typeface="Arial" panose="020B0604020202020204" pitchFamily="34" charset="0"/>
              <a:ea typeface="Canva Sans"/>
              <a:cs typeface="Arial" panose="020B0604020202020204" pitchFamily="34" charset="0"/>
              <a:sym typeface="Canva Sans"/>
            </a:endParaRPr>
          </a:p>
          <a:p>
            <a:pPr>
              <a:lnSpc>
                <a:spcPts val="3299"/>
              </a:lnSpc>
            </a:pPr>
            <a:endParaRPr lang="en-US" sz="3600" dirty="0">
              <a:latin typeface="Arial" panose="020B0604020202020204" pitchFamily="34" charset="0"/>
              <a:ea typeface="Canva Sans"/>
              <a:cs typeface="Arial" panose="020B0604020202020204" pitchFamily="34" charset="0"/>
              <a:sym typeface="Canva Sans"/>
            </a:endParaRPr>
          </a:p>
          <a:p>
            <a:pPr>
              <a:lnSpc>
                <a:spcPts val="3299"/>
              </a:lnSpc>
            </a:pPr>
            <a:r>
              <a:rPr lang="en-US" sz="3600" dirty="0">
                <a:latin typeface="Arial" panose="020B0604020202020204" pitchFamily="34" charset="0"/>
                <a:ea typeface="Canva Sans"/>
                <a:cs typeface="Arial" panose="020B0604020202020204" pitchFamily="34" charset="0"/>
                <a:sym typeface="Canva Sans"/>
              </a:rPr>
              <a:t>Shy Bladder</a:t>
            </a:r>
          </a:p>
          <a:p>
            <a:pPr algn="l">
              <a:lnSpc>
                <a:spcPts val="3299"/>
              </a:lnSpc>
            </a:pPr>
            <a:endParaRPr lang="en-US" sz="2199" dirty="0">
              <a:latin typeface="Arial" panose="020B0604020202020204" pitchFamily="34" charset="0"/>
              <a:ea typeface="Canva Sans"/>
              <a:cs typeface="Arial" panose="020B0604020202020204" pitchFamily="34" charset="0"/>
              <a:sym typeface="Canva Sans"/>
            </a:endParaRPr>
          </a:p>
        </p:txBody>
      </p:sp>
      <p:grpSp>
        <p:nvGrpSpPr>
          <p:cNvPr id="48" name="Group 2">
            <a:extLst>
              <a:ext uri="{FF2B5EF4-FFF2-40B4-BE49-F238E27FC236}">
                <a16:creationId xmlns:a16="http://schemas.microsoft.com/office/drawing/2014/main" id="{388C3654-29A8-33AF-F0C4-FD2CE3B96B68}"/>
              </a:ext>
            </a:extLst>
          </p:cNvPr>
          <p:cNvGrpSpPr/>
          <p:nvPr/>
        </p:nvGrpSpPr>
        <p:grpSpPr>
          <a:xfrm rot="-10800000">
            <a:off x="-2620255" y="-103685"/>
            <a:ext cx="10399005" cy="10281761"/>
            <a:chOff x="0" y="0"/>
            <a:chExt cx="406400" cy="401818"/>
          </a:xfrm>
        </p:grpSpPr>
        <p:sp>
          <p:nvSpPr>
            <p:cNvPr id="49" name="Freeform 3">
              <a:extLst>
                <a:ext uri="{FF2B5EF4-FFF2-40B4-BE49-F238E27FC236}">
                  <a16:creationId xmlns:a16="http://schemas.microsoft.com/office/drawing/2014/main" id="{3C856527-BC16-2283-92D0-1CB6906E8040}"/>
                </a:ext>
              </a:extLst>
            </p:cNvPr>
            <p:cNvSpPr/>
            <p:nvPr/>
          </p:nvSpPr>
          <p:spPr>
            <a:xfrm>
              <a:off x="0" y="0"/>
              <a:ext cx="406400" cy="401818"/>
            </a:xfrm>
            <a:custGeom>
              <a:avLst/>
              <a:gdLst/>
              <a:ahLst/>
              <a:cxnLst/>
              <a:rect l="l" t="t" r="r" b="b"/>
              <a:pathLst>
                <a:path w="406400" h="401818">
                  <a:moveTo>
                    <a:pt x="203200" y="0"/>
                  </a:moveTo>
                  <a:lnTo>
                    <a:pt x="406400" y="0"/>
                  </a:lnTo>
                  <a:lnTo>
                    <a:pt x="203200" y="401818"/>
                  </a:lnTo>
                  <a:lnTo>
                    <a:pt x="0" y="401818"/>
                  </a:lnTo>
                  <a:lnTo>
                    <a:pt x="203200" y="0"/>
                  </a:lnTo>
                  <a:close/>
                </a:path>
              </a:pathLst>
            </a:custGeom>
            <a:solidFill>
              <a:srgbClr val="9CCC56"/>
            </a:solidFill>
          </p:spPr>
          <p:txBody>
            <a:bodyPr/>
            <a:lstStyle/>
            <a:p>
              <a:endParaRPr lang="en-US" dirty="0"/>
            </a:p>
          </p:txBody>
        </p:sp>
        <p:sp>
          <p:nvSpPr>
            <p:cNvPr id="50" name="TextBox 4">
              <a:extLst>
                <a:ext uri="{FF2B5EF4-FFF2-40B4-BE49-F238E27FC236}">
                  <a16:creationId xmlns:a16="http://schemas.microsoft.com/office/drawing/2014/main" id="{10F27BBC-6482-9A8C-B3A9-ECD59861711E}"/>
                </a:ext>
              </a:extLst>
            </p:cNvPr>
            <p:cNvSpPr txBox="1"/>
            <p:nvPr/>
          </p:nvSpPr>
          <p:spPr>
            <a:xfrm>
              <a:off x="101600" y="-66675"/>
              <a:ext cx="203200" cy="468493"/>
            </a:xfrm>
            <a:prstGeom prst="rect">
              <a:avLst/>
            </a:prstGeom>
          </p:spPr>
          <p:txBody>
            <a:bodyPr lIns="50800" tIns="50800" rIns="50800" bIns="50800" rtlCol="0" anchor="ctr"/>
            <a:lstStyle/>
            <a:p>
              <a:pPr algn="ctr">
                <a:lnSpc>
                  <a:spcPts val="3750"/>
                </a:lnSpc>
              </a:pPr>
              <a:endParaRPr dirty="0"/>
            </a:p>
          </p:txBody>
        </p:sp>
      </p:grpSp>
      <p:sp>
        <p:nvSpPr>
          <p:cNvPr id="55" name="Freeform 33">
            <a:extLst>
              <a:ext uri="{FF2B5EF4-FFF2-40B4-BE49-F238E27FC236}">
                <a16:creationId xmlns:a16="http://schemas.microsoft.com/office/drawing/2014/main" id="{0F6E8001-D914-099E-D0A4-CCBB24768444}"/>
              </a:ext>
            </a:extLst>
          </p:cNvPr>
          <p:cNvSpPr/>
          <p:nvPr/>
        </p:nvSpPr>
        <p:spPr>
          <a:xfrm>
            <a:off x="-3238127" y="-13228"/>
            <a:ext cx="10251390" cy="8068168"/>
          </a:xfrm>
          <a:custGeom>
            <a:avLst/>
            <a:gdLst/>
            <a:ahLst/>
            <a:cxnLst/>
            <a:rect l="l" t="t" r="r" b="b"/>
            <a:pathLst>
              <a:path w="481103" h="401646">
                <a:moveTo>
                  <a:pt x="224045" y="0"/>
                </a:moveTo>
                <a:lnTo>
                  <a:pt x="460258" y="0"/>
                </a:lnTo>
                <a:cubicBezTo>
                  <a:pt x="467161" y="0"/>
                  <a:pt x="473569" y="3583"/>
                  <a:pt x="477184" y="9463"/>
                </a:cubicBezTo>
                <a:cubicBezTo>
                  <a:pt x="480799" y="15343"/>
                  <a:pt x="481103" y="22678"/>
                  <a:pt x="477987" y="28838"/>
                </a:cubicBezTo>
                <a:lnTo>
                  <a:pt x="303966" y="372808"/>
                </a:lnTo>
                <a:cubicBezTo>
                  <a:pt x="295018" y="390496"/>
                  <a:pt x="276881" y="401646"/>
                  <a:pt x="257058" y="401646"/>
                </a:cubicBezTo>
                <a:lnTo>
                  <a:pt x="20845" y="401646"/>
                </a:lnTo>
                <a:cubicBezTo>
                  <a:pt x="13943" y="401646"/>
                  <a:pt x="7535" y="398063"/>
                  <a:pt x="3920" y="392183"/>
                </a:cubicBezTo>
                <a:cubicBezTo>
                  <a:pt x="304" y="386303"/>
                  <a:pt x="0" y="378968"/>
                  <a:pt x="3117" y="372808"/>
                </a:cubicBezTo>
                <a:lnTo>
                  <a:pt x="177137" y="28838"/>
                </a:lnTo>
                <a:cubicBezTo>
                  <a:pt x="186086" y="11150"/>
                  <a:pt x="204223" y="0"/>
                  <a:pt x="224045" y="0"/>
                </a:cubicBezTo>
                <a:close/>
              </a:path>
            </a:pathLst>
          </a:custGeom>
          <a:blipFill>
            <a:blip r:embed="rId13">
              <a:extLst>
                <a:ext uri="{28A0092B-C50C-407E-A947-70E740481C1C}">
                  <a14:useLocalDpi xmlns:a14="http://schemas.microsoft.com/office/drawing/2010/main" val="0"/>
                </a:ext>
              </a:extLst>
            </a:blip>
            <a:srcRect/>
            <a:stretch>
              <a:fillRect l="41930" t="3810" r="14933" b="18224"/>
            </a:stretch>
          </a:blipFill>
          <a:ln w="209550" cap="rnd">
            <a:solidFill>
              <a:srgbClr val="FFFFFF"/>
            </a:solidFill>
            <a:prstDash val="solid"/>
            <a:round/>
          </a:ln>
        </p:spPr>
        <p:txBody>
          <a:bodyPr/>
          <a:lstStyle/>
          <a:p>
            <a:endParaRPr lang="en-US" dirty="0">
              <a:ln>
                <a:solidFill>
                  <a:schemeClr val="tx1"/>
                </a:solidFill>
              </a:ln>
            </a:endParaRPr>
          </a:p>
        </p:txBody>
      </p:sp>
      <p:grpSp>
        <p:nvGrpSpPr>
          <p:cNvPr id="51" name="Group 11">
            <a:extLst>
              <a:ext uri="{FF2B5EF4-FFF2-40B4-BE49-F238E27FC236}">
                <a16:creationId xmlns:a16="http://schemas.microsoft.com/office/drawing/2014/main" id="{82C77CC2-8A75-5D16-C4E4-56CFACFEE35A}"/>
              </a:ext>
            </a:extLst>
          </p:cNvPr>
          <p:cNvGrpSpPr/>
          <p:nvPr/>
        </p:nvGrpSpPr>
        <p:grpSpPr>
          <a:xfrm rot="-10800000">
            <a:off x="-1016880" y="9651350"/>
            <a:ext cx="4035505" cy="818745"/>
            <a:chOff x="0" y="0"/>
            <a:chExt cx="5380674" cy="1091660"/>
          </a:xfrm>
        </p:grpSpPr>
        <p:sp>
          <p:nvSpPr>
            <p:cNvPr id="52" name="Freeform 12">
              <a:extLst>
                <a:ext uri="{FF2B5EF4-FFF2-40B4-BE49-F238E27FC236}">
                  <a16:creationId xmlns:a16="http://schemas.microsoft.com/office/drawing/2014/main" id="{B5560E51-05E0-75F9-2553-15C326D8C599}"/>
                </a:ext>
              </a:extLst>
            </p:cNvPr>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53" name="Freeform 13">
              <a:extLst>
                <a:ext uri="{FF2B5EF4-FFF2-40B4-BE49-F238E27FC236}">
                  <a16:creationId xmlns:a16="http://schemas.microsoft.com/office/drawing/2014/main" id="{4144A2A1-D1D2-BB49-38DA-791C877F978F}"/>
                </a:ext>
              </a:extLst>
            </p:cNvPr>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r="-11819"/>
              </a:stretch>
            </a:blipFill>
          </p:spPr>
          <p:txBody>
            <a:bodyPr/>
            <a:lstStyle/>
            <a:p>
              <a:endParaRPr lang="en-US" dirty="0"/>
            </a:p>
          </p:txBody>
        </p:sp>
      </p:grpSp>
      <p:sp>
        <p:nvSpPr>
          <p:cNvPr id="54" name="Freeform 17">
            <a:extLst>
              <a:ext uri="{FF2B5EF4-FFF2-40B4-BE49-F238E27FC236}">
                <a16:creationId xmlns:a16="http://schemas.microsoft.com/office/drawing/2014/main" id="{A8947669-1881-887B-26D0-041561A542C8}"/>
              </a:ext>
            </a:extLst>
          </p:cNvPr>
          <p:cNvSpPr/>
          <p:nvPr/>
        </p:nvSpPr>
        <p:spPr>
          <a:xfrm rot="-10800000">
            <a:off x="-378756" y="-275047"/>
            <a:ext cx="1118845" cy="911859"/>
          </a:xfrm>
          <a:custGeom>
            <a:avLst/>
            <a:gdLst/>
            <a:ahLst/>
            <a:cxnLst/>
            <a:rect l="l" t="t" r="r" b="b"/>
            <a:pathLst>
              <a:path w="1118845" h="911859">
                <a:moveTo>
                  <a:pt x="0" y="0"/>
                </a:moveTo>
                <a:lnTo>
                  <a:pt x="1118845" y="0"/>
                </a:lnTo>
                <a:lnTo>
                  <a:pt x="1118845" y="911859"/>
                </a:lnTo>
                <a:lnTo>
                  <a:pt x="0" y="9118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pic>
        <p:nvPicPr>
          <p:cNvPr id="24" name="Untitled - 2026-09-30T134012.749">
            <a:hlinkClick r:id="" action="ppaction://media"/>
            <a:extLst>
              <a:ext uri="{FF2B5EF4-FFF2-40B4-BE49-F238E27FC236}">
                <a16:creationId xmlns:a16="http://schemas.microsoft.com/office/drawing/2014/main" id="{8C923343-82BF-F9A2-429F-2ECCE3D5887E}"/>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5561123" y="9620952"/>
            <a:ext cx="487363" cy="487363"/>
          </a:xfrm>
          <a:prstGeom prst="rect">
            <a:avLst/>
          </a:prstGeom>
        </p:spPr>
      </p:pic>
    </p:spTree>
    <p:extLst>
      <p:ext uri="{BB962C8B-B14F-4D97-AF65-F5344CB8AC3E}">
        <p14:creationId xmlns:p14="http://schemas.microsoft.com/office/powerpoint/2010/main" val="323423428"/>
      </p:ext>
    </p:extLst>
  </p:cSld>
  <p:clrMapOvr>
    <a:masterClrMapping/>
  </p:clrMapOvr>
  <mc:AlternateContent xmlns:mc="http://schemas.openxmlformats.org/markup-compatibility/2006" xmlns:p14="http://schemas.microsoft.com/office/powerpoint/2010/main">
    <mc:Choice Requires="p14">
      <p:transition spd="slow" p14:dur="2000" advClick="0" advTm="24000"/>
    </mc:Choice>
    <mc:Fallback xmlns="">
      <p:transition spd="slow" advClick="0" advTm="2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52"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006EA-B1C8-09C3-5D6F-5DB3E83DCD42}"/>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BBDDCB3D-B502-F284-384E-DC5613DAE6AA}"/>
              </a:ext>
            </a:extLst>
          </p:cNvPr>
          <p:cNvGrpSpPr/>
          <p:nvPr/>
        </p:nvGrpSpPr>
        <p:grpSpPr>
          <a:xfrm>
            <a:off x="11622068" y="-4163460"/>
            <a:ext cx="11145501" cy="9752314"/>
            <a:chOff x="0" y="0"/>
            <a:chExt cx="812800" cy="711200"/>
          </a:xfrm>
        </p:grpSpPr>
        <p:sp>
          <p:nvSpPr>
            <p:cNvPr id="6" name="Freeform 6">
              <a:extLst>
                <a:ext uri="{FF2B5EF4-FFF2-40B4-BE49-F238E27FC236}">
                  <a16:creationId xmlns:a16="http://schemas.microsoft.com/office/drawing/2014/main" id="{9B70077B-2AEA-C50F-F724-B7B48B5E3918}"/>
                </a:ext>
              </a:extLst>
            </p:cNvPr>
            <p:cNvSpPr/>
            <p:nvPr/>
          </p:nvSpPr>
          <p:spPr>
            <a:xfrm>
              <a:off x="10933" y="16124"/>
              <a:ext cx="790933" cy="695076"/>
            </a:xfrm>
            <a:custGeom>
              <a:avLst/>
              <a:gdLst/>
              <a:ahLst/>
              <a:cxnLst/>
              <a:rect l="l" t="t" r="r" b="b"/>
              <a:pathLst>
                <a:path w="790933" h="695076">
                  <a:moveTo>
                    <a:pt x="409252" y="8000"/>
                  </a:moveTo>
                  <a:lnTo>
                    <a:pt x="788082" y="670952"/>
                  </a:lnTo>
                  <a:cubicBezTo>
                    <a:pt x="790934" y="675942"/>
                    <a:pt x="790913" y="682074"/>
                    <a:pt x="788028" y="687045"/>
                  </a:cubicBezTo>
                  <a:cubicBezTo>
                    <a:pt x="785143" y="692016"/>
                    <a:pt x="779830" y="695076"/>
                    <a:pt x="774082" y="695076"/>
                  </a:cubicBezTo>
                  <a:lnTo>
                    <a:pt x="16852" y="695076"/>
                  </a:lnTo>
                  <a:cubicBezTo>
                    <a:pt x="11104" y="695076"/>
                    <a:pt x="5791" y="692016"/>
                    <a:pt x="2906" y="687045"/>
                  </a:cubicBezTo>
                  <a:cubicBezTo>
                    <a:pt x="21" y="682074"/>
                    <a:pt x="0" y="675942"/>
                    <a:pt x="2852" y="670952"/>
                  </a:cubicBezTo>
                  <a:lnTo>
                    <a:pt x="381682" y="8000"/>
                  </a:lnTo>
                  <a:cubicBezTo>
                    <a:pt x="384509" y="3053"/>
                    <a:pt x="389769" y="0"/>
                    <a:pt x="395467" y="0"/>
                  </a:cubicBezTo>
                  <a:cubicBezTo>
                    <a:pt x="401165" y="0"/>
                    <a:pt x="406425" y="3053"/>
                    <a:pt x="409252" y="8000"/>
                  </a:cubicBezTo>
                  <a:close/>
                </a:path>
              </a:pathLst>
            </a:custGeom>
            <a:solidFill>
              <a:srgbClr val="9CCC56"/>
            </a:solidFill>
          </p:spPr>
          <p:txBody>
            <a:bodyPr/>
            <a:lstStyle/>
            <a:p>
              <a:endParaRPr lang="en-US" dirty="0"/>
            </a:p>
          </p:txBody>
        </p:sp>
        <p:sp>
          <p:nvSpPr>
            <p:cNvPr id="7" name="TextBox 7">
              <a:extLst>
                <a:ext uri="{FF2B5EF4-FFF2-40B4-BE49-F238E27FC236}">
                  <a16:creationId xmlns:a16="http://schemas.microsoft.com/office/drawing/2014/main" id="{DACB6D0F-620C-2EB0-1350-E2C6C28FDDA5}"/>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8" name="Group 8">
            <a:extLst>
              <a:ext uri="{FF2B5EF4-FFF2-40B4-BE49-F238E27FC236}">
                <a16:creationId xmlns:a16="http://schemas.microsoft.com/office/drawing/2014/main" id="{A57D7B85-C19F-6560-5A05-35A616DFA5DA}"/>
              </a:ext>
            </a:extLst>
          </p:cNvPr>
          <p:cNvGrpSpPr/>
          <p:nvPr/>
        </p:nvGrpSpPr>
        <p:grpSpPr>
          <a:xfrm rot="-10800000">
            <a:off x="11377362" y="-406136"/>
            <a:ext cx="4180138" cy="3657620"/>
            <a:chOff x="0" y="0"/>
            <a:chExt cx="812800" cy="711200"/>
          </a:xfrm>
        </p:grpSpPr>
        <p:sp>
          <p:nvSpPr>
            <p:cNvPr id="9" name="Freeform 9">
              <a:extLst>
                <a:ext uri="{FF2B5EF4-FFF2-40B4-BE49-F238E27FC236}">
                  <a16:creationId xmlns:a16="http://schemas.microsoft.com/office/drawing/2014/main" id="{E6C7DBF2-BB63-FF43-08F4-45D05D3A41DA}"/>
                </a:ext>
              </a:extLst>
            </p:cNvPr>
            <p:cNvSpPr/>
            <p:nvPr/>
          </p:nvSpPr>
          <p:spPr>
            <a:xfrm>
              <a:off x="29152" y="42992"/>
              <a:ext cx="754496" cy="668208"/>
            </a:xfrm>
            <a:custGeom>
              <a:avLst/>
              <a:gdLst/>
              <a:ahLst/>
              <a:cxnLst/>
              <a:rect l="l" t="t" r="r" b="b"/>
              <a:pathLst>
                <a:path w="754496" h="668208">
                  <a:moveTo>
                    <a:pt x="414003" y="21330"/>
                  </a:moveTo>
                  <a:lnTo>
                    <a:pt x="746893" y="603886"/>
                  </a:lnTo>
                  <a:cubicBezTo>
                    <a:pt x="754496" y="617192"/>
                    <a:pt x="754441" y="633540"/>
                    <a:pt x="746749" y="646795"/>
                  </a:cubicBezTo>
                  <a:cubicBezTo>
                    <a:pt x="739057" y="660050"/>
                    <a:pt x="724890" y="668208"/>
                    <a:pt x="709565" y="668208"/>
                  </a:cubicBezTo>
                  <a:lnTo>
                    <a:pt x="44931" y="668208"/>
                  </a:lnTo>
                  <a:cubicBezTo>
                    <a:pt x="29606" y="668208"/>
                    <a:pt x="15439" y="660050"/>
                    <a:pt x="7747" y="646795"/>
                  </a:cubicBezTo>
                  <a:cubicBezTo>
                    <a:pt x="55" y="633540"/>
                    <a:pt x="0" y="617192"/>
                    <a:pt x="7603" y="603886"/>
                  </a:cubicBezTo>
                  <a:lnTo>
                    <a:pt x="340493" y="21330"/>
                  </a:lnTo>
                  <a:cubicBezTo>
                    <a:pt x="348030" y="8140"/>
                    <a:pt x="362056" y="0"/>
                    <a:pt x="377248" y="0"/>
                  </a:cubicBezTo>
                  <a:cubicBezTo>
                    <a:pt x="392440" y="0"/>
                    <a:pt x="406466" y="8140"/>
                    <a:pt x="414003" y="21330"/>
                  </a:cubicBezTo>
                  <a:close/>
                </a:path>
              </a:pathLst>
            </a:custGeom>
            <a:solidFill>
              <a:srgbClr val="0A0EAE">
                <a:alpha val="89804"/>
              </a:srgbClr>
            </a:solidFill>
          </p:spPr>
          <p:txBody>
            <a:bodyPr/>
            <a:lstStyle/>
            <a:p>
              <a:endParaRPr lang="en-US" dirty="0"/>
            </a:p>
          </p:txBody>
        </p:sp>
        <p:sp>
          <p:nvSpPr>
            <p:cNvPr id="10" name="TextBox 10">
              <a:extLst>
                <a:ext uri="{FF2B5EF4-FFF2-40B4-BE49-F238E27FC236}">
                  <a16:creationId xmlns:a16="http://schemas.microsoft.com/office/drawing/2014/main" id="{74890257-CD98-6B05-D9E3-F02A1AF0F742}"/>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1" name="Group 11">
            <a:extLst>
              <a:ext uri="{FF2B5EF4-FFF2-40B4-BE49-F238E27FC236}">
                <a16:creationId xmlns:a16="http://schemas.microsoft.com/office/drawing/2014/main" id="{BF8D06DA-DC7B-9256-3B44-B6C9E57B44C8}"/>
              </a:ext>
            </a:extLst>
          </p:cNvPr>
          <p:cNvGrpSpPr/>
          <p:nvPr/>
        </p:nvGrpSpPr>
        <p:grpSpPr>
          <a:xfrm>
            <a:off x="12444764" y="2989577"/>
            <a:ext cx="8794187" cy="7694914"/>
            <a:chOff x="0" y="0"/>
            <a:chExt cx="812800" cy="711200"/>
          </a:xfrm>
        </p:grpSpPr>
        <p:sp>
          <p:nvSpPr>
            <p:cNvPr id="12" name="Freeform 12">
              <a:extLst>
                <a:ext uri="{FF2B5EF4-FFF2-40B4-BE49-F238E27FC236}">
                  <a16:creationId xmlns:a16="http://schemas.microsoft.com/office/drawing/2014/main" id="{4EAEFACB-B164-9EF2-73E1-FCFD1942CCDF}"/>
                </a:ext>
              </a:extLst>
            </p:cNvPr>
            <p:cNvSpPr/>
            <p:nvPr/>
          </p:nvSpPr>
          <p:spPr>
            <a:xfrm>
              <a:off x="13857" y="20435"/>
              <a:ext cx="785086" cy="690765"/>
            </a:xfrm>
            <a:custGeom>
              <a:avLst/>
              <a:gdLst/>
              <a:ahLst/>
              <a:cxnLst/>
              <a:rect l="l" t="t" r="r" b="b"/>
              <a:pathLst>
                <a:path w="785086" h="690765">
                  <a:moveTo>
                    <a:pt x="410014" y="10139"/>
                  </a:moveTo>
                  <a:lnTo>
                    <a:pt x="781472" y="660191"/>
                  </a:lnTo>
                  <a:cubicBezTo>
                    <a:pt x="785086" y="666516"/>
                    <a:pt x="785060" y="674286"/>
                    <a:pt x="781404" y="680587"/>
                  </a:cubicBezTo>
                  <a:cubicBezTo>
                    <a:pt x="777748" y="686887"/>
                    <a:pt x="771014" y="690765"/>
                    <a:pt x="763729" y="690765"/>
                  </a:cubicBezTo>
                  <a:lnTo>
                    <a:pt x="21357" y="690765"/>
                  </a:lnTo>
                  <a:cubicBezTo>
                    <a:pt x="14072" y="690765"/>
                    <a:pt x="7338" y="686887"/>
                    <a:pt x="3682" y="680587"/>
                  </a:cubicBezTo>
                  <a:cubicBezTo>
                    <a:pt x="26" y="674286"/>
                    <a:pt x="0" y="666516"/>
                    <a:pt x="3614" y="660191"/>
                  </a:cubicBezTo>
                  <a:lnTo>
                    <a:pt x="375072" y="10139"/>
                  </a:lnTo>
                  <a:cubicBezTo>
                    <a:pt x="378655" y="3870"/>
                    <a:pt x="385322" y="0"/>
                    <a:pt x="392543" y="0"/>
                  </a:cubicBezTo>
                  <a:cubicBezTo>
                    <a:pt x="399764" y="0"/>
                    <a:pt x="406431" y="3870"/>
                    <a:pt x="410014" y="10139"/>
                  </a:cubicBezTo>
                  <a:close/>
                </a:path>
              </a:pathLst>
            </a:custGeom>
            <a:solidFill>
              <a:srgbClr val="9CCC56"/>
            </a:solidFill>
          </p:spPr>
          <p:txBody>
            <a:bodyPr/>
            <a:lstStyle/>
            <a:p>
              <a:endParaRPr lang="en-US" dirty="0"/>
            </a:p>
          </p:txBody>
        </p:sp>
        <p:sp>
          <p:nvSpPr>
            <p:cNvPr id="13" name="TextBox 13">
              <a:extLst>
                <a:ext uri="{FF2B5EF4-FFF2-40B4-BE49-F238E27FC236}">
                  <a16:creationId xmlns:a16="http://schemas.microsoft.com/office/drawing/2014/main" id="{14CEDC6E-2DEC-F325-93D0-96C701BF6807}"/>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4" name="Group 14">
            <a:extLst>
              <a:ext uri="{FF2B5EF4-FFF2-40B4-BE49-F238E27FC236}">
                <a16:creationId xmlns:a16="http://schemas.microsoft.com/office/drawing/2014/main" id="{6AF44900-4E79-9E31-8A0C-0401A9C065FC}"/>
              </a:ext>
            </a:extLst>
          </p:cNvPr>
          <p:cNvGrpSpPr/>
          <p:nvPr/>
        </p:nvGrpSpPr>
        <p:grpSpPr>
          <a:xfrm>
            <a:off x="11622068" y="7617932"/>
            <a:ext cx="3885376" cy="3399704"/>
            <a:chOff x="0" y="0"/>
            <a:chExt cx="812800" cy="711200"/>
          </a:xfrm>
        </p:grpSpPr>
        <p:sp>
          <p:nvSpPr>
            <p:cNvPr id="15" name="Freeform 15">
              <a:extLst>
                <a:ext uri="{FF2B5EF4-FFF2-40B4-BE49-F238E27FC236}">
                  <a16:creationId xmlns:a16="http://schemas.microsoft.com/office/drawing/2014/main" id="{39FA5BB7-7122-236C-36F5-84FCBC511DEB}"/>
                </a:ext>
              </a:extLst>
            </p:cNvPr>
            <p:cNvSpPr/>
            <p:nvPr/>
          </p:nvSpPr>
          <p:spPr>
            <a:xfrm>
              <a:off x="31363" y="46254"/>
              <a:ext cx="750073" cy="664946"/>
            </a:xfrm>
            <a:custGeom>
              <a:avLst/>
              <a:gdLst/>
              <a:ahLst/>
              <a:cxnLst/>
              <a:rect l="l" t="t" r="r" b="b"/>
              <a:pathLst>
                <a:path w="750073" h="664946">
                  <a:moveTo>
                    <a:pt x="414581" y="22948"/>
                  </a:moveTo>
                  <a:lnTo>
                    <a:pt x="741893" y="595744"/>
                  </a:lnTo>
                  <a:cubicBezTo>
                    <a:pt x="750074" y="610060"/>
                    <a:pt x="750015" y="627648"/>
                    <a:pt x="741739" y="641908"/>
                  </a:cubicBezTo>
                  <a:cubicBezTo>
                    <a:pt x="733463" y="656169"/>
                    <a:pt x="718222" y="664946"/>
                    <a:pt x="701734" y="664946"/>
                  </a:cubicBezTo>
                  <a:lnTo>
                    <a:pt x="48340" y="664946"/>
                  </a:lnTo>
                  <a:cubicBezTo>
                    <a:pt x="31852" y="664946"/>
                    <a:pt x="16611" y="656169"/>
                    <a:pt x="8335" y="641908"/>
                  </a:cubicBezTo>
                  <a:cubicBezTo>
                    <a:pt x="59" y="627648"/>
                    <a:pt x="0" y="610060"/>
                    <a:pt x="8181" y="595744"/>
                  </a:cubicBezTo>
                  <a:lnTo>
                    <a:pt x="335493" y="22948"/>
                  </a:lnTo>
                  <a:cubicBezTo>
                    <a:pt x="343602" y="8757"/>
                    <a:pt x="358693" y="0"/>
                    <a:pt x="375037" y="0"/>
                  </a:cubicBezTo>
                  <a:cubicBezTo>
                    <a:pt x="391381" y="0"/>
                    <a:pt x="406472" y="8757"/>
                    <a:pt x="414581" y="22948"/>
                  </a:cubicBezTo>
                  <a:close/>
                </a:path>
              </a:pathLst>
            </a:custGeom>
            <a:solidFill>
              <a:srgbClr val="0A0EAE">
                <a:alpha val="89804"/>
              </a:srgbClr>
            </a:solidFill>
          </p:spPr>
          <p:txBody>
            <a:bodyPr/>
            <a:lstStyle/>
            <a:p>
              <a:endParaRPr lang="en-US" dirty="0"/>
            </a:p>
          </p:txBody>
        </p:sp>
        <p:sp>
          <p:nvSpPr>
            <p:cNvPr id="16" name="TextBox 16">
              <a:extLst>
                <a:ext uri="{FF2B5EF4-FFF2-40B4-BE49-F238E27FC236}">
                  <a16:creationId xmlns:a16="http://schemas.microsoft.com/office/drawing/2014/main" id="{088692E3-DB68-CC83-B0DD-ACF2CE1509B7}"/>
                </a:ext>
              </a:extLst>
            </p:cNvPr>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dirty="0"/>
            </a:p>
          </p:txBody>
        </p:sp>
      </p:grpSp>
      <p:grpSp>
        <p:nvGrpSpPr>
          <p:cNvPr id="18" name="Group 18">
            <a:extLst>
              <a:ext uri="{FF2B5EF4-FFF2-40B4-BE49-F238E27FC236}">
                <a16:creationId xmlns:a16="http://schemas.microsoft.com/office/drawing/2014/main" id="{6DB0686F-08EB-0F25-72D7-3BC43207A88F}"/>
              </a:ext>
            </a:extLst>
          </p:cNvPr>
          <p:cNvGrpSpPr/>
          <p:nvPr/>
        </p:nvGrpSpPr>
        <p:grpSpPr>
          <a:xfrm>
            <a:off x="16106620" y="303325"/>
            <a:ext cx="4035505" cy="818745"/>
            <a:chOff x="0" y="0"/>
            <a:chExt cx="5380674" cy="1091660"/>
          </a:xfrm>
        </p:grpSpPr>
        <p:sp>
          <p:nvSpPr>
            <p:cNvPr id="19" name="Freeform 19">
              <a:extLst>
                <a:ext uri="{FF2B5EF4-FFF2-40B4-BE49-F238E27FC236}">
                  <a16:creationId xmlns:a16="http://schemas.microsoft.com/office/drawing/2014/main" id="{197A3DA7-03B7-E5D0-1C5A-DAABBB9C11E4}"/>
                </a:ext>
              </a:extLst>
            </p:cNvPr>
            <p:cNvSpPr/>
            <p:nvPr/>
          </p:nvSpPr>
          <p:spPr>
            <a:xfrm>
              <a:off x="2599374" y="0"/>
              <a:ext cx="2781300" cy="1091660"/>
            </a:xfrm>
            <a:custGeom>
              <a:avLst/>
              <a:gdLst/>
              <a:ahLst/>
              <a:cxnLst/>
              <a:rect l="l" t="t" r="r" b="b"/>
              <a:pathLst>
                <a:path w="2781300" h="1091660">
                  <a:moveTo>
                    <a:pt x="0" y="0"/>
                  </a:moveTo>
                  <a:lnTo>
                    <a:pt x="2781300" y="0"/>
                  </a:lnTo>
                  <a:lnTo>
                    <a:pt x="2781300" y="1091660"/>
                  </a:lnTo>
                  <a:lnTo>
                    <a:pt x="0" y="10916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20" name="Freeform 20">
              <a:extLst>
                <a:ext uri="{FF2B5EF4-FFF2-40B4-BE49-F238E27FC236}">
                  <a16:creationId xmlns:a16="http://schemas.microsoft.com/office/drawing/2014/main" id="{0745D604-E865-522F-8BCF-AA3BFE39D336}"/>
                </a:ext>
              </a:extLst>
            </p:cNvPr>
            <p:cNvSpPr/>
            <p:nvPr/>
          </p:nvSpPr>
          <p:spPr>
            <a:xfrm>
              <a:off x="0" y="0"/>
              <a:ext cx="2487304" cy="1091660"/>
            </a:xfrm>
            <a:custGeom>
              <a:avLst/>
              <a:gdLst/>
              <a:ahLst/>
              <a:cxnLst/>
              <a:rect l="l" t="t" r="r" b="b"/>
              <a:pathLst>
                <a:path w="2487304" h="1091660">
                  <a:moveTo>
                    <a:pt x="0" y="0"/>
                  </a:moveTo>
                  <a:lnTo>
                    <a:pt x="2487304" y="0"/>
                  </a:lnTo>
                  <a:lnTo>
                    <a:pt x="2487304" y="1091660"/>
                  </a:lnTo>
                  <a:lnTo>
                    <a:pt x="0" y="1091660"/>
                  </a:lnTo>
                  <a:lnTo>
                    <a:pt x="0" y="0"/>
                  </a:lnTo>
                  <a:close/>
                </a:path>
              </a:pathLst>
            </a:custGeom>
            <a:blipFill>
              <a:blip>
                <a:extLst>
                  <a:ext uri="{96DAC541-7B7A-43D3-8B79-37D633B846F1}">
                    <asvg:svgBlip xmlns:asvg="http://schemas.microsoft.com/office/drawing/2016/SVG/main" r:embed="rId6"/>
                  </a:ext>
                </a:extLst>
              </a:blip>
              <a:stretch>
                <a:fillRect r="-11819"/>
              </a:stretch>
            </a:blipFill>
          </p:spPr>
          <p:txBody>
            <a:bodyPr/>
            <a:lstStyle/>
            <a:p>
              <a:endParaRPr lang="en-US" dirty="0"/>
            </a:p>
          </p:txBody>
        </p:sp>
      </p:grpSp>
      <p:sp>
        <p:nvSpPr>
          <p:cNvPr id="21" name="Freeform 21">
            <a:extLst>
              <a:ext uri="{FF2B5EF4-FFF2-40B4-BE49-F238E27FC236}">
                <a16:creationId xmlns:a16="http://schemas.microsoft.com/office/drawing/2014/main" id="{ECC3B393-022A-207A-06C3-CEFAEC1D48C8}"/>
              </a:ext>
            </a:extLst>
          </p:cNvPr>
          <p:cNvSpPr/>
          <p:nvPr/>
        </p:nvSpPr>
        <p:spPr>
          <a:xfrm>
            <a:off x="17674864" y="9720423"/>
            <a:ext cx="899017" cy="732699"/>
          </a:xfrm>
          <a:custGeom>
            <a:avLst/>
            <a:gdLst/>
            <a:ahLst/>
            <a:cxnLst/>
            <a:rect l="l" t="t" r="r" b="b"/>
            <a:pathLst>
              <a:path w="899017" h="732699">
                <a:moveTo>
                  <a:pt x="0" y="0"/>
                </a:moveTo>
                <a:lnTo>
                  <a:pt x="899018" y="0"/>
                </a:lnTo>
                <a:lnTo>
                  <a:pt x="899018" y="732699"/>
                </a:lnTo>
                <a:lnTo>
                  <a:pt x="0" y="73269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23" name="Freeform 23">
            <a:extLst>
              <a:ext uri="{FF2B5EF4-FFF2-40B4-BE49-F238E27FC236}">
                <a16:creationId xmlns:a16="http://schemas.microsoft.com/office/drawing/2014/main" id="{0E32E6E2-5A73-B1FC-E98B-11F33F79635F}"/>
              </a:ext>
            </a:extLst>
          </p:cNvPr>
          <p:cNvSpPr/>
          <p:nvPr/>
        </p:nvSpPr>
        <p:spPr>
          <a:xfrm>
            <a:off x="368234" y="385226"/>
            <a:ext cx="899017" cy="732699"/>
          </a:xfrm>
          <a:custGeom>
            <a:avLst/>
            <a:gdLst/>
            <a:ahLst/>
            <a:cxnLst/>
            <a:rect l="l" t="t" r="r" b="b"/>
            <a:pathLst>
              <a:path w="899017" h="732699">
                <a:moveTo>
                  <a:pt x="0" y="0"/>
                </a:moveTo>
                <a:lnTo>
                  <a:pt x="899017" y="0"/>
                </a:lnTo>
                <a:lnTo>
                  <a:pt x="899017" y="732699"/>
                </a:lnTo>
                <a:lnTo>
                  <a:pt x="0" y="7326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dirty="0"/>
          </a:p>
        </p:txBody>
      </p:sp>
      <p:sp>
        <p:nvSpPr>
          <p:cNvPr id="25" name="Freeform 25">
            <a:extLst>
              <a:ext uri="{FF2B5EF4-FFF2-40B4-BE49-F238E27FC236}">
                <a16:creationId xmlns:a16="http://schemas.microsoft.com/office/drawing/2014/main" id="{95F31CD2-9BB5-1785-F284-5814B0FFABF0}"/>
              </a:ext>
            </a:extLst>
          </p:cNvPr>
          <p:cNvSpPr/>
          <p:nvPr/>
        </p:nvSpPr>
        <p:spPr>
          <a:xfrm>
            <a:off x="9845023" y="1422674"/>
            <a:ext cx="8279350" cy="7606653"/>
          </a:xfrm>
          <a:custGeom>
            <a:avLst/>
            <a:gdLst/>
            <a:ahLst/>
            <a:cxnLst/>
            <a:rect l="l" t="t" r="r" b="b"/>
            <a:pathLst>
              <a:path w="8279350" h="7606653">
                <a:moveTo>
                  <a:pt x="0" y="0"/>
                </a:moveTo>
                <a:lnTo>
                  <a:pt x="8279350" y="0"/>
                </a:lnTo>
                <a:lnTo>
                  <a:pt x="8279350" y="7606653"/>
                </a:lnTo>
                <a:lnTo>
                  <a:pt x="0" y="7606653"/>
                </a:lnTo>
                <a:lnTo>
                  <a:pt x="0" y="0"/>
                </a:lnTo>
                <a:close/>
              </a:path>
            </a:pathLst>
          </a:custGeom>
          <a:blipFill>
            <a:blip>
              <a:alphaModFix amt="90000"/>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n-US" dirty="0"/>
          </a:p>
        </p:txBody>
      </p:sp>
      <p:grpSp>
        <p:nvGrpSpPr>
          <p:cNvPr id="26" name="Group 26">
            <a:extLst>
              <a:ext uri="{FF2B5EF4-FFF2-40B4-BE49-F238E27FC236}">
                <a16:creationId xmlns:a16="http://schemas.microsoft.com/office/drawing/2014/main" id="{2CA604B3-4126-841A-7787-BD84171CCDBA}"/>
              </a:ext>
            </a:extLst>
          </p:cNvPr>
          <p:cNvGrpSpPr/>
          <p:nvPr/>
        </p:nvGrpSpPr>
        <p:grpSpPr>
          <a:xfrm>
            <a:off x="9597414" y="1400874"/>
            <a:ext cx="11520205" cy="7606653"/>
            <a:chOff x="0" y="0"/>
            <a:chExt cx="1057872" cy="698500"/>
          </a:xfrm>
        </p:grpSpPr>
        <p:sp>
          <p:nvSpPr>
            <p:cNvPr id="27" name="Freeform 27">
              <a:extLst>
                <a:ext uri="{FF2B5EF4-FFF2-40B4-BE49-F238E27FC236}">
                  <a16:creationId xmlns:a16="http://schemas.microsoft.com/office/drawing/2014/main" id="{CA691CEC-423E-27B0-8D01-EA457E0E21BF}"/>
                </a:ext>
              </a:extLst>
            </p:cNvPr>
            <p:cNvSpPr/>
            <p:nvPr/>
          </p:nvSpPr>
          <p:spPr>
            <a:xfrm>
              <a:off x="5162" y="0"/>
              <a:ext cx="1047548" cy="698500"/>
            </a:xfrm>
            <a:custGeom>
              <a:avLst/>
              <a:gdLst/>
              <a:ahLst/>
              <a:cxnLst/>
              <a:rect l="l" t="t" r="r" b="b"/>
              <a:pathLst>
                <a:path w="1047548" h="698500">
                  <a:moveTo>
                    <a:pt x="1039191" y="372485"/>
                  </a:moveTo>
                  <a:lnTo>
                    <a:pt x="863028" y="675265"/>
                  </a:lnTo>
                  <a:cubicBezTo>
                    <a:pt x="854659" y="689650"/>
                    <a:pt x="839271" y="698500"/>
                    <a:pt x="822629" y="698500"/>
                  </a:cubicBezTo>
                  <a:lnTo>
                    <a:pt x="224919" y="698500"/>
                  </a:lnTo>
                  <a:cubicBezTo>
                    <a:pt x="208276" y="698500"/>
                    <a:pt x="192889" y="689650"/>
                    <a:pt x="184520" y="675265"/>
                  </a:cubicBezTo>
                  <a:lnTo>
                    <a:pt x="8356" y="372485"/>
                  </a:lnTo>
                  <a:cubicBezTo>
                    <a:pt x="0" y="358122"/>
                    <a:pt x="0" y="340378"/>
                    <a:pt x="8356" y="326015"/>
                  </a:cubicBezTo>
                  <a:lnTo>
                    <a:pt x="184520" y="23235"/>
                  </a:lnTo>
                  <a:cubicBezTo>
                    <a:pt x="192889" y="8850"/>
                    <a:pt x="208276" y="0"/>
                    <a:pt x="224919" y="0"/>
                  </a:cubicBezTo>
                  <a:lnTo>
                    <a:pt x="822629" y="0"/>
                  </a:lnTo>
                  <a:cubicBezTo>
                    <a:pt x="839271" y="0"/>
                    <a:pt x="854659" y="8850"/>
                    <a:pt x="863028" y="23235"/>
                  </a:cubicBezTo>
                  <a:lnTo>
                    <a:pt x="1039191" y="326015"/>
                  </a:lnTo>
                  <a:cubicBezTo>
                    <a:pt x="1047548" y="340378"/>
                    <a:pt x="1047548" y="358122"/>
                    <a:pt x="1039191" y="372485"/>
                  </a:cubicBezTo>
                  <a:close/>
                </a:path>
              </a:pathLst>
            </a:custGeom>
            <a:solidFill>
              <a:srgbClr val="0A0EAE"/>
            </a:solidFill>
          </p:spPr>
          <p:txBody>
            <a:bodyPr/>
            <a:lstStyle/>
            <a:p>
              <a:endParaRPr lang="en-US" dirty="0"/>
            </a:p>
          </p:txBody>
        </p:sp>
        <p:sp>
          <p:nvSpPr>
            <p:cNvPr id="28" name="TextBox 28">
              <a:extLst>
                <a:ext uri="{FF2B5EF4-FFF2-40B4-BE49-F238E27FC236}">
                  <a16:creationId xmlns:a16="http://schemas.microsoft.com/office/drawing/2014/main" id="{B8CD7FC9-4461-8ACD-8622-4F7A8473DEC0}"/>
                </a:ext>
              </a:extLst>
            </p:cNvPr>
            <p:cNvSpPr txBox="1"/>
            <p:nvPr/>
          </p:nvSpPr>
          <p:spPr>
            <a:xfrm>
              <a:off x="114300" y="-66675"/>
              <a:ext cx="829272" cy="765175"/>
            </a:xfrm>
            <a:prstGeom prst="rect">
              <a:avLst/>
            </a:prstGeom>
          </p:spPr>
          <p:txBody>
            <a:bodyPr lIns="59834" tIns="59834" rIns="59834" bIns="59834" rtlCol="0" anchor="ctr"/>
            <a:lstStyle/>
            <a:p>
              <a:pPr algn="ctr">
                <a:lnSpc>
                  <a:spcPts val="3750"/>
                </a:lnSpc>
              </a:pPr>
              <a:endParaRPr dirty="0"/>
            </a:p>
          </p:txBody>
        </p:sp>
      </p:grpSp>
      <p:sp>
        <p:nvSpPr>
          <p:cNvPr id="30" name="Freeform 30">
            <a:extLst>
              <a:ext uri="{FF2B5EF4-FFF2-40B4-BE49-F238E27FC236}">
                <a16:creationId xmlns:a16="http://schemas.microsoft.com/office/drawing/2014/main" id="{22391C92-EF58-718C-F8C6-D27D33A90C5A}"/>
              </a:ext>
            </a:extLst>
          </p:cNvPr>
          <p:cNvSpPr/>
          <p:nvPr/>
        </p:nvSpPr>
        <p:spPr>
          <a:xfrm>
            <a:off x="10296501" y="1737324"/>
            <a:ext cx="9735225" cy="7078198"/>
          </a:xfrm>
          <a:custGeom>
            <a:avLst/>
            <a:gdLst/>
            <a:ahLst/>
            <a:cxnLst/>
            <a:rect l="l" t="t" r="r" b="b"/>
            <a:pathLst>
              <a:path w="962385" h="698500">
                <a:moveTo>
                  <a:pt x="955050" y="369643"/>
                </a:moveTo>
                <a:lnTo>
                  <a:pt x="775580" y="678107"/>
                </a:lnTo>
                <a:cubicBezTo>
                  <a:pt x="768234" y="690733"/>
                  <a:pt x="754729" y="698500"/>
                  <a:pt x="740121" y="698500"/>
                </a:cubicBezTo>
                <a:lnTo>
                  <a:pt x="222263" y="698500"/>
                </a:lnTo>
                <a:cubicBezTo>
                  <a:pt x="207655" y="698500"/>
                  <a:pt x="194150" y="690733"/>
                  <a:pt x="186804" y="678107"/>
                </a:cubicBezTo>
                <a:lnTo>
                  <a:pt x="7334" y="369643"/>
                </a:lnTo>
                <a:cubicBezTo>
                  <a:pt x="0" y="357037"/>
                  <a:pt x="0" y="341463"/>
                  <a:pt x="7334" y="328857"/>
                </a:cubicBezTo>
                <a:lnTo>
                  <a:pt x="186804" y="20393"/>
                </a:lnTo>
                <a:cubicBezTo>
                  <a:pt x="194150" y="7767"/>
                  <a:pt x="207655" y="0"/>
                  <a:pt x="222263" y="0"/>
                </a:cubicBezTo>
                <a:lnTo>
                  <a:pt x="740121" y="0"/>
                </a:lnTo>
                <a:cubicBezTo>
                  <a:pt x="754729" y="0"/>
                  <a:pt x="768234" y="7767"/>
                  <a:pt x="775580" y="20393"/>
                </a:cubicBezTo>
                <a:lnTo>
                  <a:pt x="955050" y="328857"/>
                </a:lnTo>
                <a:cubicBezTo>
                  <a:pt x="962385" y="341463"/>
                  <a:pt x="962385" y="357037"/>
                  <a:pt x="955050" y="369643"/>
                </a:cubicBezTo>
                <a:close/>
              </a:path>
            </a:pathLst>
          </a:custGeom>
          <a:blipFill>
            <a:blip r:embed="rId10">
              <a:biLevel thresh="50000"/>
              <a:extLst>
                <a:ext uri="{28A0092B-C50C-407E-A947-70E740481C1C}">
                  <a14:useLocalDpi xmlns:a14="http://schemas.microsoft.com/office/drawing/2010/main" val="0"/>
                </a:ext>
              </a:extLst>
            </a:blip>
            <a:srcRect/>
            <a:stretch>
              <a:fillRect t="-18507" b="-18507"/>
            </a:stretch>
          </a:blipFill>
          <a:ln w="209550" cap="rnd">
            <a:solidFill>
              <a:srgbClr val="FFFFFF"/>
            </a:solidFill>
            <a:prstDash val="solid"/>
            <a:round/>
          </a:ln>
        </p:spPr>
        <p:txBody>
          <a:bodyPr/>
          <a:lstStyle/>
          <a:p>
            <a:endParaRPr lang="en-US" dirty="0"/>
          </a:p>
        </p:txBody>
      </p:sp>
      <p:pic>
        <p:nvPicPr>
          <p:cNvPr id="3" name="Picture 2">
            <a:extLst>
              <a:ext uri="{FF2B5EF4-FFF2-40B4-BE49-F238E27FC236}">
                <a16:creationId xmlns:a16="http://schemas.microsoft.com/office/drawing/2014/main" id="{3F761127-5087-F433-EA72-F0CF1E8062A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583" y="-19439"/>
            <a:ext cx="9659609" cy="10285714"/>
          </a:xfrm>
          <a:prstGeom prst="rect">
            <a:avLst/>
          </a:prstGeom>
        </p:spPr>
      </p:pic>
      <p:sp>
        <p:nvSpPr>
          <p:cNvPr id="4" name="TextBox 3">
            <a:extLst>
              <a:ext uri="{FF2B5EF4-FFF2-40B4-BE49-F238E27FC236}">
                <a16:creationId xmlns:a16="http://schemas.microsoft.com/office/drawing/2014/main" id="{05B6585B-D672-9638-F506-8F2A08E60E5A}"/>
              </a:ext>
            </a:extLst>
          </p:cNvPr>
          <p:cNvSpPr txBox="1"/>
          <p:nvPr/>
        </p:nvSpPr>
        <p:spPr>
          <a:xfrm>
            <a:off x="817742" y="9335457"/>
            <a:ext cx="12411074" cy="523220"/>
          </a:xfrm>
          <a:prstGeom prst="rect">
            <a:avLst/>
          </a:prstGeom>
          <a:noFill/>
        </p:spPr>
        <p:txBody>
          <a:bodyPr wrap="square">
            <a:spAutoFit/>
          </a:bodyPr>
          <a:lstStyle/>
          <a:p>
            <a:pPr marL="0" marR="0">
              <a:buNone/>
            </a:pPr>
            <a:r>
              <a:rPr lang="en-US" sz="2800" b="1" u="sng" dirty="0">
                <a:solidFill>
                  <a:srgbClr val="37797B"/>
                </a:solidFill>
                <a:effectLst/>
                <a:latin typeface="Segoe UI" panose="020B0502040204020203" pitchFamily="34" charset="0"/>
                <a:ea typeface="Aptos" panose="020B0004020202020204" pitchFamily="34" charset="0"/>
                <a:cs typeface="Aptos" panose="020B0004020202020204" pitchFamily="34" charset="0"/>
                <a:hlinkClick r:id="rId12" tooltip="https://forms.office.com/pages/responsepage.aspx?id=daeturshleukvj7ebe0vfsmu5tcl5urmrmhireih88ruovlrvfvfntnswfrlstyxqlfbnzbxmkfsvcqlqcn0pwcu"/>
              </a:rPr>
              <a:t>Take the survey</a:t>
            </a:r>
            <a:endParaRPr lang="en-US" sz="2800" dirty="0">
              <a:effectLst/>
              <a:latin typeface="Aptos" panose="020B0004020202020204" pitchFamily="34" charset="0"/>
              <a:ea typeface="Aptos" panose="020B0004020202020204" pitchFamily="34" charset="0"/>
              <a:cs typeface="Aptos" panose="020B0004020202020204" pitchFamily="34" charset="0"/>
            </a:endParaRPr>
          </a:p>
        </p:txBody>
      </p:sp>
      <p:sp>
        <p:nvSpPr>
          <p:cNvPr id="29" name="TextBox 28">
            <a:extLst>
              <a:ext uri="{FF2B5EF4-FFF2-40B4-BE49-F238E27FC236}">
                <a16:creationId xmlns:a16="http://schemas.microsoft.com/office/drawing/2014/main" id="{4256C223-0AC6-7166-C80B-7DF873598545}"/>
              </a:ext>
            </a:extLst>
          </p:cNvPr>
          <p:cNvSpPr txBox="1"/>
          <p:nvPr/>
        </p:nvSpPr>
        <p:spPr>
          <a:xfrm>
            <a:off x="817742" y="8721313"/>
            <a:ext cx="8463151" cy="584775"/>
          </a:xfrm>
          <a:prstGeom prst="rect">
            <a:avLst/>
          </a:prstGeom>
          <a:noFill/>
        </p:spPr>
        <p:txBody>
          <a:bodyPr wrap="none" rtlCol="0">
            <a:spAutoFit/>
          </a:bodyPr>
          <a:lstStyle/>
          <a:p>
            <a:r>
              <a:rPr lang="en-US" sz="3200" dirty="0"/>
              <a:t>Use the QR Code above or click on the link below:</a:t>
            </a:r>
          </a:p>
        </p:txBody>
      </p:sp>
      <p:pic>
        <p:nvPicPr>
          <p:cNvPr id="2" name="Untitled (91)">
            <a:hlinkClick r:id="" action="ppaction://media"/>
            <a:extLst>
              <a:ext uri="{FF2B5EF4-FFF2-40B4-BE49-F238E27FC236}">
                <a16:creationId xmlns:a16="http://schemas.microsoft.com/office/drawing/2014/main" id="{7E40F51B-E5C9-D7A9-C7BB-DFC1328E665F}"/>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2838671" y="9319359"/>
            <a:ext cx="487363" cy="487363"/>
          </a:xfrm>
          <a:prstGeom prst="rect">
            <a:avLst/>
          </a:prstGeom>
        </p:spPr>
      </p:pic>
      <p:sp>
        <p:nvSpPr>
          <p:cNvPr id="22" name="Freeform 22">
            <a:extLst>
              <a:ext uri="{FF2B5EF4-FFF2-40B4-BE49-F238E27FC236}">
                <a16:creationId xmlns:a16="http://schemas.microsoft.com/office/drawing/2014/main" id="{E7A5312E-E28F-5039-C80C-57F5C134BFCF}"/>
              </a:ext>
            </a:extLst>
          </p:cNvPr>
          <p:cNvSpPr/>
          <p:nvPr/>
        </p:nvSpPr>
        <p:spPr>
          <a:xfrm rot="-2199196" flipH="1">
            <a:off x="-1587894" y="-1960574"/>
            <a:ext cx="3285470" cy="3108876"/>
          </a:xfrm>
          <a:custGeom>
            <a:avLst/>
            <a:gdLst/>
            <a:ahLst/>
            <a:cxnLst/>
            <a:rect l="l" t="t" r="r" b="b"/>
            <a:pathLst>
              <a:path w="3285470" h="3108876">
                <a:moveTo>
                  <a:pt x="3285469" y="0"/>
                </a:moveTo>
                <a:lnTo>
                  <a:pt x="0" y="0"/>
                </a:lnTo>
                <a:lnTo>
                  <a:pt x="0" y="3108876"/>
                </a:lnTo>
                <a:lnTo>
                  <a:pt x="3285469" y="3108876"/>
                </a:lnTo>
                <a:lnTo>
                  <a:pt x="3285469" y="0"/>
                </a:lnTo>
                <a:close/>
              </a:path>
            </a:pathLst>
          </a:custGeom>
          <a:blipFill>
            <a:blip>
              <a:alphaModFix amt="50000"/>
              <a:extLst>
                <a:ext uri="{96DAC541-7B7A-43D3-8B79-37D633B846F1}">
                  <asvg:svgBlip xmlns:asvg="http://schemas.microsoft.com/office/drawing/2016/SVG/main" r:embed="rId14"/>
                </a:ext>
              </a:extLst>
            </a:blip>
            <a:stretch>
              <a:fillRect/>
            </a:stretch>
          </a:blipFill>
        </p:spPr>
        <p:txBody>
          <a:bodyPr/>
          <a:lstStyle/>
          <a:p>
            <a:endParaRPr lang="en-US" dirty="0"/>
          </a:p>
        </p:txBody>
      </p:sp>
      <p:sp>
        <p:nvSpPr>
          <p:cNvPr id="17" name="Freeform 17">
            <a:extLst>
              <a:ext uri="{FF2B5EF4-FFF2-40B4-BE49-F238E27FC236}">
                <a16:creationId xmlns:a16="http://schemas.microsoft.com/office/drawing/2014/main" id="{09CB6D80-C868-8FAD-F8AE-B0B24665D7E1}"/>
              </a:ext>
            </a:extLst>
          </p:cNvPr>
          <p:cNvSpPr/>
          <p:nvPr/>
        </p:nvSpPr>
        <p:spPr>
          <a:xfrm>
            <a:off x="-465592" y="9702769"/>
            <a:ext cx="2021342" cy="793377"/>
          </a:xfrm>
          <a:custGeom>
            <a:avLst/>
            <a:gdLst/>
            <a:ahLst/>
            <a:cxnLst/>
            <a:rect l="l" t="t" r="r" b="b"/>
            <a:pathLst>
              <a:path w="2021342" h="793377">
                <a:moveTo>
                  <a:pt x="0" y="0"/>
                </a:moveTo>
                <a:lnTo>
                  <a:pt x="2021342" y="0"/>
                </a:lnTo>
                <a:lnTo>
                  <a:pt x="2021342" y="793376"/>
                </a:lnTo>
                <a:lnTo>
                  <a:pt x="0" y="79337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24" name="Freeform 24">
            <a:extLst>
              <a:ext uri="{FF2B5EF4-FFF2-40B4-BE49-F238E27FC236}">
                <a16:creationId xmlns:a16="http://schemas.microsoft.com/office/drawing/2014/main" id="{0FDEA527-E714-E8D9-8385-34A0342CDC86}"/>
              </a:ext>
            </a:extLst>
          </p:cNvPr>
          <p:cNvSpPr/>
          <p:nvPr/>
        </p:nvSpPr>
        <p:spPr>
          <a:xfrm>
            <a:off x="10737512" y="-3729574"/>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dirty="0"/>
          </a:p>
        </p:txBody>
      </p:sp>
    </p:spTree>
    <p:extLst>
      <p:ext uri="{BB962C8B-B14F-4D97-AF65-F5344CB8AC3E}">
        <p14:creationId xmlns:p14="http://schemas.microsoft.com/office/powerpoint/2010/main" val="2404236514"/>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801005-0AE9-6E38-B0A8-2015D755E00C}"/>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rcRect r="7820" b="-2"/>
          <a:stretch/>
        </p:blipFill>
        <p:spPr>
          <a:xfrm>
            <a:off x="155122" y="296681"/>
            <a:ext cx="17977757" cy="9693638"/>
          </a:xfrm>
          <a:prstGeom prst="rect">
            <a:avLst/>
          </a:prstGeom>
          <a:noFill/>
        </p:spPr>
      </p:pic>
      <p:pic>
        <p:nvPicPr>
          <p:cNvPr id="3" name="Untitled - 2026-09-30T130624.941">
            <a:hlinkClick r:id="" action="ppaction://media"/>
            <a:extLst>
              <a:ext uri="{FF2B5EF4-FFF2-40B4-BE49-F238E27FC236}">
                <a16:creationId xmlns:a16="http://schemas.microsoft.com/office/drawing/2014/main" id="{C9AA64A8-BD70-A228-E091-F63CC2372C0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514600" y="9258300"/>
            <a:ext cx="487363" cy="487363"/>
          </a:xfrm>
          <a:prstGeom prst="rect">
            <a:avLst/>
          </a:prstGeom>
        </p:spPr>
      </p:pic>
    </p:spTree>
    <p:extLst>
      <p:ext uri="{BB962C8B-B14F-4D97-AF65-F5344CB8AC3E}">
        <p14:creationId xmlns:p14="http://schemas.microsoft.com/office/powerpoint/2010/main" val="2280550117"/>
      </p:ext>
    </p:extLst>
  </p:cSld>
  <p:clrMapOvr>
    <a:masterClrMapping/>
  </p:clrMapOvr>
  <mc:AlternateContent xmlns:mc="http://schemas.openxmlformats.org/markup-compatibility/2006" xmlns:p14="http://schemas.microsoft.com/office/powerpoint/2010/main">
    <mc:Choice Requires="p14">
      <p:transition p14:dur="100" advClick="0" advTm="50000"/>
    </mc:Choice>
    <mc:Fallback xmlns="">
      <p:transition advClick="0" advTm="5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d287edc-da98-4c5a-8a5a-378e5831d05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D9C51B2583EE641BB87075FD17CDA09" ma:contentTypeVersion="13" ma:contentTypeDescription="Create a new document." ma:contentTypeScope="" ma:versionID="2b77dbd70978a51c22080716c9705e54">
  <xsd:schema xmlns:xsd="http://www.w3.org/2001/XMLSchema" xmlns:xs="http://www.w3.org/2001/XMLSchema" xmlns:p="http://schemas.microsoft.com/office/2006/metadata/properties" xmlns:ns3="9d287edc-da98-4c5a-8a5a-378e5831d058" xmlns:ns4="a511548c-ce3a-4aae-86ba-bb0fe0b65d6e" targetNamespace="http://schemas.microsoft.com/office/2006/metadata/properties" ma:root="true" ma:fieldsID="016f5c00f8ce4f9510e54f7811fb0ebd" ns3:_="" ns4:_="">
    <xsd:import namespace="9d287edc-da98-4c5a-8a5a-378e5831d058"/>
    <xsd:import namespace="a511548c-ce3a-4aae-86ba-bb0fe0b65d6e"/>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_activity"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287edc-da98-4c5a-8a5a-378e5831d0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2" nillable="true" ma:displayName="_activity" ma:hidden="true" ma:internalName="_activity">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511548c-ce3a-4aae-86ba-bb0fe0b65d6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1F3706F-8DE9-43C8-A039-BE220F3379BC}">
  <ds:schemaRefs>
    <ds:schemaRef ds:uri="http://purl.org/dc/dcmitype/"/>
    <ds:schemaRef ds:uri="http://purl.org/dc/terms/"/>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a511548c-ce3a-4aae-86ba-bb0fe0b65d6e"/>
    <ds:schemaRef ds:uri="9d287edc-da98-4c5a-8a5a-378e5831d058"/>
    <ds:schemaRef ds:uri="http://www.w3.org/XML/1998/namespace"/>
  </ds:schemaRefs>
</ds:datastoreItem>
</file>

<file path=customXml/itemProps2.xml><?xml version="1.0" encoding="utf-8"?>
<ds:datastoreItem xmlns:ds="http://schemas.openxmlformats.org/officeDocument/2006/customXml" ds:itemID="{07A249DF-2844-48AC-BF3B-A732C24C32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287edc-da98-4c5a-8a5a-378e5831d058"/>
    <ds:schemaRef ds:uri="a511548c-ce3a-4aae-86ba-bb0fe0b65d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4DAD22-0DA7-4C49-AF59-889E6564C816}">
  <ds:schemaRefs>
    <ds:schemaRef ds:uri="http://schemas.microsoft.com/sharepoint/v3/contenttype/forms"/>
  </ds:schemaRefs>
</ds:datastoreItem>
</file>

<file path=docMetadata/LabelInfo.xml><?xml version="1.0" encoding="utf-8"?>
<clbl:labelList xmlns:clbl="http://schemas.microsoft.com/office/2020/mipLabelMetadata">
  <clbl:label id="{512da10d-071b-4b94-8abc-9ec4044d1516}" enabled="0" method="" siteId="{512da10d-071b-4b94-8abc-9ec4044d1516}" removed="1"/>
</clbl:labelList>
</file>

<file path=docProps/app.xml><?xml version="1.0" encoding="utf-8"?>
<Properties xmlns="http://schemas.openxmlformats.org/officeDocument/2006/extended-properties" xmlns:vt="http://schemas.openxmlformats.org/officeDocument/2006/docPropsVTypes">
  <TotalTime>12282</TotalTime>
  <Words>2372</Words>
  <Application>Microsoft Office PowerPoint</Application>
  <PresentationFormat>Custom</PresentationFormat>
  <Paragraphs>113</Paragraphs>
  <Slides>23</Slides>
  <Notes>23</Notes>
  <HiddenSlides>0</HiddenSlides>
  <MMClips>23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Calibri</vt:lpstr>
      <vt:lpstr>Calisto MT</vt:lpstr>
      <vt:lpstr>Canva Sans</vt:lpstr>
      <vt:lpstr>Segoe UI</vt:lpstr>
      <vt:lpstr>Lucida Sans</vt:lpstr>
      <vt:lpstr>Wingdings</vt:lpstr>
      <vt:lpstr>Arial</vt:lpstr>
      <vt:lpstr>Aptos</vt:lpstr>
      <vt:lpstr>Arial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Applicant Verification Portal </vt:lpstr>
      <vt:lpstr>Applicant Verification Portal Located in the Vault Health Database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 Group Workshop Sessions FINAL_UPDATED_8292025</dc:title>
  <dc:creator>West, Latatia</dc:creator>
  <cp:lastModifiedBy>West, Latatia</cp:lastModifiedBy>
  <cp:revision>32</cp:revision>
  <dcterms:created xsi:type="dcterms:W3CDTF">2006-08-16T00:00:00Z</dcterms:created>
  <dcterms:modified xsi:type="dcterms:W3CDTF">2026-10-01T14:07:47Z</dcterms:modified>
  <dc:identifier>DAGxfJVknAA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0x0101004D9C51B2583EE641BB87075FD17CDA09</vt:lpwstr>
  </property>
</Properties>
</file>