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9"/>
  </p:notesMasterIdLst>
  <p:sldIdLst>
    <p:sldId id="372" r:id="rId6"/>
    <p:sldId id="373" r:id="rId7"/>
    <p:sldId id="374" r:id="rId8"/>
    <p:sldId id="390" r:id="rId9"/>
    <p:sldId id="375" r:id="rId10"/>
    <p:sldId id="388" r:id="rId11"/>
    <p:sldId id="389" r:id="rId12"/>
    <p:sldId id="378" r:id="rId13"/>
    <p:sldId id="379" r:id="rId14"/>
    <p:sldId id="383" r:id="rId15"/>
    <p:sldId id="384" r:id="rId16"/>
    <p:sldId id="385" r:id="rId17"/>
    <p:sldId id="380" r:id="rId18"/>
  </p:sldIdLst>
  <p:sldSz cx="12192000" cy="16256000"/>
  <p:notesSz cx="7315200" cy="9601200"/>
  <p:custDataLst>
    <p:tags r:id="rId2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009D803D-F5EC-37AD-8E5C-2EF0EA8A12A3}" name="Williams-miller, Kimberly" initials="KW" userId="S::kimberly.williams-miller@sao.ga.gov::cb7207ec-d5e9-4dd6-9898-718506d4bc98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1DCD4546-5D69-6A56-6A02-F4967DCAD517}" name="Gottdenker, Jay" initials="" userId="S::jay.gottdenker@sao.ga.gov::05835fd4-2787-49f7-ad76-5a4f6e86bcd6" providerId="AD"/>
  <p188:author id="{2067D861-83EF-3D19-890D-D40E1191CC6E}" name="Wilcox, Joel" initials="JW" userId="S::joel.wilcox@doas.ga.gov::21224015-5a1b-4359-9ea3-ef6249ba0b36" providerId="AD"/>
  <p188:author id="{E8357768-72C4-0373-16C5-D0AD69410934}" name="Barfield, Chris" initials="CB" userId="S::chris.barfield@doas.ga.gov::bce30e8a-c9b2-4f0f-b373-c3216ae509e8" providerId="AD"/>
  <p188:author id="{F94FB268-4EB0-26A1-9FED-9A9B05C4B15C}" name="McClester, Ryan" initials="RM" userId="S::ryan.mcclester@sao.ga.gov::5f0298cf-8456-4577-8b9b-8f3379c01079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477304BF-DD7C-1089-57E3-BF45B6421FEF}" name="Barfield, Chris" initials="" userId="S::Chris.Barfield@doas.ga.gov::bce30e8a-c9b2-4f0f-b373-c3216ae509e8" providerId="AD"/>
  <p188:author id="{2A43C1D0-EC98-7D0A-7928-9806C2BF5745}" name="Harder, April" initials="HA" userId="S::april.harder@doas.ga.gov::57594db7-b972-42d4-8c77-65bd0785c8b0" providerId="AD"/>
  <p188:author id="{0CEE8AF1-C248-A972-666E-9A72101DA29C}" name="Chapman, Mary" initials="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F1E697-5BFC-68DF-B58F-6B64422C250F}" v="20" dt="2025-10-31T17:55:51.199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2346" y="90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6A2A8B8C-81C5-4C75-130E-B7A461DCB80D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Relationship Id="rId5" Type="http://schemas.openxmlformats.org/officeDocument/2006/relationships/image" Target="../media/image21.svg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41B5F-51EC-E4D9-7E5D-F46D804D3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00EA9-E4DC-D434-51A2-AEF41B44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66180-99C2-0078-3DD3-180AA56DF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6E0B337-8DA2-78BA-F4A2-712586723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Create P-Card Purchase Order</a:t>
            </a:r>
            <a:br>
              <a:rPr lang="en-US"/>
            </a:br>
            <a:r>
              <a:rPr lang="en-US"/>
              <a:t>(Manually, not from a Requisition)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A325F9-DCFC-2886-9462-28EC4767A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This guide will show </a:t>
            </a:r>
            <a:r>
              <a:rPr lang="en-US" i="1">
                <a:latin typeface="Arial"/>
                <a:cs typeface="Arial"/>
              </a:rPr>
              <a:t>Buyers</a:t>
            </a:r>
            <a:r>
              <a:rPr lang="en-US">
                <a:latin typeface="Arial"/>
                <a:cs typeface="Arial"/>
              </a:rPr>
              <a:t> how to manually </a:t>
            </a:r>
            <a:r>
              <a:rPr lang="en-US" i="1">
                <a:latin typeface="Arial"/>
                <a:cs typeface="Arial"/>
              </a:rPr>
              <a:t>Create a P-Card Purchase Order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r>
              <a:rPr lang="en-US" sz="2800" b="1">
                <a:latin typeface="Arial"/>
                <a:cs typeface="Arial"/>
              </a:rPr>
              <a:t>Note</a:t>
            </a:r>
            <a:r>
              <a:rPr lang="en-US" sz="2800">
                <a:latin typeface="Arial"/>
                <a:cs typeface="Arial"/>
              </a:rPr>
              <a:t>: You have the option to use the copy function to create a P-Card Purchase Order manually. The </a:t>
            </a:r>
            <a:r>
              <a:rPr lang="en-US" sz="2800" i="1">
                <a:latin typeface="Arial"/>
                <a:cs typeface="Arial"/>
              </a:rPr>
              <a:t>Create from Supplier Contract </a:t>
            </a:r>
            <a:r>
              <a:rPr lang="en-US" sz="2800">
                <a:latin typeface="Arial"/>
                <a:cs typeface="Arial"/>
              </a:rPr>
              <a:t>option should not be selected and used in GA@WORK.</a:t>
            </a:r>
            <a:endParaRPr lang="en-US" sz="280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CB5F00-1815-EC7F-2599-B9E60B0E18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7878981"/>
            <a:ext cx="10718461" cy="504103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Select the 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Create Purchase Order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task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200">
                <a:latin typeface="Arial"/>
                <a:cs typeface="Arial"/>
              </a:rPr>
              <a:t>Select the </a:t>
            </a:r>
            <a:r>
              <a:rPr lang="en-US" sz="3200" b="1">
                <a:latin typeface="Arial"/>
                <a:cs typeface="Arial"/>
              </a:rPr>
              <a:t>Supplier</a:t>
            </a:r>
            <a:r>
              <a:rPr lang="en-US" sz="3200">
                <a:solidFill>
                  <a:srgbClr val="FF0000"/>
                </a:solidFill>
                <a:latin typeface="Arial"/>
                <a:cs typeface="Arial"/>
              </a:rPr>
              <a:t>*</a:t>
            </a:r>
            <a:r>
              <a:rPr lang="en-US" sz="3200">
                <a:latin typeface="Arial"/>
                <a:cs typeface="Arial"/>
              </a:rPr>
              <a:t>, </a:t>
            </a:r>
            <a:r>
              <a:rPr lang="en-US" sz="3200" b="1">
                <a:latin typeface="Arial"/>
                <a:cs typeface="Arial"/>
              </a:rPr>
              <a:t>Purchase Order Type</a:t>
            </a:r>
            <a:r>
              <a:rPr lang="en-US" sz="3200">
                <a:latin typeface="Arial"/>
                <a:cs typeface="Arial"/>
              </a:rPr>
              <a:t>, and update the </a:t>
            </a:r>
            <a:r>
              <a:rPr lang="en-US" sz="3200" b="1">
                <a:latin typeface="Arial"/>
                <a:cs typeface="Arial"/>
              </a:rPr>
              <a:t>Document Date</a:t>
            </a:r>
            <a:r>
              <a:rPr lang="en-US" sz="3200">
                <a:solidFill>
                  <a:srgbClr val="FF0000"/>
                </a:solidFill>
                <a:latin typeface="Arial"/>
                <a:cs typeface="Arial"/>
              </a:rPr>
              <a:t>*</a:t>
            </a:r>
            <a:r>
              <a:rPr lang="en-US" sz="3200">
                <a:latin typeface="Arial"/>
                <a:cs typeface="Arial"/>
              </a:rPr>
              <a:t>, if necessary.</a:t>
            </a: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200">
                <a:latin typeface="Arial"/>
                <a:cs typeface="Arial"/>
              </a:rPr>
              <a:t>Verify </a:t>
            </a:r>
            <a:r>
              <a:rPr lang="en-US" sz="3200" b="1">
                <a:latin typeface="Arial"/>
                <a:cs typeface="Arial"/>
              </a:rPr>
              <a:t>Create Blank Purchase Order </a:t>
            </a:r>
            <a:r>
              <a:rPr lang="en-US" sz="3200">
                <a:latin typeface="Arial"/>
                <a:cs typeface="Arial"/>
              </a:rPr>
              <a:t>is selected and click </a:t>
            </a:r>
            <a:r>
              <a:rPr lang="en-US" sz="3200" b="1">
                <a:latin typeface="Arial"/>
                <a:cs typeface="Arial"/>
              </a:rPr>
              <a:t>OK</a:t>
            </a:r>
            <a:r>
              <a:rPr lang="en-US" sz="3200">
                <a:latin typeface="Arial"/>
                <a:cs typeface="Arial"/>
              </a:rPr>
              <a:t>.</a:t>
            </a: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200">
                <a:latin typeface="Arial"/>
                <a:cs typeface="Arial"/>
              </a:rPr>
              <a:t>Review all </a:t>
            </a:r>
            <a:r>
              <a:rPr lang="en-US" sz="3200" b="1">
                <a:latin typeface="Arial"/>
                <a:cs typeface="Arial"/>
              </a:rPr>
              <a:t>Pre-Populated Fields </a:t>
            </a:r>
            <a:r>
              <a:rPr lang="en-US" sz="3200">
                <a:latin typeface="Arial"/>
                <a:cs typeface="Arial"/>
              </a:rPr>
              <a:t>and update, if needed.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3200">
                <a:latin typeface="Arial"/>
                <a:cs typeface="Arial"/>
              </a:rPr>
              <a:t>Select the </a:t>
            </a:r>
            <a:r>
              <a:rPr lang="en-US" sz="3200" b="1">
                <a:latin typeface="Arial"/>
                <a:cs typeface="Arial"/>
              </a:rPr>
              <a:t>Goods Lines</a:t>
            </a:r>
            <a:r>
              <a:rPr lang="en-US" sz="3200">
                <a:latin typeface="Arial"/>
                <a:cs typeface="Arial"/>
              </a:rPr>
              <a:t> and </a:t>
            </a:r>
            <a:r>
              <a:rPr lang="en-US" sz="3200" b="1">
                <a:latin typeface="Arial"/>
                <a:cs typeface="Arial"/>
              </a:rPr>
              <a:t>Service Lines </a:t>
            </a:r>
            <a:r>
              <a:rPr lang="en-US" sz="3200">
                <a:latin typeface="Arial"/>
                <a:cs typeface="Arial"/>
              </a:rPr>
              <a:t>tabs and click the </a:t>
            </a:r>
            <a:r>
              <a:rPr lang="en-US" sz="3200" b="1">
                <a:latin typeface="Arial"/>
                <a:cs typeface="Arial"/>
              </a:rPr>
              <a:t>Plus Sign </a:t>
            </a:r>
            <a:r>
              <a:rPr lang="en-US" sz="3200">
                <a:latin typeface="Arial"/>
                <a:cs typeface="Arial"/>
              </a:rPr>
              <a:t>(+) to add a row.</a:t>
            </a: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200">
                <a:latin typeface="Arial"/>
                <a:cs typeface="Arial"/>
              </a:rPr>
              <a:t>Enter the </a:t>
            </a:r>
            <a:r>
              <a:rPr lang="en-US" sz="3200" b="1">
                <a:latin typeface="Arial"/>
                <a:cs typeface="Arial"/>
              </a:rPr>
              <a:t>Required Information</a:t>
            </a:r>
            <a:r>
              <a:rPr lang="en-US" sz="3200">
                <a:latin typeface="Arial"/>
                <a:cs typeface="Arial"/>
              </a:rPr>
              <a:t>, add </a:t>
            </a:r>
            <a:r>
              <a:rPr lang="en-US" sz="3200" b="1">
                <a:latin typeface="Arial"/>
                <a:cs typeface="Arial"/>
              </a:rPr>
              <a:t>Comments</a:t>
            </a:r>
            <a:r>
              <a:rPr lang="en-US" sz="3200">
                <a:latin typeface="Arial"/>
                <a:cs typeface="Arial"/>
              </a:rPr>
              <a:t>, if desired, and click </a:t>
            </a:r>
            <a:r>
              <a:rPr lang="en-US" sz="3200" b="1">
                <a:latin typeface="Arial"/>
                <a:cs typeface="Arial"/>
              </a:rPr>
              <a:t>Submit</a:t>
            </a:r>
            <a:r>
              <a:rPr lang="en-US" sz="3200">
                <a:latin typeface="Arial"/>
                <a:cs typeface="Arial"/>
              </a:rPr>
              <a:t>.</a:t>
            </a: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200">
                <a:latin typeface="Arial"/>
                <a:cs typeface="Arial"/>
              </a:rPr>
              <a:t>View the confirmation of </a:t>
            </a:r>
            <a:r>
              <a:rPr lang="en-US" sz="3200" b="1">
                <a:latin typeface="Arial"/>
                <a:cs typeface="Arial"/>
              </a:rPr>
              <a:t>Submission</a:t>
            </a:r>
            <a:r>
              <a:rPr lang="en-US" sz="3200">
                <a:latin typeface="Arial"/>
                <a:cs typeface="Arial"/>
              </a:rPr>
              <a:t>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C7E0FB-420A-7BCB-D739-5041C62D89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Select Create Purchase Order task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1822B1-E660-DC48-4D7B-6B8C0648C5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35538" y="13697148"/>
            <a:ext cx="1761015" cy="771525"/>
          </a:xfrm>
        </p:spPr>
        <p:txBody>
          <a:bodyPr/>
          <a:lstStyle/>
          <a:p>
            <a:r>
              <a:rPr lang="en-US"/>
              <a:t>Create P-Card Purchase Order (Manually)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8B7251-486A-264C-FFCE-951D2D15EE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324790" y="13697147"/>
            <a:ext cx="1630623" cy="771525"/>
          </a:xfrm>
        </p:spPr>
        <p:txBody>
          <a:bodyPr/>
          <a:lstStyle/>
          <a:p>
            <a:r>
              <a:rPr lang="en-US"/>
              <a:t>View Confirmation of Submission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BD3D3D-025B-CA3A-A388-1B787A361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88196" y="3576893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512B1B-C945-723A-9439-9A4C042E7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2EB016-0671-A773-C5C4-9CFDF0F55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38200" y="732498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52CD07-81BD-E6E2-48FE-0548F2B64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64923" y="1279785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52391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F2957-A8CE-6928-6A07-E41BE6367D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F9B9F-C081-10ED-F0C1-AA8FC8FB2C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99429A-4103-FAB0-BE68-8BE163241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70062-6764-A084-F999-CA9AF1AF58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A389525-97E2-0626-74DB-5111643E9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Create P-Card Purchase Order - Manually, not from Requisition (Part 9 of 12)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E1B0A6D-2109-3145-3A1E-FBFDB212D1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32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the desired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Split by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either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Amount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or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Quantity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04753F2-107A-F78A-1D18-0E4582EFFC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3"/>
            </a:pPr>
            <a:r>
              <a:rPr lang="en-US" dirty="0"/>
              <a:t>Click </a:t>
            </a:r>
            <a:r>
              <a:rPr lang="en-US" b="1" dirty="0"/>
              <a:t>Add</a:t>
            </a:r>
            <a:r>
              <a:rPr lang="en-US" dirty="0"/>
              <a:t> (</a:t>
            </a:r>
            <a:r>
              <a:rPr lang="en-US" b="1" dirty="0"/>
              <a:t>+</a:t>
            </a:r>
            <a:r>
              <a:rPr lang="en-US" dirty="0"/>
              <a:t>) for the number of lines needed.</a:t>
            </a:r>
          </a:p>
          <a:p>
            <a:pPr marL="742950" indent="-742950">
              <a:buFont typeface="+mj-lt"/>
              <a:buAutoNum type="arabicPeriod" startAt="33"/>
            </a:pPr>
            <a:r>
              <a:rPr lang="en-US" dirty="0"/>
              <a:t>Enter the </a:t>
            </a:r>
            <a:r>
              <a:rPr lang="en-US" b="1" dirty="0"/>
              <a:t>Amount </a:t>
            </a:r>
            <a:r>
              <a:rPr lang="en-US" dirty="0"/>
              <a:t>(% or amount) or </a:t>
            </a:r>
            <a:r>
              <a:rPr lang="en-US" b="1" dirty="0"/>
              <a:t>Quantity</a:t>
            </a:r>
            <a:r>
              <a:rPr lang="en-US" dirty="0"/>
              <a:t>.</a:t>
            </a:r>
          </a:p>
          <a:p>
            <a:pPr marL="736600"/>
            <a:r>
              <a:rPr lang="en-US" sz="2800" b="1" dirty="0"/>
              <a:t>Note</a:t>
            </a:r>
            <a:r>
              <a:rPr lang="en-US" sz="2800" dirty="0"/>
              <a:t>: this will vary depending on the </a:t>
            </a:r>
            <a:r>
              <a:rPr lang="en-US" sz="2800" i="1" dirty="0"/>
              <a:t>Split by </a:t>
            </a:r>
            <a:r>
              <a:rPr lang="en-US" sz="2800" dirty="0"/>
              <a:t>selection made in the previous step.</a:t>
            </a:r>
          </a:p>
          <a:p>
            <a:pPr marL="742950" indent="-742950">
              <a:buFont typeface="+mj-lt"/>
              <a:buAutoNum type="arabicPeriod" startAt="35"/>
            </a:pPr>
            <a:r>
              <a:rPr lang="en-US" dirty="0"/>
              <a:t>Select a *</a:t>
            </a:r>
            <a:r>
              <a:rPr lang="en-US" b="1" dirty="0"/>
              <a:t>Fund</a:t>
            </a:r>
            <a:r>
              <a:rPr lang="en-US" dirty="0"/>
              <a:t> and a *</a:t>
            </a:r>
            <a:r>
              <a:rPr lang="en-US" b="1" dirty="0"/>
              <a:t>Cost Center</a:t>
            </a:r>
            <a:r>
              <a:rPr lang="en-US" dirty="0"/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E50B823-7F7C-54F6-2A31-677D9F73E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F33C7E6-73B7-C8BB-0249-5324248052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3165" y="3626304"/>
            <a:ext cx="9144000" cy="49534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494B0FB0-643F-D16A-3F4B-E4EC5117A0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51403" y="4679789"/>
            <a:ext cx="1742616" cy="1263811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C2E5338-F43D-5417-9F74-4FEFCE632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0809" y="11891406"/>
            <a:ext cx="9144000" cy="343906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52292811-FA90-899C-06DB-42EDA3A9B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99463" y="13171872"/>
            <a:ext cx="1167837" cy="1429953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9CBE3D1-BA79-D03C-A775-6A7DF623B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378863" y="1338357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33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EBF1CB8-2600-124C-5F5D-C8822C9F54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209061" y="1260996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34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C415A9F-1D75-9620-D5A2-757DC69D3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26027" y="12655096"/>
            <a:ext cx="769548" cy="1946729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D6231CC-2038-1C4B-2492-62851E376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84491" y="13158602"/>
            <a:ext cx="3072673" cy="1443223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B929BF3-81A2-1F18-DFBD-A495C6153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551830" y="1365789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8415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BE61B-5AD1-B00F-55DA-5C9250A34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70A7FA-F8D3-70DD-A46A-A59A41A73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DE8F87-FA8A-E0E9-C8E4-0A79DACB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D61475-1932-820C-4428-5E2CE24AF6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32F8E99-6926-DF79-3419-6C807F456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Create P-Card Purchase Order - Manually, not from Requisition (Part 10 of 12)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B113B83-3787-9F52-404C-7496174F0C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36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a *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Fund Source</a:t>
            </a:r>
            <a:r>
              <a:rPr lang="en-US" dirty="0">
                <a:solidFill>
                  <a:prstClr val="black"/>
                </a:solidFill>
              </a:rPr>
              <a:t> and</a:t>
            </a: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Budget Reference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36"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Click </a:t>
            </a:r>
            <a:r>
              <a:rPr lang="en-US" b="1" dirty="0">
                <a:solidFill>
                  <a:prstClr val="black"/>
                </a:solidFill>
              </a:rPr>
              <a:t>Done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pPr marR="0" lvl="0" indent="744538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Include additional information, if desired.</a:t>
            </a:r>
          </a:p>
          <a:p>
            <a:pPr indent="742950"/>
            <a:endParaRPr lang="en-US" sz="280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57C21F8-82EB-006E-4961-BC3F247F805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8"/>
            </a:pPr>
            <a:r>
              <a:rPr lang="en-US" dirty="0"/>
              <a:t>Select the </a:t>
            </a:r>
            <a:r>
              <a:rPr lang="en-US" b="1" dirty="0"/>
              <a:t>Service Lines </a:t>
            </a:r>
            <a:r>
              <a:rPr lang="en-US" dirty="0"/>
              <a:t>tab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800100"/>
            <a:r>
              <a:rPr lang="en-US" sz="2800" b="1" dirty="0">
                <a:effectLst/>
              </a:rPr>
              <a:t>Note</a:t>
            </a:r>
            <a:r>
              <a:rPr lang="en-US" sz="2800" dirty="0">
                <a:effectLst/>
              </a:rPr>
              <a:t>: The </a:t>
            </a:r>
            <a:r>
              <a:rPr lang="en-US" sz="2800" i="1" dirty="0">
                <a:effectLst/>
              </a:rPr>
              <a:t>Service </a:t>
            </a:r>
            <a:r>
              <a:rPr lang="en-US" sz="2800" i="1" dirty="0"/>
              <a:t>L</a:t>
            </a:r>
            <a:r>
              <a:rPr lang="en-US" sz="2800" i="1" dirty="0">
                <a:effectLst/>
              </a:rPr>
              <a:t>ine Obligation Amounts </a:t>
            </a:r>
            <a:r>
              <a:rPr lang="en-US" sz="2800" dirty="0">
                <a:effectLst/>
              </a:rPr>
              <a:t>are liquidated by </a:t>
            </a:r>
            <a:r>
              <a:rPr lang="en-US" sz="2800" i="1" dirty="0">
                <a:effectLst/>
              </a:rPr>
              <a:t>Amount</a:t>
            </a:r>
            <a:r>
              <a:rPr lang="en-US" sz="2800" dirty="0">
                <a:effectLst/>
              </a:rPr>
              <a:t> vs </a:t>
            </a:r>
            <a:r>
              <a:rPr lang="en-US" sz="2800" i="1" dirty="0">
                <a:effectLst/>
              </a:rPr>
              <a:t>Quantity</a:t>
            </a:r>
            <a:r>
              <a:rPr lang="en-US" sz="2800" dirty="0">
                <a:effectLst/>
              </a:rPr>
              <a:t>. Click </a:t>
            </a:r>
            <a:r>
              <a:rPr lang="en-US" sz="2800" i="1" dirty="0">
                <a:effectLst/>
              </a:rPr>
              <a:t>Add (+) </a:t>
            </a:r>
            <a:r>
              <a:rPr lang="en-US" sz="2800" dirty="0">
                <a:effectLst/>
              </a:rPr>
              <a:t>to include another </a:t>
            </a:r>
            <a:r>
              <a:rPr lang="en-US" sz="2800" i="1" dirty="0">
                <a:effectLst/>
              </a:rPr>
              <a:t>Service</a:t>
            </a:r>
            <a:r>
              <a:rPr lang="en-US" sz="2800" dirty="0">
                <a:effectLst/>
              </a:rPr>
              <a:t> line, and repeat </a:t>
            </a:r>
            <a:r>
              <a:rPr lang="en-US" sz="2800" i="1" dirty="0"/>
              <a:t>Steps 22-37</a:t>
            </a:r>
            <a:r>
              <a:rPr lang="en-US" sz="2800" dirty="0"/>
              <a:t>, if</a:t>
            </a:r>
            <a:r>
              <a:rPr lang="en-US" sz="2800" dirty="0">
                <a:effectLst/>
              </a:rPr>
              <a:t> needed.</a:t>
            </a:r>
            <a:endParaRPr lang="en-US" sz="3200" dirty="0">
              <a:effectLst/>
            </a:endParaRPr>
          </a:p>
          <a:p>
            <a:pPr indent="742950"/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indent="74295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755A87-AFDC-8107-A19D-D4DB40850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587F317-8F2B-0ED5-A507-FFC77E95C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3485"/>
          <a:stretch>
            <a:fillRect/>
          </a:stretch>
        </p:blipFill>
        <p:spPr>
          <a:xfrm>
            <a:off x="1066798" y="12179860"/>
            <a:ext cx="10058400" cy="215163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8593462-D209-6C93-CE33-D2114932C9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13000" y="12179860"/>
            <a:ext cx="1354667" cy="537073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30CF348-4D73-83D4-98F6-719C9457E0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2297" y="4967283"/>
            <a:ext cx="10058400" cy="33283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6DB1F1EE-E457-8800-E8EE-D94C6BCCC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09169" y="7745940"/>
            <a:ext cx="1138982" cy="426510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B35A5D8-ABC1-3F5E-60B8-53B950080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57019" y="5821667"/>
            <a:ext cx="4034155" cy="1517346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9B261C7-18BD-04A1-B502-82B5E469C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560529" y="767065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10C5ACA-789C-ECC2-3F8E-5AC53E1CA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08379" y="630602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2833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9B453-E493-DB39-34C5-F42AED01F6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89385B97-7DF0-1015-42CA-FE15E753A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799" y="4297428"/>
            <a:ext cx="10058400" cy="340899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299BC5-7E17-1EA4-F94C-11FB7813CF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157B77-B395-C713-6736-B9992BCE4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B0C840-A1AF-7F70-24EF-30D2919ED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6E96D53-AFCE-9452-BE8B-F28DD647F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Create P-Card Purchase Order - Manually, not from Requisition (Part 11 of 12)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39289D-9D75-5089-D74A-8688AFDC59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9"/>
            </a:pPr>
            <a:r>
              <a:rPr lang="en-US" dirty="0"/>
              <a:t>Select the </a:t>
            </a:r>
            <a:r>
              <a:rPr lang="en-US" b="1" dirty="0"/>
              <a:t>Attachments</a:t>
            </a:r>
            <a:r>
              <a:rPr lang="en-US" dirty="0"/>
              <a:t> tab and include an attachment, if desired.</a:t>
            </a:r>
          </a:p>
          <a:p>
            <a:pPr indent="747713"/>
            <a:endParaRPr lang="en-US" sz="28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CD37D38-A871-94C7-FDF9-A1931B2171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40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Enter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Comments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if desired.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40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Submit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747713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You may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Save for Later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if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Purchase Order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 not </a:t>
            </a:r>
          </a:p>
          <a:p>
            <a:pPr marL="0" marR="0" lvl="0" indent="747713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ready for approval and processing.</a:t>
            </a:r>
          </a:p>
          <a:p>
            <a:pPr indent="742950">
              <a:spcBef>
                <a:spcPts val="0"/>
              </a:spcBef>
            </a:pPr>
            <a:endParaRPr lang="en-US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DF25DE-DC70-F95B-929E-385473CB2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5BB091F-19E0-93F4-BFAF-5B73DA2886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64040" y="4301460"/>
            <a:ext cx="1341120" cy="509049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885538A0-DC2A-3265-41DE-D4C51E3C10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799" y="12449684"/>
            <a:ext cx="10058400" cy="220764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99AD4C42-3612-C2CB-8C77-FE781F2840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76548" y="12593587"/>
            <a:ext cx="9179319" cy="883654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3B90D66-360B-322B-C807-F9DDEE82E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955867" y="1276109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C475960-F30A-F1B0-1669-16C3756A02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47344" y="13933392"/>
            <a:ext cx="1602256" cy="509049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A9A1C3F-CBD5-A28D-63D1-3FF0B838E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100460" y="13855989"/>
            <a:ext cx="663854" cy="66385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2845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940F12-14D7-8540-C19F-A015293A35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802532-8BFB-1E5A-A7C1-08DE8DCD2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A39D56-A05B-6E0B-4B43-9879491E04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EC7AC1A-A407-9EAB-5BAE-88D23CEF5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Create P-Card Purchase Order - Manually, not from Requisition (Part 12 of 12)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8DFA96-21E5-26F3-82DE-F366E4FAC6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42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View the confirmation of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Submission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if desired.</a:t>
            </a:r>
          </a:p>
          <a:p>
            <a:pPr marL="0" marR="0" lvl="0" indent="74295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Click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View Details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more information regarding the </a:t>
            </a:r>
          </a:p>
          <a:p>
            <a:pPr marL="0" marR="0" lvl="0" indent="742950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Submission, if desired</a:t>
            </a:r>
            <a:r>
              <a:rPr lang="en-US" sz="2800" dirty="0"/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1E61D5-754C-1984-87DD-CE44EFC0C2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9F9728F-23F0-33DF-0FFC-83BD4884B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1787" y="4523690"/>
            <a:ext cx="10058400" cy="247391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40C4F6C1-CE85-7910-7E89-3803BA164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83031"/>
            <a:ext cx="10953599" cy="991815"/>
            <a:chOff x="328693" y="2700632"/>
            <a:chExt cx="6062976" cy="502647"/>
          </a:xfrm>
          <a:solidFill>
            <a:srgbClr val="90C3C8"/>
          </a:solidFill>
        </p:grpSpPr>
        <p:sp>
          <p:nvSpPr>
            <p:cNvPr id="17" name="Freeform 101">
              <a:extLst>
                <a:ext uri="{FF2B5EF4-FFF2-40B4-BE49-F238E27FC236}">
                  <a16:creationId xmlns:a16="http://schemas.microsoft.com/office/drawing/2014/main" id="{11F647DD-7318-6A65-9CC6-FA3FDCF3E8BA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rgbClr val="90C3C8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"/>
              </a:endParaRPr>
            </a:p>
          </p:txBody>
        </p:sp>
        <p:pic>
          <p:nvPicPr>
            <p:cNvPr id="18" name="Graphic 17" descr="Checkmark with solid fill">
              <a:extLst>
                <a:ext uri="{FF2B5EF4-FFF2-40B4-BE49-F238E27FC236}">
                  <a16:creationId xmlns:a16="http://schemas.microsoft.com/office/drawing/2014/main" id="{45175267-334C-9C39-E9A6-2589FB195AA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9C43EA82-7407-0ABD-9DC5-F34BC64C691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666371" y="14563439"/>
            <a:ext cx="983668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have successfully created a P-Card purchase order manually, not from an existing requisition.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9433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41D3488A-9E73-91E1-8F35-6EF3BAF97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13959" y="12122470"/>
            <a:ext cx="6269375" cy="1136329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DD1300-DC35-DDC0-E2AD-1E1A78EF0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7467D4-81AA-D7DB-AE3F-88DE3C52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F42FAF-1624-BFD3-940A-74A765349D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4947E83-FD30-085D-6E1C-3B77E1C20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Create P-Card Purchase Order - Manually, not from a Requisition </a:t>
            </a:r>
            <a:r>
              <a:rPr lang="en-US"/>
              <a:t>(Part 1 of 12)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5B54B7A-A1C7-D38B-299B-6D1DCD65F7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Enter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Create Purchase Order 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the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Search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field then press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Enter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Create </a:t>
            </a:r>
            <a:r>
              <a:rPr lang="en-US" b="1">
                <a:solidFill>
                  <a:prstClr val="black"/>
                </a:solidFill>
              </a:rPr>
              <a:t>Purchase Order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>
                <a:solidFill>
                  <a:prstClr val="black"/>
                </a:solidFill>
              </a:rPr>
              <a:t>task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D12C97E-C7E4-B7DA-345D-F487179DE1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Select a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Supplier</a:t>
            </a:r>
            <a:r>
              <a:rPr kumimoji="0" lang="en-US" sz="360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*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pPr marL="803275">
              <a:spcBef>
                <a:spcPts val="0"/>
              </a:spcBef>
            </a:pPr>
            <a:r>
              <a:rPr lang="en-US" sz="2800" b="1">
                <a:latin typeface="Arial"/>
                <a:cs typeface="Arial"/>
              </a:rPr>
              <a:t>Note</a:t>
            </a:r>
            <a:r>
              <a:rPr lang="en-US" sz="2800">
                <a:latin typeface="Arial"/>
                <a:cs typeface="Arial"/>
              </a:rPr>
              <a:t>: </a:t>
            </a:r>
            <a:r>
              <a:rPr lang="en-US" sz="2800" i="1">
                <a:latin typeface="Arial"/>
                <a:cs typeface="Arial"/>
              </a:rPr>
              <a:t>Currency</a:t>
            </a:r>
            <a:r>
              <a:rPr lang="en-US" sz="2800" i="1">
                <a:solidFill>
                  <a:srgbClr val="FF0000"/>
                </a:solidFill>
                <a:latin typeface="Arial"/>
                <a:cs typeface="Arial"/>
              </a:rPr>
              <a:t>*</a:t>
            </a:r>
            <a:r>
              <a:rPr lang="en-US" sz="2800" i="1">
                <a:latin typeface="Arial"/>
                <a:cs typeface="Arial"/>
              </a:rPr>
              <a:t> </a:t>
            </a:r>
            <a:r>
              <a:rPr lang="en-US" sz="2800">
                <a:latin typeface="Arial"/>
                <a:cs typeface="Arial"/>
              </a:rPr>
              <a:t>defaults to </a:t>
            </a:r>
            <a:r>
              <a:rPr lang="en-US" sz="2800" i="1">
                <a:latin typeface="Arial"/>
                <a:cs typeface="Arial"/>
              </a:rPr>
              <a:t>USD </a:t>
            </a:r>
            <a:r>
              <a:rPr lang="en-US" sz="2800">
                <a:latin typeface="Arial"/>
                <a:cs typeface="Arial"/>
              </a:rPr>
              <a:t>and</a:t>
            </a:r>
            <a:r>
              <a:rPr lang="en-US" sz="2800" i="1">
                <a:latin typeface="Arial"/>
                <a:cs typeface="Arial"/>
              </a:rPr>
              <a:t> Company</a:t>
            </a:r>
            <a:r>
              <a:rPr lang="en-US" sz="2800" i="1">
                <a:solidFill>
                  <a:srgbClr val="FF0000"/>
                </a:solidFill>
                <a:latin typeface="Arial"/>
                <a:cs typeface="Arial"/>
              </a:rPr>
              <a:t>* </a:t>
            </a:r>
            <a:r>
              <a:rPr lang="en-US" sz="2800">
                <a:latin typeface="Arial"/>
                <a:cs typeface="Arial"/>
              </a:rPr>
              <a:t>defaults to your agency unless assigned to multiple</a:t>
            </a:r>
            <a:r>
              <a:rPr lang="en-US" sz="2800" i="1">
                <a:latin typeface="Arial"/>
                <a:cs typeface="Arial"/>
              </a:rPr>
              <a:t>.</a:t>
            </a:r>
            <a:endParaRPr lang="en-US" sz="2800">
              <a:latin typeface="Arial"/>
              <a:cs typeface="Arial"/>
            </a:endParaRPr>
          </a:p>
          <a:p>
            <a:r>
              <a:rPr lang="en-US">
                <a:latin typeface="Arial"/>
                <a:cs typeface="Arial"/>
              </a:rPr>
              <a:t>   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C4655B-9193-BD72-D827-692B149E2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6C27518-0B7B-886D-E55C-E4F1B569A6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8267" b="60359"/>
          <a:stretch/>
        </p:blipFill>
        <p:spPr>
          <a:xfrm>
            <a:off x="1093609" y="10876198"/>
            <a:ext cx="10058400" cy="448216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31396584-A148-D9D4-ED7F-BF141F1E5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87240" y="13298929"/>
            <a:ext cx="6091646" cy="84161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968E4CF-A740-26AA-BFC2-47AF9B5DF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799" y="4474015"/>
            <a:ext cx="10058400" cy="346054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B1AF5AE-9CB4-4710-DCE8-03246C9D7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38598" y="4593352"/>
            <a:ext cx="6758535" cy="713118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42B542C-944D-60AF-05CF-6603F4104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489958" y="467559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6B6C665-4C28-A960-8925-9173AA9C10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47257" y="5506398"/>
            <a:ext cx="4027714" cy="76154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E658C0B-1121-71DB-BF6A-AEB73D1482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061958" y="558849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0412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915AB-1F0C-DE02-4064-3A3B1E916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8CB75739-877F-5F0B-A8C4-B2F5AC9DB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60584"/>
          <a:stretch/>
        </p:blipFill>
        <p:spPr>
          <a:xfrm>
            <a:off x="1066798" y="12196788"/>
            <a:ext cx="10058400" cy="319689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9E5CFCB-D419-38B0-AA3F-C75713E1F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9008" r="28333" b="39111"/>
          <a:stretch/>
        </p:blipFill>
        <p:spPr>
          <a:xfrm>
            <a:off x="1066798" y="5019400"/>
            <a:ext cx="10058400" cy="247642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C79756-D90C-4556-4F89-A303B3FD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366C07-006C-9F71-91C7-8B93BD240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DBFF2-A0C7-4668-8F91-5FD935508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400954D-5BD1-EC46-6719-A51505694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Create P-Card Purchase Order - Manually, not from</a:t>
            </a:r>
            <a:r>
              <a:rPr lang="en-US" dirty="0">
                <a:solidFill>
                  <a:prstClr val="black"/>
                </a:solidFill>
              </a:rPr>
              <a:t> a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Requisition (Part 2 of 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12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93E1172-7934-5F1D-5ABE-F6E1ED5125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Select a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Purchase Order Type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(e.g., </a:t>
            </a:r>
            <a:r>
              <a:rPr kumimoji="0" lang="en-US" sz="3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Open Market Purchase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lang="en-US">
                <a:solidFill>
                  <a:prstClr val="black"/>
                </a:solidFill>
              </a:rPr>
              <a:t>Update the </a:t>
            </a:r>
            <a:r>
              <a:rPr lang="en-US" b="1">
                <a:solidFill>
                  <a:prstClr val="black"/>
                </a:solidFill>
              </a:rPr>
              <a:t>Document Date</a:t>
            </a:r>
            <a:r>
              <a:rPr lang="en-US">
                <a:solidFill>
                  <a:srgbClr val="FF0000"/>
                </a:solidFill>
              </a:rPr>
              <a:t>*</a:t>
            </a:r>
            <a:r>
              <a:rPr lang="en-US"/>
              <a:t>, if necessary</a:t>
            </a:r>
            <a:r>
              <a:rPr lang="en-US">
                <a:solidFill>
                  <a:prstClr val="black"/>
                </a:solidFill>
              </a:rPr>
              <a:t>.</a:t>
            </a:r>
          </a:p>
          <a:p>
            <a:pPr marR="0" lvl="0" indent="744538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Note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en-US" sz="2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Document Date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defaults to </a:t>
            </a:r>
            <a:r>
              <a:rPr kumimoji="0" lang="en-US" sz="2800" b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</a:t>
            </a:r>
            <a:r>
              <a:rPr kumimoji="0" lang="en-US" sz="2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current date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9C5FA56-ADC9-AEE4-8D2C-62587BF11C1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6"/>
            </a:pPr>
            <a:r>
              <a:rPr lang="en-US">
                <a:solidFill>
                  <a:prstClr val="black"/>
                </a:solidFill>
                <a:latin typeface="Arial"/>
                <a:cs typeface="Arial"/>
              </a:rPr>
              <a:t>Verify</a:t>
            </a:r>
            <a:r>
              <a:rPr lang="en-US" b="1">
                <a:solidFill>
                  <a:prstClr val="black"/>
                </a:solidFill>
                <a:latin typeface="Arial"/>
                <a:cs typeface="Arial"/>
              </a:rPr>
              <a:t> Create Blank Purchase Order</a:t>
            </a:r>
            <a:r>
              <a:rPr lang="en-US">
                <a:solidFill>
                  <a:prstClr val="black"/>
                </a:solidFill>
                <a:latin typeface="Arial"/>
                <a:cs typeface="Arial"/>
              </a:rPr>
              <a:t> is selected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n-US">
                <a:latin typeface="Arial"/>
                <a:cs typeface="Arial"/>
              </a:rPr>
              <a:t>Click </a:t>
            </a:r>
            <a:r>
              <a:rPr lang="en-US" b="1">
                <a:latin typeface="Arial"/>
                <a:cs typeface="Arial"/>
              </a:rPr>
              <a:t>OK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pPr indent="747713">
              <a:spcBef>
                <a:spcPts val="600"/>
              </a:spcBef>
            </a:pPr>
            <a:r>
              <a:rPr lang="en-US" sz="2800" b="1">
                <a:latin typeface="Arial"/>
                <a:cs typeface="Arial"/>
              </a:rPr>
              <a:t>Note</a:t>
            </a:r>
            <a:r>
              <a:rPr lang="en-US" sz="2800">
                <a:latin typeface="Arial"/>
                <a:cs typeface="Arial"/>
              </a:rPr>
              <a:t>: </a:t>
            </a:r>
            <a:r>
              <a:rPr lang="en-US" sz="2800" i="1">
                <a:latin typeface="Arial"/>
                <a:cs typeface="Arial"/>
              </a:rPr>
              <a:t>Create from Supplier Contract </a:t>
            </a:r>
            <a:r>
              <a:rPr lang="en-US" sz="2800">
                <a:latin typeface="Arial"/>
                <a:cs typeface="Arial"/>
              </a:rPr>
              <a:t>is not a valid option </a:t>
            </a:r>
          </a:p>
          <a:p>
            <a:pPr indent="747713">
              <a:spcBef>
                <a:spcPts val="0"/>
              </a:spcBef>
            </a:pPr>
            <a:r>
              <a:rPr lang="en-US" sz="2800">
                <a:latin typeface="Arial"/>
                <a:cs typeface="Arial"/>
              </a:rPr>
              <a:t>since </a:t>
            </a:r>
            <a:r>
              <a:rPr lang="en-US" sz="2800" i="1">
                <a:latin typeface="Arial"/>
                <a:cs typeface="Arial"/>
              </a:rPr>
              <a:t>Supplier Contracts </a:t>
            </a:r>
            <a:r>
              <a:rPr lang="en-US" sz="2800">
                <a:latin typeface="Arial"/>
                <a:cs typeface="Arial"/>
              </a:rPr>
              <a:t>will not appear as available </a:t>
            </a:r>
          </a:p>
          <a:p>
            <a:pPr indent="747713">
              <a:spcBef>
                <a:spcPts val="0"/>
              </a:spcBef>
            </a:pPr>
            <a:r>
              <a:rPr lang="en-US" sz="2800">
                <a:latin typeface="Arial"/>
                <a:cs typeface="Arial"/>
              </a:rPr>
              <a:t>regardless of the type of </a:t>
            </a:r>
            <a:r>
              <a:rPr lang="en-US" sz="2800" i="1">
                <a:latin typeface="Arial"/>
                <a:cs typeface="Arial"/>
              </a:rPr>
              <a:t>Purchase Order </a:t>
            </a:r>
            <a:r>
              <a:rPr lang="en-US" sz="2800">
                <a:latin typeface="Arial"/>
                <a:cs typeface="Arial"/>
              </a:rPr>
              <a:t>selected.</a:t>
            </a:r>
          </a:p>
          <a:p>
            <a:r>
              <a:rPr lang="en-US">
                <a:latin typeface="Arial"/>
                <a:cs typeface="Arial"/>
              </a:rPr>
              <a:t>         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BE5E42-C852-A171-350C-CC09D190A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950F370-7FDD-EEB7-3F5D-5D2603EC7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69771" y="5103175"/>
            <a:ext cx="6083553" cy="87444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E1A72B3-49E7-77E0-A10F-33C145F64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30155" y="12196788"/>
            <a:ext cx="3493424" cy="548640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799CE9D-4F54-A62D-0A43-E2187588E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822293" y="1219678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8DAE0C4-1DD9-A79D-C6D8-78723FB50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928948" y="1459664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742A330-478C-C9AC-8373-15BFE9ED8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69771" y="6157010"/>
            <a:ext cx="2918149" cy="87444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041DD68-DA60-A1C1-A764-5C067FA8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659740" y="526607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34D4F4E-0AF2-70E7-FD5E-12BD5D29F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498905" y="631991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5112462-F1FE-4736-3386-B1B7BE92B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69400" y="14544996"/>
            <a:ext cx="1764660" cy="651933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26685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585998-A702-066E-D063-A395F963F7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F81D6C-010E-D323-667A-0E73FBBBA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BAE8E2-C52C-745C-7A0E-BE5EAF604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0" name="Title 19">
            <a:extLst>
              <a:ext uri="{FF2B5EF4-FFF2-40B4-BE49-F238E27FC236}">
                <a16:creationId xmlns:a16="http://schemas.microsoft.com/office/drawing/2014/main" id="{262CCC48-5325-693D-1214-B735CC57E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Create P-Card Purchase Order - Manually, not from</a:t>
            </a:r>
            <a:r>
              <a:rPr lang="en-US" dirty="0">
                <a:solidFill>
                  <a:prstClr val="black"/>
                </a:solidFill>
              </a:rPr>
              <a:t> a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Requisition (Part 3 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of 12)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299F543-E187-BAFB-A68E-AB789E1748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7276624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8"/>
            </a:pPr>
            <a:r>
              <a:rPr lang="en-US" dirty="0"/>
              <a:t>In the </a:t>
            </a:r>
            <a:r>
              <a:rPr lang="en-US" b="1" dirty="0"/>
              <a:t>Contact Information </a:t>
            </a:r>
            <a:r>
              <a:rPr lang="en-US" dirty="0"/>
              <a:t>section, confirm the </a:t>
            </a:r>
            <a:r>
              <a:rPr lang="en-US" b="1" dirty="0"/>
              <a:t>Issue Option </a:t>
            </a:r>
            <a:r>
              <a:rPr lang="en-US" dirty="0"/>
              <a:t>and </a:t>
            </a:r>
            <a:r>
              <a:rPr lang="en-US" b="1" dirty="0"/>
              <a:t>Buyer</a:t>
            </a:r>
            <a:r>
              <a:rPr lang="en-US" dirty="0"/>
              <a:t>.</a:t>
            </a:r>
          </a:p>
          <a:p>
            <a:pPr marL="736600"/>
            <a:r>
              <a:rPr lang="en-US" sz="2800" b="1" dirty="0">
                <a:solidFill>
                  <a:prstClr val="black"/>
                </a:solidFill>
                <a:latin typeface="Arial"/>
                <a:cs typeface="Arial"/>
              </a:rPr>
              <a:t>Note</a:t>
            </a:r>
            <a:r>
              <a:rPr lang="en-US" sz="2800" dirty="0">
                <a:solidFill>
                  <a:prstClr val="black"/>
                </a:solidFill>
                <a:latin typeface="Arial"/>
                <a:cs typeface="Arial"/>
              </a:rPr>
              <a:t>: The </a:t>
            </a:r>
            <a:r>
              <a:rPr lang="en-US" sz="2800" i="1" dirty="0">
                <a:solidFill>
                  <a:prstClr val="black"/>
                </a:solidFill>
                <a:latin typeface="Arial"/>
                <a:cs typeface="Arial"/>
              </a:rPr>
              <a:t>Buyer</a:t>
            </a:r>
            <a:r>
              <a:rPr lang="en-US" sz="2800" dirty="0">
                <a:solidFill>
                  <a:prstClr val="black"/>
                </a:solidFill>
                <a:latin typeface="Arial"/>
                <a:cs typeface="Arial"/>
              </a:rPr>
              <a:t> must be the cardholder to select their credit card for payment.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Update any incorrect information</a:t>
            </a:r>
            <a:r>
              <a:rPr lang="en-US" sz="2800" dirty="0">
                <a:solidFill>
                  <a:prstClr val="black"/>
                </a:solidFill>
                <a:latin typeface="Arial"/>
                <a:cs typeface="Arial"/>
              </a:rPr>
              <a:t>, if necessary.</a:t>
            </a:r>
            <a:endParaRPr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742950" indent="-742950">
              <a:buFont typeface="+mj-lt"/>
              <a:buAutoNum type="arabicPeriod" startAt="9"/>
            </a:pPr>
            <a:r>
              <a:rPr lang="en-US" dirty="0"/>
              <a:t>Confirm the </a:t>
            </a:r>
            <a:r>
              <a:rPr lang="en-US" b="1" dirty="0"/>
              <a:t>Bill-To Contact</a:t>
            </a:r>
            <a:r>
              <a:rPr lang="en-US" dirty="0"/>
              <a:t>, the </a:t>
            </a:r>
            <a:r>
              <a:rPr lang="en-US" b="1" dirty="0"/>
              <a:t>Bill-To Contact Detail</a:t>
            </a:r>
            <a:r>
              <a:rPr lang="en-US" dirty="0">
                <a:solidFill>
                  <a:srgbClr val="FF0000"/>
                </a:solidFill>
              </a:rPr>
              <a:t>* </a:t>
            </a:r>
            <a:r>
              <a:rPr lang="en-US" dirty="0"/>
              <a:t>and </a:t>
            </a:r>
            <a:r>
              <a:rPr lang="en-US" b="1" dirty="0"/>
              <a:t>Bill-To Address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.</a:t>
            </a:r>
            <a:r>
              <a:rPr lang="en-US" b="1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</a:p>
          <a:p>
            <a:pPr marL="742950" indent="-742950">
              <a:buFont typeface="+mj-lt"/>
              <a:buAutoNum type="arabicPeriod" startAt="10"/>
            </a:pPr>
            <a:r>
              <a:rPr lang="en-US" dirty="0"/>
              <a:t>Confirm the </a:t>
            </a:r>
            <a:r>
              <a:rPr lang="en-US" b="1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Ship-To Contact Detail</a:t>
            </a:r>
            <a:r>
              <a:rPr lang="en-US" dirty="0">
                <a:solidFill>
                  <a:srgbClr val="FF0000"/>
                </a:solidFill>
                <a:latin typeface="Arial"/>
                <a:ea typeface="Aptos" panose="020B0004020202020204" pitchFamily="34" charset="0"/>
                <a:cs typeface="Arial"/>
              </a:rPr>
              <a:t>* </a:t>
            </a:r>
            <a:r>
              <a:rPr lang="en-US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and </a:t>
            </a:r>
            <a:r>
              <a:rPr lang="en-US" b="1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Ship-To Address</a:t>
            </a:r>
            <a:r>
              <a:rPr lang="en-US" dirty="0">
                <a:solidFill>
                  <a:srgbClr val="FF0000"/>
                </a:solidFill>
                <a:latin typeface="Arial"/>
                <a:ea typeface="Aptos" panose="020B0004020202020204" pitchFamily="34" charset="0"/>
                <a:cs typeface="Arial"/>
              </a:rPr>
              <a:t>*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.</a:t>
            </a:r>
          </a:p>
          <a:p>
            <a:pPr marL="742950"/>
            <a:r>
              <a:rPr lang="en-US" sz="2800" b="1" dirty="0">
                <a:solidFill>
                  <a:prstClr val="black"/>
                </a:solidFill>
                <a:latin typeface="Arial"/>
                <a:cs typeface="Arial"/>
              </a:rPr>
              <a:t>Note</a:t>
            </a:r>
            <a:r>
              <a:rPr lang="en-US" sz="2800" dirty="0">
                <a:solidFill>
                  <a:prstClr val="black"/>
                </a:solidFill>
                <a:latin typeface="Arial"/>
                <a:cs typeface="Arial"/>
              </a:rPr>
              <a:t>: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Update any incorrect information and </a:t>
            </a:r>
            <a:r>
              <a:rPr lang="en-US" sz="2800" dirty="0">
                <a:solidFill>
                  <a:prstClr val="black"/>
                </a:solidFill>
                <a:latin typeface="Arial"/>
                <a:cs typeface="Arial"/>
              </a:rPr>
              <a:t>include additional information, if desired. Populating </a:t>
            </a:r>
            <a:r>
              <a:rPr lang="en-US" sz="2800" i="1" dirty="0">
                <a:solidFill>
                  <a:prstClr val="black"/>
                </a:solidFill>
                <a:latin typeface="Arial"/>
                <a:cs typeface="Arial"/>
              </a:rPr>
              <a:t>PO Header Memo </a:t>
            </a:r>
            <a:r>
              <a:rPr lang="en-US" sz="2800" dirty="0">
                <a:solidFill>
                  <a:prstClr val="black"/>
                </a:solidFill>
                <a:latin typeface="Arial"/>
                <a:cs typeface="Arial"/>
              </a:rPr>
              <a:t>(optional).  The </a:t>
            </a:r>
            <a:r>
              <a:rPr lang="en-US" sz="2800" i="1" dirty="0">
                <a:solidFill>
                  <a:prstClr val="black"/>
                </a:solidFill>
                <a:latin typeface="Arial"/>
                <a:cs typeface="Arial"/>
              </a:rPr>
              <a:t>Memo</a:t>
            </a:r>
            <a:r>
              <a:rPr lang="en-US" sz="2800" dirty="0">
                <a:solidFill>
                  <a:prstClr val="black"/>
                </a:solidFill>
                <a:latin typeface="Arial"/>
                <a:cs typeface="Arial"/>
              </a:rPr>
              <a:t> field is visible to the </a:t>
            </a:r>
            <a:r>
              <a:rPr lang="en-US" sz="2800" i="1" dirty="0">
                <a:solidFill>
                  <a:prstClr val="black"/>
                </a:solidFill>
                <a:latin typeface="Arial"/>
                <a:cs typeface="Arial"/>
              </a:rPr>
              <a:t>Supplier</a:t>
            </a:r>
            <a:r>
              <a:rPr lang="en-US" sz="2800" dirty="0">
                <a:solidFill>
                  <a:prstClr val="black"/>
                </a:solidFill>
                <a:latin typeface="Arial"/>
                <a:cs typeface="Arial"/>
              </a:rPr>
              <a:t> on the </a:t>
            </a:r>
            <a:r>
              <a:rPr lang="en-US" sz="2800" i="1" dirty="0">
                <a:solidFill>
                  <a:prstClr val="black"/>
                </a:solidFill>
                <a:latin typeface="Arial"/>
                <a:cs typeface="Arial"/>
              </a:rPr>
              <a:t>Purchase Order</a:t>
            </a:r>
            <a:r>
              <a:rPr lang="en-US" sz="2800" dirty="0">
                <a:solidFill>
                  <a:prstClr val="black"/>
                </a:solidFill>
                <a:latin typeface="Arial"/>
                <a:cs typeface="Arial"/>
              </a:rPr>
              <a:t> but not the </a:t>
            </a:r>
            <a:r>
              <a:rPr lang="en-US" sz="2800" i="1" dirty="0">
                <a:solidFill>
                  <a:prstClr val="black"/>
                </a:solidFill>
                <a:latin typeface="Arial"/>
                <a:cs typeface="Arial"/>
              </a:rPr>
              <a:t>Internal Memo </a:t>
            </a:r>
            <a:r>
              <a:rPr lang="en-US" sz="2800" dirty="0">
                <a:solidFill>
                  <a:prstClr val="black"/>
                </a:solidFill>
                <a:latin typeface="Arial"/>
                <a:cs typeface="Arial"/>
              </a:rPr>
              <a:t>field.</a:t>
            </a:r>
            <a:endParaRPr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endParaRPr lang="en-US" dirty="0">
              <a:solidFill>
                <a:prstClr val="black"/>
              </a:solidFill>
              <a:latin typeface="Arial"/>
              <a:cs typeface="Arial"/>
            </a:endParaRPr>
          </a:p>
          <a:p>
            <a:pPr marL="742950" indent="-742950">
              <a:buFont typeface="+mj-lt"/>
              <a:buAutoNum type="arabicPeriod" startAt="8"/>
            </a:pPr>
            <a:endParaRPr lang="en-US" dirty="0"/>
          </a:p>
          <a:p>
            <a:pPr marL="742950" indent="-742950">
              <a:buFont typeface="+mj-lt"/>
              <a:buAutoNum type="arabicPeriod" startAt="8"/>
            </a:pPr>
            <a:endParaRPr lang="en-US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5063DFA5-754A-E70A-CC41-9F7068AC27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599" y="8907035"/>
            <a:ext cx="6400800" cy="654116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68307F9-EC93-C1DB-2ADD-4CBA2EAD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06903" y="9541714"/>
            <a:ext cx="3155997" cy="973885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D1A1214-441B-2E48-742A-8A99141C3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962900" y="975433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12DBAF0-90F3-16C8-578B-B53CDF7841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06902" y="10631861"/>
            <a:ext cx="3155997" cy="1649039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08A1F8D1-04DD-3FAA-8958-7D7BC253D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962900" y="1118206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CF959BC-42A5-1252-8EEB-3BF5DAF8C1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23800" y="12888539"/>
            <a:ext cx="3139099" cy="1175803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3C27CB4-04E7-744C-FB99-77BCC6C651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962900" y="1315998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924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4C8181-3DE9-F23F-EB5B-97124EFD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070227-8847-5C1F-52F4-C1ADB8E0A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E7D449-EEF2-FED3-86E7-B06368B5C4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825762BE-B322-6BFB-EED8-CA1CE2174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Create P-Card Purchase Order - Manually, not from Requisition (Part 4 of 12)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C872A04-1384-8451-EC72-E50A987D2A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1"/>
            <a:ext cx="10569221" cy="500139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11"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In the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Summary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 section, confirm the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Company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*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.</a:t>
            </a:r>
          </a:p>
          <a:p>
            <a:pPr marL="742950" indent="-742950">
              <a:buFont typeface="+mj-lt"/>
              <a:buAutoNum type="arabicPeriod" startAt="11"/>
              <a:defRPr/>
            </a:pPr>
            <a:r>
              <a:rPr lang="en-US" dirty="0">
                <a:latin typeface="Arial"/>
                <a:ea typeface="Aptos" panose="020B0004020202020204" pitchFamily="34" charset="0"/>
                <a:cs typeface="Arial"/>
              </a:rPr>
              <a:t>Confirm the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Purchase Order Type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.</a:t>
            </a:r>
            <a:endParaRPr lang="en-US" sz="3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Aptos" panose="020B0004020202020204" pitchFamily="34" charset="0"/>
              <a:cs typeface="Arial"/>
            </a:endParaRPr>
          </a:p>
          <a:p>
            <a:pPr marL="742950" indent="-742950">
              <a:buFont typeface="+mj-lt"/>
              <a:buAutoNum type="arabicPeriod" startAt="11"/>
              <a:defRPr/>
            </a:pPr>
            <a:r>
              <a:rPr lang="en-US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Confirm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 the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Supplier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*</a:t>
            </a:r>
            <a:endParaRPr lang="en-US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Aptos" panose="020B0004020202020204" pitchFamily="34" charset="0"/>
              <a:cs typeface="Arial"/>
            </a:endParaRPr>
          </a:p>
          <a:p>
            <a:pPr marL="742950" indent="-742950">
              <a:buFont typeface="+mj-lt"/>
              <a:buAutoNum type="arabicPeriod" startAt="11"/>
              <a:defRPr/>
            </a:pPr>
            <a:r>
              <a:rPr lang="en-US" dirty="0">
                <a:latin typeface="Arial"/>
                <a:ea typeface="Aptos" panose="020B0004020202020204" pitchFamily="34" charset="0"/>
                <a:cs typeface="Arial"/>
              </a:rPr>
              <a:t>Confirm</a:t>
            </a:r>
            <a:r>
              <a:rPr lang="en-US" dirty="0">
                <a:solidFill>
                  <a:srgbClr val="FF0000"/>
                </a:solidFill>
                <a:latin typeface="Arial"/>
                <a:ea typeface="Aptos" panose="020B0004020202020204" pitchFamily="34" charset="0"/>
                <a:cs typeface="Arial"/>
              </a:rPr>
              <a:t> </a:t>
            </a:r>
            <a:r>
              <a:rPr lang="en-US" dirty="0">
                <a:latin typeface="Arial"/>
                <a:ea typeface="Aptos" panose="020B0004020202020204" pitchFamily="34" charset="0"/>
                <a:cs typeface="Arial"/>
              </a:rPr>
              <a:t>the</a:t>
            </a:r>
            <a:r>
              <a:rPr lang="en-US" dirty="0">
                <a:solidFill>
                  <a:srgbClr val="FF0000"/>
                </a:solidFill>
                <a:latin typeface="Arial"/>
                <a:ea typeface="Aptos" panose="020B0004020202020204" pitchFamily="34" charset="0"/>
                <a:cs typeface="Arial"/>
              </a:rPr>
              <a:t>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Document Date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*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.</a:t>
            </a:r>
            <a:endParaRPr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803275" marR="0" lvl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b="1" dirty="0">
                <a:solidFill>
                  <a:prstClr val="black"/>
                </a:solidFill>
                <a:latin typeface="Arial"/>
                <a:cs typeface="Arial"/>
              </a:rPr>
              <a:t>Note</a:t>
            </a:r>
            <a:r>
              <a:rPr lang="en-US" sz="2800" dirty="0">
                <a:solidFill>
                  <a:prstClr val="black"/>
                </a:solidFill>
                <a:latin typeface="Arial"/>
                <a:cs typeface="Arial"/>
              </a:rPr>
              <a:t>: Update any incorrect information and include any additional information, if desired. </a:t>
            </a:r>
            <a:r>
              <a:rPr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For </a:t>
            </a:r>
            <a:r>
              <a:rPr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Order-From Connection </a:t>
            </a:r>
            <a:r>
              <a:rPr lang="en-US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always select a </a:t>
            </a:r>
            <a:r>
              <a:rPr lang="en-US" sz="2800" i="1" dirty="0">
                <a:solidFill>
                  <a:prstClr val="black"/>
                </a:solidFill>
                <a:latin typeface="Arial"/>
                <a:cs typeface="Arial"/>
              </a:rPr>
              <a:t>NON-EDX</a:t>
            </a:r>
            <a:r>
              <a:rPr lang="en-US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value to ensure the </a:t>
            </a:r>
            <a:r>
              <a:rPr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Issue Option </a:t>
            </a:r>
            <a:r>
              <a:rPr lang="en-US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does not default to </a:t>
            </a:r>
            <a:r>
              <a:rPr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XML</a:t>
            </a:r>
            <a:r>
              <a:rPr lang="en-US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  <a:endParaRPr lang="en-US" sz="2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2290701-A72F-A859-5592-48F8126F38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F7752FD-2C9C-DF09-E6CC-F7EF22DF09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66926" b="45573"/>
          <a:stretch>
            <a:fillRect/>
          </a:stretch>
        </p:blipFill>
        <p:spPr>
          <a:xfrm>
            <a:off x="1066799" y="7646172"/>
            <a:ext cx="10058400" cy="714658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6731429C-B1D1-1D18-CBED-73B6633F2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24008" y="9340484"/>
            <a:ext cx="2584892" cy="456995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89B5ED-8D80-1E0A-5B51-1F3B6328FC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24008" y="9915311"/>
            <a:ext cx="5467792" cy="771168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5ABDB5-0684-9C5D-CC7C-9EEACAA296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24008" y="10861966"/>
            <a:ext cx="5467792" cy="771168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5BFC2C2-086E-69DD-5319-7D476D62F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24008" y="13663341"/>
            <a:ext cx="2584892" cy="771168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0D8C0B-8CA2-EC70-7233-9A5A2C67F7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714808" y="929466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A61F5F7-011A-32A2-D409-702A0D557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591800" y="1002657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8AF7F14-F2B3-60C1-AF8D-8CAD6A576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612948" y="1094514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6736BA2-F7E5-5670-3CBE-4B5137539E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714808" y="1377460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4494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7DFC99-E6A4-0C73-5831-BF78C1EA7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CC119302-1EBC-BAA0-A454-545E443BC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72464"/>
          <a:stretch>
            <a:fillRect/>
          </a:stretch>
        </p:blipFill>
        <p:spPr>
          <a:xfrm>
            <a:off x="1066799" y="4827143"/>
            <a:ext cx="10058400" cy="33595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2EAA6-8C4C-F57B-B87B-07D4209FD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10/31/2025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E2C6F4-19D9-91E5-8C0A-9211417EC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DE36EC-545E-3831-7E41-9EFDB49CA7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AD64ACDB-EB60-8918-992B-42479A69E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Create P-Card Purchase Order - Manually, not from Requisition (Part 5 of 12)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26B1733-8022-B999-5562-AFC7F1FE9F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15"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In the Terms and Taxes section, confirm the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Payment Terms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.</a:t>
            </a:r>
          </a:p>
          <a:p>
            <a:pPr marL="742950" indent="-742950">
              <a:buFont typeface="+mj-lt"/>
              <a:buAutoNum type="arabicPeriod" startAt="15"/>
              <a:defRPr/>
            </a:pPr>
            <a:r>
              <a:rPr lang="en-US" b="0" dirty="0">
                <a:solidFill>
                  <a:prstClr val="black"/>
                </a:solidFill>
                <a:latin typeface="Arial"/>
                <a:cs typeface="Arial"/>
              </a:rPr>
              <a:t>Confirm the </a:t>
            </a:r>
            <a:r>
              <a:rPr lang="en-US" b="1" dirty="0">
                <a:solidFill>
                  <a:prstClr val="black"/>
                </a:solidFill>
                <a:latin typeface="Arial"/>
                <a:cs typeface="Arial"/>
              </a:rPr>
              <a:t>Default Payment Type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R="0" lvl="0" indent="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Note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Update any incorrect information, if necessary.</a:t>
            </a:r>
            <a:endParaRPr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F512EA1-B8A4-F789-3E64-C9A4A457979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17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Select </a:t>
            </a:r>
            <a:r>
              <a:rPr lang="en-US" b="1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Credit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 Card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for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Override Payment Type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.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17"/>
              <a:tabLst/>
              <a:defRPr/>
            </a:pP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Select the desired </a:t>
            </a:r>
            <a:r>
              <a:rPr lang="en-US" b="1" dirty="0">
                <a:solidFill>
                  <a:prstClr val="black"/>
                </a:solidFill>
                <a:latin typeface="Arial"/>
                <a:cs typeface="Arial"/>
              </a:rPr>
              <a:t>Credit Card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99A5A3-327B-6AB6-C6C2-FCF1B7806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4B5095B-EEE0-D58D-A9C7-7BA5B01222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16602" y="5563279"/>
            <a:ext cx="5365598" cy="743794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C733A8F-0D5E-645D-159E-8CE896D6C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005059" y="566085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A6FCB86-55B2-6E55-729B-D76FB59D4C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574169" y="755696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03CD809-9D8C-C4BF-E687-F47CB8B2E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16602" y="7580701"/>
            <a:ext cx="956884" cy="501169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2D230C1-3D9D-ACAA-40CE-1517FD8D6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3609" y="11455964"/>
            <a:ext cx="10058400" cy="181633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5F18A0CD-E6CA-D1DE-2A8E-04A2B99C9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50960" y="11512814"/>
            <a:ext cx="5365598" cy="743794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E484487-9731-0D33-B515-D4638783F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43410" y="12439190"/>
            <a:ext cx="5365598" cy="743794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F947479D-E299-983A-D9D1-933CC1E9A8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031869" y="1161039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EBF4714-231E-B899-F8A9-B1DAB2DDD0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031869" y="1253676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9785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EC3B6-9BFC-CFD3-D56D-9B101DF52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D7D8591D-84BD-4E37-E99F-69D925298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609" y="5865076"/>
            <a:ext cx="10058400" cy="594593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696032-C5DD-6C33-610C-B478FE8CB8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10/31/2025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AE369F-5C3D-D003-3EF3-FC2601A6D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8E3A2D-3094-022A-E470-5C2A409CD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8B82854-4028-5108-7043-819A740A5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Create P-Card Purchase Order - Manually, not from Requisition (Part 6 of 12)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7C4953D-83F3-6585-EB35-32FD466942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1"/>
            <a:ext cx="10569221" cy="39996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19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Confirm the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Shipping Terms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 </a:t>
            </a:r>
            <a:r>
              <a:rPr kumimoji="0" lang="en-US" sz="3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and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 </a:t>
            </a:r>
            <a:r>
              <a:rPr lang="en-US" b="1" dirty="0">
                <a:solidFill>
                  <a:prstClr val="black"/>
                </a:solidFill>
                <a:latin typeface="Arial"/>
                <a:cs typeface="Arial"/>
              </a:rPr>
              <a:t>Shipping Method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.</a:t>
            </a:r>
            <a:endParaRPr lang="en-US">
              <a:solidFill>
                <a:prstClr val="black"/>
              </a:solidFill>
              <a:latin typeface="Arial"/>
              <a:cs typeface="Arial"/>
            </a:endParaRP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19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Confirm the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Shipping Instructions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.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Note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Update any incorrect information and include any</a:t>
            </a:r>
          </a:p>
          <a:p>
            <a:pPr marL="0" marR="0" lvl="0" indent="742950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additional information, if desired.</a:t>
            </a:r>
          </a:p>
          <a:p>
            <a:pPr>
              <a:defRPr/>
            </a:pPr>
            <a:endParaRPr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165BE0-9C64-B1D9-006B-963BA82CA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5F04B9-C29F-C6B6-BDFE-C410E4488C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50758" y="5908675"/>
            <a:ext cx="5373773" cy="1685925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A64E8E1-C234-48E4-B984-39D13FB032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005621" y="647731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220F304-BFE5-24F2-E4FA-A547A2529B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59227" y="7758712"/>
            <a:ext cx="6372840" cy="1207488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A9C59E2-D7E7-781C-52E1-1282061B48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1032067" y="808813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5915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FDD7B-7AFC-E40E-5295-B8A2850FE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53D4F75-FD53-37D1-E880-A8469CFA1C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7479"/>
          <a:stretch/>
        </p:blipFill>
        <p:spPr>
          <a:xfrm>
            <a:off x="1066799" y="6001753"/>
            <a:ext cx="10058400" cy="249597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CB266520-FC6B-DCFE-2474-73C0ED8ED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Create P-Card Purchase Order - Manually, not from Requisition (Part 7 of 12)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06D539B-4CAB-4F4A-7C8F-8154E45642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21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Click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Add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+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21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Enter the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Item Description</a:t>
            </a:r>
            <a:r>
              <a:rPr lang="en-US" b="1" dirty="0">
                <a:solidFill>
                  <a:prstClr val="black"/>
                </a:solidFill>
                <a:ea typeface="Aptos" panose="020B0004020202020204" pitchFamily="34" charset="0"/>
              </a:rPr>
              <a:t> </a:t>
            </a:r>
            <a:r>
              <a:rPr lang="en-US" dirty="0">
                <a:solidFill>
                  <a:prstClr val="black"/>
                </a:solidFill>
                <a:ea typeface="Aptos" panose="020B0004020202020204" pitchFamily="34" charset="0"/>
              </a:rPr>
              <a:t>and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Commodity Code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21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the *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Spend Category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if necessary.</a:t>
            </a:r>
          </a:p>
          <a:p>
            <a:pPr marL="0" marR="0" lvl="0" indent="746125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*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Spend Category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may auto-populate after selecting</a:t>
            </a:r>
          </a:p>
          <a:p>
            <a:pPr marL="0" marR="0" lvl="0" indent="746125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Commodity Code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E55BC8C-EDCB-4ED0-848E-236A61334A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99" y="8950753"/>
            <a:ext cx="10569221" cy="60536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24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Select a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Quantity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24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Select a *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Unit of Measure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  <a:endParaRPr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24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Enter a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Unit Cost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  <a:endParaRPr lang="en-US" dirty="0">
              <a:solidFill>
                <a:prstClr val="black"/>
              </a:solidFill>
              <a:latin typeface="Arial"/>
              <a:cs typeface="Arial"/>
            </a:endParaRPr>
          </a:p>
          <a:p>
            <a:pPr marL="736600" marR="0" lvl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Note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: Verify the *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Ship-To Address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accurately reflects where the line items should be delivered</a:t>
            </a:r>
            <a:r>
              <a:rPr lang="en-US" sz="2800" dirty="0">
                <a:latin typeface="Arial"/>
                <a:cs typeface="Arial"/>
              </a:rPr>
              <a:t>. Link a </a:t>
            </a:r>
            <a:r>
              <a:rPr lang="en-US" sz="2800" i="1" dirty="0">
                <a:latin typeface="Arial"/>
                <a:cs typeface="Arial"/>
              </a:rPr>
              <a:t>Supplier Contract</a:t>
            </a:r>
            <a:r>
              <a:rPr lang="en-US" sz="2800" dirty="0">
                <a:latin typeface="Arial"/>
                <a:cs typeface="Arial"/>
              </a:rPr>
              <a:t> to the PO, if appropriate.</a:t>
            </a:r>
          </a:p>
          <a:p>
            <a:r>
              <a:rPr lang="en-US" dirty="0">
                <a:latin typeface="Arial"/>
                <a:cs typeface="Arial"/>
              </a:rPr>
              <a:t>            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C52805-DF94-F577-0A29-5F3EC1F71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CC441C-0AE2-EC22-8F90-B1B1BB22B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F96-7700-87A3-C7AE-0001B6DDF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AF9E2A-ED4F-5C2D-5CDF-452DFEADF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50D3960-8BBB-FE3D-17CF-5B4300C53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10597" y="7224713"/>
            <a:ext cx="2321721" cy="573881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C2BFCE8-E6C2-3119-BB48-FC89841B7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15181" y="7241781"/>
            <a:ext cx="4009682" cy="908808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69AD872-744E-3A93-D24A-10D2419A63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66800" y="6707495"/>
            <a:ext cx="900248" cy="424639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B33B31F-05DD-9D17-5BDD-EAABAAC5DD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145702" y="815058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BF465C0-031A-1099-2D21-3E5F5DAA9E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500711" y="779859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23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0D8768C4-E69A-67D3-5CFC-9916701141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9" y="12735796"/>
            <a:ext cx="10058400" cy="265660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7F5765A8-B477-6DCD-FE11-C9688A0240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59477" y="14203949"/>
            <a:ext cx="866503" cy="421373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C04DDB8-BDF7-C4E6-3151-DD93E8003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418408" y="1461770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202B8B-682E-99D3-A538-A83A81072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18657" y="14214739"/>
            <a:ext cx="2146663" cy="402963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A842F39-E4A7-DF32-BCA4-E3BEE321C6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117668" y="1461770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636E415-DB8D-1924-C711-345E4B285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27517" y="14219189"/>
            <a:ext cx="866503" cy="398513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14172EB-2556-2F60-CB83-54146E4921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786448" y="1462532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26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510134B-9CA3-7D39-62DC-E850A2227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44455" y="664549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4775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E35789-357C-88F0-8699-7F73CECEE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424F4D-13BA-ED28-1FC0-0BED3136C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C2236F-CF5B-D445-5F68-18BA5781A7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F6C3C33-005B-6C09-CD0E-3FAD27936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Create P-Card Purchase Order - Manually, not from Requisition (Part 8 of 12)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D352517-32F1-5DEC-FE85-D8F2270BD7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08500"/>
            <a:ext cx="10569221" cy="6053667"/>
          </a:xfrm>
        </p:spPr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27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a *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Fund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27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a *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Cost Center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27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a *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Fund Source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27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a *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Budget Reference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736600" marR="0" lvl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b="1" dirty="0">
                <a:solidFill>
                  <a:prstClr val="black"/>
                </a:solidFill>
              </a:rPr>
              <a:t>Note</a:t>
            </a:r>
            <a:r>
              <a:rPr lang="en-US" sz="2800" dirty="0">
                <a:solidFill>
                  <a:prstClr val="black"/>
                </a:solidFill>
              </a:rPr>
              <a:t>: Specify </a:t>
            </a:r>
            <a:r>
              <a:rPr lang="en-US" sz="2800" i="1" dirty="0">
                <a:solidFill>
                  <a:prstClr val="black"/>
                </a:solidFill>
              </a:rPr>
              <a:t>Grant</a:t>
            </a:r>
            <a:r>
              <a:rPr lang="en-US" sz="2800" dirty="0">
                <a:solidFill>
                  <a:prstClr val="black"/>
                </a:solidFill>
              </a:rPr>
              <a:t>, </a:t>
            </a:r>
            <a:r>
              <a:rPr lang="en-US" sz="2800" i="1" dirty="0">
                <a:solidFill>
                  <a:prstClr val="black"/>
                </a:solidFill>
              </a:rPr>
              <a:t>Project</a:t>
            </a:r>
            <a:r>
              <a:rPr lang="en-US" sz="2800" dirty="0">
                <a:solidFill>
                  <a:prstClr val="black"/>
                </a:solidFill>
              </a:rPr>
              <a:t>, </a:t>
            </a:r>
            <a:r>
              <a:rPr lang="en-US" sz="2800" i="1" dirty="0">
                <a:solidFill>
                  <a:prstClr val="black"/>
                </a:solidFill>
              </a:rPr>
              <a:t>Program</a:t>
            </a:r>
            <a:r>
              <a:rPr lang="en-US" sz="2800" dirty="0">
                <a:solidFill>
                  <a:prstClr val="black"/>
                </a:solidFill>
              </a:rPr>
              <a:t> and/or </a:t>
            </a:r>
            <a:r>
              <a:rPr lang="en-US" sz="2800" i="1" dirty="0">
                <a:solidFill>
                  <a:prstClr val="black"/>
                </a:solidFill>
              </a:rPr>
              <a:t>Additional Worktags, </a:t>
            </a:r>
            <a:r>
              <a:rPr lang="en-US" sz="2800" dirty="0">
                <a:solidFill>
                  <a:prstClr val="black"/>
                </a:solidFill>
              </a:rPr>
              <a:t>as appropriate.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R="0" lvl="0" indent="747713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R="0" lvl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indent="742950"/>
            <a:endParaRPr lang="en-US" sz="280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1B277B8-480D-E8B1-C0D9-FECC3CF96E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1"/>
            </a:pPr>
            <a:r>
              <a:rPr lang="en-US" dirty="0"/>
              <a:t>Select </a:t>
            </a:r>
            <a:r>
              <a:rPr lang="en-US" b="1" dirty="0"/>
              <a:t>Splits</a:t>
            </a:r>
            <a:r>
              <a:rPr lang="en-US" dirty="0"/>
              <a:t> to divide across multiple budgets, if applicable.</a:t>
            </a:r>
          </a:p>
          <a:p>
            <a:pPr indent="742950"/>
            <a:r>
              <a:rPr lang="en-US" sz="2800" b="1" dirty="0"/>
              <a:t>Note</a:t>
            </a:r>
            <a:r>
              <a:rPr lang="en-US" sz="2800" dirty="0"/>
              <a:t>: This is necessary for accurate accounting purposes.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6B3EC5-18BB-5C04-7085-6C27A0345F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48AF3A3-C5DC-260A-381C-D5F0B4982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799" y="6385280"/>
            <a:ext cx="10058400" cy="193993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2089D3A2-891A-87E7-0B6D-1A0A007A4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59476" y="7625194"/>
            <a:ext cx="1788523" cy="336550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1155970-E93A-E5A2-1573-691AA6AAC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88777" y="7625194"/>
            <a:ext cx="1655174" cy="336550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BEC0B05-DB42-F706-6DE4-41A553B55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96226" y="7625194"/>
            <a:ext cx="1788523" cy="444500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26A5DFB-AEEA-C1B4-D2B3-F4BB7DB79A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42501" y="7625194"/>
            <a:ext cx="1788523" cy="444500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73F9730-2135-9AAC-8948-B457A34F1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935480" y="796770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27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0B437EAE-D5A1-ABAE-3AF6-B73D0CA3C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816167" y="807663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28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29D8C63B-47AC-352E-9CE3-84E819446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762442" y="807663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4D270E2B-23E2-4D1D-4E8A-B9216BA994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642044" y="797805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F480E70-00A2-F736-10E7-776A3F5E8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00" y="11021729"/>
            <a:ext cx="10058400" cy="22120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CCD066F2-960D-514C-7960-0DEA0E6CF2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134601" y="12583036"/>
            <a:ext cx="373380" cy="358139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29499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5037ED-0B11-4449-BF81-C0D1539FFB91}">
  <ds:schemaRefs>
    <ds:schemaRef ds:uri="http://purl.org/dc/dcmitype/"/>
    <ds:schemaRef ds:uri="8d5ae7cb-5eaa-45bd-87a9-9ecdfd4d7a10"/>
    <ds:schemaRef ds:uri="http://schemas.microsoft.com/office/2006/documentManagement/types"/>
    <ds:schemaRef ds:uri="http://purl.org/dc/terms/"/>
    <ds:schemaRef ds:uri="91b022cc-d96d-4c7a-a6ef-47af526da2c2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4BB7CF3-B9BC-4513-8A6F-8716E85E169F}"/>
</file>

<file path=customXml/itemProps3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1152</Words>
  <Application>Microsoft Office PowerPoint</Application>
  <PresentationFormat>Custom</PresentationFormat>
  <Paragraphs>186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Job Aid Template</vt:lpstr>
      <vt:lpstr>1_Administrative</vt:lpstr>
      <vt:lpstr>Create P-Card Purchase Order (Manually, not from a Requisition)</vt:lpstr>
      <vt:lpstr>Create P-Card Purchase Order - Manually, not from a Requisition (Part 1 of 12)</vt:lpstr>
      <vt:lpstr>Create P-Card Purchase Order - Manually, not from a Requisition (Part 2 of 12)</vt:lpstr>
      <vt:lpstr>Create P-Card Purchase Order - Manually, not from a Requisition (Part 3 of 12)</vt:lpstr>
      <vt:lpstr>Create P-Card Purchase Order - Manually, not from Requisition (Part 4 of 12)</vt:lpstr>
      <vt:lpstr>Create P-Card Purchase Order - Manually, not from Requisition (Part 5 of 12)</vt:lpstr>
      <vt:lpstr>Create P-Card Purchase Order - Manually, not from Requisition (Part 6 of 12)</vt:lpstr>
      <vt:lpstr>Create P-Card Purchase Order - Manually, not from Requisition (Part 7 of 12)</vt:lpstr>
      <vt:lpstr>Create P-Card Purchase Order - Manually, not from Requisition (Part 8 of 12)</vt:lpstr>
      <vt:lpstr>Create P-Card Purchase Order - Manually, not from Requisition (Part 9 of 12)</vt:lpstr>
      <vt:lpstr>Create P-Card Purchase Order - Manually, not from Requisition (Part 10 of 12)</vt:lpstr>
      <vt:lpstr>Create P-Card Purchase Order - Manually, not from Requisition (Part 11 of 12)</vt:lpstr>
      <vt:lpstr>Create P-Card Purchase Order - Manually, not from Requisition (Part 12 of 12)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Chapman, Mary</cp:lastModifiedBy>
  <cp:revision>12</cp:revision>
  <cp:lastPrinted>2024-05-14T19:49:44Z</cp:lastPrinted>
  <dcterms:created xsi:type="dcterms:W3CDTF">2024-01-04T16:25:20Z</dcterms:created>
  <dcterms:modified xsi:type="dcterms:W3CDTF">2025-10-31T17:55:59Z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560943A2-4B10-499A-8D1B-405F6B5D7BA1</vt:lpwstr>
  </property>
  <property fmtid="{D5CDD505-2E9C-101B-9397-08002B2CF9AE}" pid="12" name="ArticulatePath">
    <vt:lpwstr>https://gets-my.sharepoint.com/personal/chris_barfield_doas_ga_gov/Documents/Desktop/Workday Job Aids/Procurement Job Aids/Job Aid_Workstream_Template_Final</vt:lpwstr>
  </property>
</Properties>
</file>