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49"/>
  </p:notesMasterIdLst>
  <p:sldIdLst>
    <p:sldId id="355" r:id="rId6"/>
    <p:sldId id="441" r:id="rId7"/>
    <p:sldId id="451" r:id="rId8"/>
    <p:sldId id="452" r:id="rId9"/>
    <p:sldId id="512" r:id="rId10"/>
    <p:sldId id="513" r:id="rId11"/>
    <p:sldId id="510" r:id="rId12"/>
    <p:sldId id="500" r:id="rId13"/>
    <p:sldId id="497" r:id="rId14"/>
    <p:sldId id="502" r:id="rId15"/>
    <p:sldId id="418" r:id="rId16"/>
    <p:sldId id="472" r:id="rId17"/>
    <p:sldId id="476" r:id="rId18"/>
    <p:sldId id="473" r:id="rId19"/>
    <p:sldId id="477" r:id="rId20"/>
    <p:sldId id="482" r:id="rId21"/>
    <p:sldId id="479" r:id="rId22"/>
    <p:sldId id="485" r:id="rId23"/>
    <p:sldId id="483" r:id="rId24"/>
    <p:sldId id="486" r:id="rId25"/>
    <p:sldId id="503" r:id="rId26"/>
    <p:sldId id="504" r:id="rId27"/>
    <p:sldId id="505" r:id="rId28"/>
    <p:sldId id="484" r:id="rId29"/>
    <p:sldId id="458" r:id="rId30"/>
    <p:sldId id="478" r:id="rId31"/>
    <p:sldId id="487" r:id="rId32"/>
    <p:sldId id="488" r:id="rId33"/>
    <p:sldId id="481" r:id="rId34"/>
    <p:sldId id="506" r:id="rId35"/>
    <p:sldId id="468" r:id="rId36"/>
    <p:sldId id="462" r:id="rId37"/>
    <p:sldId id="492" r:id="rId38"/>
    <p:sldId id="493" r:id="rId39"/>
    <p:sldId id="494" r:id="rId40"/>
    <p:sldId id="495" r:id="rId41"/>
    <p:sldId id="489" r:id="rId42"/>
    <p:sldId id="475" r:id="rId43"/>
    <p:sldId id="507" r:id="rId44"/>
    <p:sldId id="490" r:id="rId45"/>
    <p:sldId id="491" r:id="rId46"/>
    <p:sldId id="480" r:id="rId47"/>
    <p:sldId id="474" r:id="rId48"/>
  </p:sldIdLst>
  <p:sldSz cx="12192000" cy="16256000"/>
  <p:notesSz cx="7315200" cy="9601200"/>
  <p:custDataLst>
    <p:tags r:id="rId5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58B4D0C-8107-2CFB-10D1-C3F7FFDC4CEE}" name="Krystopa, Rebecca" initials="KR" userId="S::rebecca.krystopa@doas.ga.gov::2f2fdda7-600e-4637-aefd-f5ea6086a5a0" providerId="AD"/>
  <p188:author id="{BDEC9914-DD0F-D64D-F069-058C3312B5F8}" name="Johnson, Osborne" initials="JO" userId="S::osborne.johnson@doas.ga.gov::c08ee522-9c71-43c5-a31c-8862c49cc44e" providerId="AD"/>
  <p188:author id="{0167B91F-EFD2-E2EA-8B00-1BD5B47B3A77}" name="Navas, Andrea" initials="NA" userId="S::andrea.navas@doas.ga.gov::8ab5f365-19e7-467e-867f-923a8cab8b55" providerId="AD"/>
  <p188:author id="{E87F8623-A379-6098-61F2-26B04AC11F27}" name="Robert, Margaret" initials="RM" userId="S::margaret.robert@doas.ga.gov::12041aa2-0403-44d7-9d26-37e7b7dcec26" providerId="AD"/>
  <p188:author id="{009D803D-F5EC-37AD-8E5C-2EF0EA8A12A3}" name="Williams-miller, Kimberly" initials="KW" userId="S::kimberly.williams-miller@sao.ga.gov::cb7207ec-d5e9-4dd6-9898-718506d4bc98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C1A60C49-7C29-73C3-1A30-B787DD752A19}" name="Robert, Margaret" initials="MR" userId="Robert, Margaret" providerId="None"/>
  <p188:author id="{08F5FB57-474F-B380-5704-FF203D6E4278}" name="GALLAGHER, STEFANIE" initials="GS" userId="S::stefanie.gallagher@sao.ga.gov::d370f62a-a665-41f5-ad5c-ccb3156424eb" providerId="AD"/>
  <p188:author id="{B987ED60-8328-D44F-D018-344581673C94}" name="Navas, Andrea" initials="AN" userId="S::Andrea.Navas@doas.ga.gov::8ab5f365-19e7-467e-867f-923a8cab8b55" providerId="AD"/>
  <p188:author id="{F94FB268-4EB0-26A1-9FED-9A9B05C4B15C}" name="McClester, Ryan" initials="RM" userId="S::ryan.mcclester@sao.ga.gov::5f0298cf-8456-4577-8b9b-8f3379c01079" providerId="AD"/>
  <p188:author id="{FC165B7E-6612-1565-8121-E35A3BD6447F}" name="Andrea Navas" initials="AN" userId="S::andrea.navas@optisconsulting.com::a72d7f33-4676-4312-934e-962a564d49d7" providerId="AD"/>
  <p188:author id="{BFFD038E-6017-C843-98BD-7DB9884C9DDE}" name="Sipe, Jamie" initials="SJ" userId="S::jasipe@deloitte.com::5bc06a04-23d5-42bd-853b-0cd5205b0fa0" providerId="AD"/>
  <p188:author id="{73F38F98-CFE3-C091-9624-F277514DB3E8}" name="Andrea Navas" initials="AN" userId="S::andrea.navas_optisconsulting.com#ext#@gets.onmicrosoft.com::a296c1ff-ded4-4a10-8a82-09fce6e42500" providerId="AD"/>
  <p188:author id="{8B0F8EB6-02C8-CBE4-23D7-D1FDCF933FEB}" name="Morton, Kyle" initials="KM" userId="S::kyle.morton1@doas.ga.gov::175ef873-91c0-4e53-88c2-46ca026c92dc" providerId="AD"/>
  <p188:author id="{83484AD1-9D53-5B39-FDEA-F504A06A2B49}" name="Anna  Bobrovskaya" initials="" userId="S::anna.bobrovskaya@optisconsulting.com::f4b39805-eb08-4c84-8f3c-64880e8902b0" providerId="AD"/>
  <p188:author id="{FD85E0EA-3AC4-9257-F180-4C22B8128E29}" name="Large, Maggie" initials="LM" userId="S::maggie.large@sao.ga.gov::8b5d6b06-4913-445d-bd73-54f413e036c7" providerId="AD"/>
  <p188:author id="{0CEE8AF1-C248-A972-666E-9A72101DA29C}" name="Chapman, Mary" initials="CM" userId="S::mary.chapman@doas.ga.gov::c232ab18-707a-4ee1-8cf2-b056bec2e1ec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2424"/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DA16A1-7BF7-1127-1DD7-9CC808739FC3}" v="3" dt="2026-02-02T14:49:53.062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2346" y="90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tags" Target="tags/tag1.xml"/><Relationship Id="rId55" Type="http://schemas.microsoft.com/office/2016/11/relationships/changesInfo" Target="changesInfos/changesInfo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microsoft.com/office/2015/10/relationships/revisionInfo" Target="revisionInfo.xml"/><Relationship Id="rId8" Type="http://schemas.openxmlformats.org/officeDocument/2006/relationships/slide" Target="slides/slide3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notesMaster" Target="notesMasters/notesMaster1.xml"/><Relationship Id="rId57" Type="http://schemas.microsoft.com/office/2018/10/relationships/authors" Target="author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vas, Andrea" userId="8ab5f365-19e7-467e-867f-923a8cab8b55" providerId="ADAL" clId="{21CB5E89-69F6-446B-AEC5-A21BB3B32D44}"/>
    <pc:docChg chg="undo custSel modSld">
      <pc:chgData name="Navas, Andrea" userId="8ab5f365-19e7-467e-867f-923a8cab8b55" providerId="ADAL" clId="{21CB5E89-69F6-446B-AEC5-A21BB3B32D44}" dt="2026-01-07T19:46:24.955" v="199" actId="255"/>
      <pc:docMkLst>
        <pc:docMk/>
      </pc:docMkLst>
      <pc:sldChg chg="modSp mod">
        <pc:chgData name="Navas, Andrea" userId="8ab5f365-19e7-467e-867f-923a8cab8b55" providerId="ADAL" clId="{21CB5E89-69F6-446B-AEC5-A21BB3B32D44}" dt="2026-01-07T19:46:24.955" v="199" actId="255"/>
        <pc:sldMkLst>
          <pc:docMk/>
          <pc:sldMk cId="1339528299" sldId="355"/>
        </pc:sldMkLst>
        <pc:spChg chg="mod">
          <ac:chgData name="Navas, Andrea" userId="8ab5f365-19e7-467e-867f-923a8cab8b55" providerId="ADAL" clId="{21CB5E89-69F6-446B-AEC5-A21BB3B32D44}" dt="2026-01-07T19:46:24.955" v="199" actId="255"/>
          <ac:spMkLst>
            <pc:docMk/>
            <pc:sldMk cId="1339528299" sldId="355"/>
            <ac:spMk id="6" creationId="{C3BB6FEC-C60D-49BB-A4AE-8ED5D0583D8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2/2/2026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8161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16481-491E-0F2F-0259-A7A481B82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D837EA-9D00-531B-0325-E0FAAF7F24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86EB00-891D-0766-E194-C7CEC94442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4613B6-043C-AD61-9BD9-89CC9FB1FD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2390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B01F00-7851-F375-1615-F9675B58A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0860BC-4BAB-036C-BE21-9CE8DAF9EB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AF73C9-8668-1F65-01E6-07AAB3D374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F33712-A89C-613B-2576-B08F88D718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3459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9CF84-6B93-9C53-65CA-737BA6DD8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AA85C5-73B7-0E75-9EA4-ACC5DFF445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135722-F2B3-6C8D-4D9B-8ED4802B8B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C0836E-1223-18B8-196A-9B9E92AED8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0087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5B7F1-8B79-44D4-75E4-A7006D299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31CF7B-D825-DA22-EC76-7B2CC8F041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B71255-7DC3-3045-24C3-0BA2980480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195013-8C95-9B15-C00E-4DFED97B4A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1444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2430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1A008-59AD-BB61-2EBA-75BF52B98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FBA345-61C9-4D56-175E-0F9FE48627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3FD08B-A110-F6F3-4F9A-4EF01FF873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95EFBF-BC57-2B34-EA9B-3B324F3C8C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0438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30B46-383F-FD03-8D8E-50CDD1F38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5867ED-77FB-D629-98C0-E3C9499F77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5005DC-2E7D-E76F-0FB0-F76035551B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B5A737-942C-9713-4246-8EFCA3F734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61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AB0CE-6AA3-2E40-D19F-ABDF4449A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165865-076E-D9E1-26B4-91C35ACD13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BE34F2-B00F-2417-6E4F-5270760B19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74A454-F6DF-D20C-0CFF-8332718543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7380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72698-26B7-4B88-DD52-E6810E685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FE584E-F12A-0563-D415-DA17639381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60FA5F-86EE-8111-8114-04A44CEA79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2A248E-E8E0-F1CB-22A0-69D975AC4F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2363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B01C9-3BE8-065D-641A-A27BFFEAF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0CA981-AB90-519D-8AA3-9DFA08F549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4B7F65-05F1-9593-BB79-0B76B8F7EF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247EA6-6484-1192-3267-BDE6CB3334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8206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6DA57E-F3CF-A4FD-2371-6690AD8C43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641D00-35F0-A3B9-A4CE-3BAEE98533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DC8831-ED7F-FBD2-725D-E13CCF9A20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C6AF1D-D1FB-0D51-6ED5-09B22F267F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8180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3B9DA-A93D-821D-4F64-6A7CAD353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019A52-0101-E44A-3171-ED34292C4C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21A5D0-22E9-71D7-046A-84447D91CA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36DAEE-0CE9-E663-E507-8C49B24EFA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4952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17614-8839-0D2B-5BA3-67E09FD9E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8E08EE-00EC-A43F-8D35-48E0C5419E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52BDB4-11EA-5167-0CCD-B83DCFEBE6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B36449-D740-9B6A-9DFC-D328D6BF73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726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A173F5-60AA-D5D6-B292-7EAD2539E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BB52C7-B111-327B-A34A-566A99866F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68867C-C4A2-E378-08C8-91137E9CFE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16FF14-0106-49C3-E337-4930DFD2F1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2408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EE9CD-BFA9-84A8-6C31-5B7FD7A8C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2455F6-C699-DAC8-8D78-3F4C82B5E7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677C77-E983-E3AA-1EE7-29E36E90FD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376E8E-1AC1-536C-FDD8-F5EEE504BD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0440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D9BA2E-1E1F-736E-BAC4-ABFF27CBE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6B5722-531D-FDD8-3D04-13956EEF7B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A62BAB-5DD1-55E4-2B08-7755656BBA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AD925D-8FAE-5BA7-CECB-2ECEDC0783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5414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3D6327-3D4A-3BD0-9ADB-389D0A8D2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A43DB6-44C2-B306-9704-96104682C5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31959A-5899-7FBE-1AD4-93019D3D86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1E8256-581A-B4A8-7CF7-E27A8EE0CA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236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874D12-D59C-AA4E-44D3-25F9BF227B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320E01-52C3-74C8-2132-6488661CF6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3364F2-E606-BD6A-B6BA-8632BBEFAA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DACF97-EF68-2CCD-F16B-18F370D74F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1653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CBBE5-BDA0-2E20-F290-6221F57C4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96AED3-CF70-559E-8F98-144988E38F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08F89B-0A17-18B8-AFD2-3D08DC2EC3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9C1B80-B635-C312-F307-B4D459E6AE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310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3743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ABDDA2-070A-7427-1446-4D1B1BB433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56B5B9-47EB-F8F2-7E2B-B7A3A64C2E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6585A6-61B8-6D7C-F24E-236A1ED010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A0E5D7-358C-1EC5-567B-00AB029D91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644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AE220-D40E-856B-F5A5-C6190626D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DF178B-70B4-D470-78BD-EA538EBF6B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05A256-10EB-ECBD-11AC-0CEB95C073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17E3CD-692E-1A57-C6CB-B678261E79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00776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632474-4CFE-6EC0-EBEA-259196D7A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5A5F15-7DD7-02D1-7AE4-890292D8BC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B8BBD5-7847-FF2D-E8E3-AB9B094C9B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28600" indent="-228600" algn="l">
              <a:buAutoNum type="alphaLcPeriod"/>
            </a:pPr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28600" indent="-228600" algn="l">
              <a:buAutoNum type="alphaLcPeriod"/>
            </a:pPr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>
              <a:buNone/>
            </a:pPr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>
              <a:buNone/>
            </a:pPr>
            <a:br>
              <a:rPr lang="en-CA"/>
            </a:br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>
              <a:buNone/>
            </a:pPr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>
              <a:buAutoNum type="romanLcPeriod"/>
            </a:pPr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89E384-F92C-E585-D7B7-81F03326C7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6405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28600" indent="-228600" algn="l">
              <a:buAutoNum type="alphaLcPeriod"/>
            </a:pPr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28600" indent="-228600" algn="l">
              <a:buAutoNum type="alphaLcPeriod"/>
            </a:pPr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>
              <a:buNone/>
            </a:pPr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>
              <a:buNone/>
            </a:pPr>
            <a:br>
              <a:rPr lang="en-CA"/>
            </a:br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>
              <a:buNone/>
            </a:pPr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>
              <a:buAutoNum type="romanLcPeriod"/>
            </a:pPr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6144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429DF6-6FBE-B9CC-D19B-7F43D0BCE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EF8C2C-8635-B2F7-DD6F-54139E4CB6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81FFDB-F762-B08D-4C70-D2E22F01F5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73561E-3A8B-2D8D-71D5-238B432BA7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5212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8E25AB-F866-9E7D-95B7-BDC67E052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08C1C1-B218-55E3-BC6B-9A7328B36C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CA4D4A-9EDE-A9D6-C114-802A559F53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28600" indent="-228600" algn="l">
              <a:buAutoNum type="alphaLcPeriod"/>
            </a:pPr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28600" indent="-228600" algn="l">
              <a:buAutoNum type="alphaLcPeriod"/>
            </a:pPr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>
              <a:buNone/>
            </a:pPr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>
              <a:buNone/>
            </a:pPr>
            <a:br>
              <a:rPr lang="en-CA"/>
            </a:br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>
              <a:buNone/>
            </a:pPr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>
              <a:buAutoNum type="romanLcPeriod"/>
            </a:pPr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BAFD53-A24A-C2B4-58BA-224C353F0C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0491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F51E48-5F2C-1A2D-AF2D-6B9C44132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436ABB-3B4A-1658-6751-31844BF666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B292B2-DDBC-55CB-C885-422DA70372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D9931D-0E01-29FF-CBBB-57D33F7DAD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4892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79831-59EB-B9EA-782C-1686EF1444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72E6A4-FD43-D2BE-4DDD-34128EA650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486ED2-6F3E-77E6-93E1-B909A0A1BF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CFF28C-EE48-7BE7-C272-33AFD12BE8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8994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FA5BED-3286-9E89-1BCA-183C2FE54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6AAF78-233F-7D13-0FD0-36375F4705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A861C1-D25B-AA2F-BFFE-55191AD945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12DB36-7633-F5A4-1440-D804657119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104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2/2/2026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21BA92F9-39D7-44CD-3D62-DE83777FCBE9}"/>
              </a:ext>
            </a:extLst>
          </p:cNvPr>
          <p:cNvSpPr txBox="1"/>
          <p:nvPr userDrawn="1"/>
        </p:nvSpPr>
        <p:spPr>
          <a:xfrm>
            <a:off x="318654" y="1489142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1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 Process Guid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A92F6-2087-E12D-4041-9EDA057F1D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65486"/>
            <a:ext cx="10515600" cy="1523754"/>
          </a:xfrm>
        </p:spPr>
        <p:txBody>
          <a:bodyPr>
            <a:normAutofit/>
          </a:bodyPr>
          <a:lstStyle>
            <a:lvl1pPr>
              <a:defRPr sz="4800" b="1"/>
            </a:lvl1pPr>
          </a:lstStyle>
          <a:p>
            <a:r>
              <a:rPr lang="en-US"/>
              <a:t>Click to Insert: </a:t>
            </a:r>
            <a:r>
              <a:rPr lang="en-US" err="1"/>
              <a:t>Suite_Workstream_Title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E8AC13-3617-9F0B-73DC-92A3ADEE1A9B}"/>
              </a:ext>
            </a:extLst>
          </p:cNvPr>
          <p:cNvSpPr txBox="1"/>
          <p:nvPr userDrawn="1"/>
        </p:nvSpPr>
        <p:spPr>
          <a:xfrm>
            <a:off x="838200" y="2772696"/>
            <a:ext cx="10515600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Review Process Guidance</a:t>
            </a:r>
          </a:p>
          <a:p>
            <a:pPr algn="ctr"/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Draft (In Development)</a:t>
            </a:r>
          </a:p>
          <a:p>
            <a:pPr marL="342900" indent="-342900">
              <a:buFont typeface="+mj-lt"/>
              <a:buAutoNum type="arabicPeriod"/>
            </a:pPr>
            <a:r>
              <a:rPr lang="en-US" b="0">
                <a:latin typeface="Arial" panose="020B0604020202020204" pitchFamily="34" charset="0"/>
                <a:cs typeface="Arial" panose="020B0604020202020204" pitchFamily="34" charset="0"/>
              </a:rPr>
              <a:t>Save Draft in SharePoint In Development folder</a:t>
            </a:r>
          </a:p>
          <a:p>
            <a:pPr marL="342900" indent="-342900">
              <a:buFont typeface="+mj-lt"/>
              <a:buAutoNum type="arabicPeriod"/>
            </a:pPr>
            <a:r>
              <a:rPr lang="en-US" b="0">
                <a:latin typeface="Arial" panose="020B0604020202020204" pitchFamily="34" charset="0"/>
                <a:cs typeface="Arial" panose="020B0604020202020204" pitchFamily="34" charset="0"/>
              </a:rPr>
              <a:t>Have a trainer Peer Review</a:t>
            </a:r>
          </a:p>
          <a:p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Workstream Review (State/Deloitte) - 5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review each slide for system accuracy and business process alignment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If updates are needed, use the comment feature to provide feedback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All comments will be added and tracked in the Comment Tracker by the Training Team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Revision (Training Developer) - 2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Address all comments/feedback from Workstream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 all comments/feedback to the Comment Tracker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Final Job Aid deliverable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Training Lead Review (State/Deloitte) (3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verify all requested updates are incorporated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Notify Training Developer when review is complete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Final Review and Sign Off (State Lead &amp; PMO) - 5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Incorporate final updates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and upload Final PDF and Final PPT version to client repository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415D64-35DC-654E-4A0D-43E3900524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2" y="10005252"/>
            <a:ext cx="11317976" cy="417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120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ticl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7097D7D-E5A2-6A26-0D49-2C4285FEC506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Article Template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A50BAD-5229-FB81-E23D-FB031B54A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3424" y="2065338"/>
            <a:ext cx="10725150" cy="965200"/>
          </a:xfrm>
        </p:spPr>
        <p:txBody>
          <a:bodyPr>
            <a:normAutofit/>
          </a:bodyPr>
          <a:lstStyle>
            <a:lvl1pPr marL="0" indent="0" algn="ctr">
              <a:buNone/>
              <a:defRPr sz="4000"/>
            </a:lvl1pPr>
          </a:lstStyle>
          <a:p>
            <a:pPr lvl="0"/>
            <a:r>
              <a:rPr lang="en-US"/>
              <a:t>Click to insert Article Title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D3C6D7B7-A67D-77A0-F7C3-16868EDBCE6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55430140"/>
              </p:ext>
            </p:extLst>
          </p:nvPr>
        </p:nvGraphicFramePr>
        <p:xfrm>
          <a:off x="961918" y="12078751"/>
          <a:ext cx="10268164" cy="2804160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2839521">
                  <a:extLst>
                    <a:ext uri="{9D8B030D-6E8A-4147-A177-3AD203B41FA5}">
                      <a16:colId xmlns:a16="http://schemas.microsoft.com/office/drawing/2014/main" val="1553591331"/>
                    </a:ext>
                  </a:extLst>
                </a:gridCol>
                <a:gridCol w="7428643">
                  <a:extLst>
                    <a:ext uri="{9D8B030D-6E8A-4147-A177-3AD203B41FA5}">
                      <a16:colId xmlns:a16="http://schemas.microsoft.com/office/drawing/2014/main" val="5372082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7826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Who Can View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179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Location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19195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Tags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886773"/>
                  </a:ext>
                </a:extLst>
              </a:tr>
            </a:tbl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DEF31B3-5E6C-59C2-885A-9F17647103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1589" y="12079186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workstream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9DC24424-4835-2EE8-08E2-FEBFDB909B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1588" y="12799911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the role(s) that apply: HR Admin, Manager, Public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866D5190-41B7-E561-BE8E-322C44359B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1587" y="13484123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N/A (for now)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7787A8A-70C2-6484-AA6E-E6621FD706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1587" y="14190285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tags (workstream and key words)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A04B46B2-EC63-D997-9ECA-B32B7A796F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3424" y="3953310"/>
            <a:ext cx="10725150" cy="9652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insert Article Body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E97C49-1A79-B06F-DDD7-0BAA87EC4534}"/>
              </a:ext>
            </a:extLst>
          </p:cNvPr>
          <p:cNvSpPr txBox="1"/>
          <p:nvPr userDrawn="1"/>
        </p:nvSpPr>
        <p:spPr>
          <a:xfrm>
            <a:off x="4806529" y="3329892"/>
            <a:ext cx="2578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Article Body</a:t>
            </a:r>
          </a:p>
        </p:txBody>
      </p:sp>
    </p:spTree>
    <p:extLst>
      <p:ext uri="{BB962C8B-B14F-4D97-AF65-F5344CB8AC3E}">
        <p14:creationId xmlns:p14="http://schemas.microsoft.com/office/powerpoint/2010/main" val="819808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2/2/2026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27" r:id="rId2"/>
    <p:sldLayoutId id="2147483728" r:id="rId3"/>
    <p:sldLayoutId id="2147483729" r:id="rId4"/>
    <p:sldLayoutId id="2147483730" r:id="rId5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svg"/><Relationship Id="rId4" Type="http://schemas.openxmlformats.org/officeDocument/2006/relationships/image" Target="../media/image4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4BECF17-DFF5-706A-4BD9-83DBF4B26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Update Supplier Profile Information (GA@WORK Marketplace for Suppliers)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8A4F8D-27CE-51A6-7DB0-78A10F1E2825}"/>
              </a:ext>
            </a:extLst>
          </p:cNvPr>
          <p:cNvSpPr txBox="1"/>
          <p:nvPr/>
        </p:nvSpPr>
        <p:spPr>
          <a:xfrm>
            <a:off x="4735758" y="3576893"/>
            <a:ext cx="2799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BB6FEC-C60D-49BB-A4AE-8ED5D0583D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4889" y="4235339"/>
            <a:ext cx="10515600" cy="256356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This guide will show a </a:t>
            </a:r>
            <a:r>
              <a:rPr lang="en-US" i="1">
                <a:latin typeface="Arial"/>
                <a:cs typeface="Arial"/>
              </a:rPr>
              <a:t>Supplier </a:t>
            </a:r>
            <a:r>
              <a:rPr lang="en-US">
                <a:latin typeface="Arial"/>
                <a:cs typeface="Arial"/>
              </a:rPr>
              <a:t>how to </a:t>
            </a:r>
            <a:r>
              <a:rPr lang="en-US" i="1">
                <a:latin typeface="Arial"/>
                <a:cs typeface="Arial"/>
              </a:rPr>
              <a:t>Update Supplier Profile Information </a:t>
            </a:r>
            <a:r>
              <a:rPr lang="en-US">
                <a:latin typeface="Arial"/>
                <a:cs typeface="Arial"/>
              </a:rPr>
              <a:t>in </a:t>
            </a:r>
            <a:r>
              <a:rPr lang="en-US" i="1">
                <a:latin typeface="Arial"/>
                <a:cs typeface="Arial"/>
              </a:rPr>
              <a:t>GA@WORK Marketplace for Suppliers.</a:t>
            </a:r>
          </a:p>
          <a:p>
            <a:r>
              <a:rPr lang="en-CA" sz="2800" b="1">
                <a:solidFill>
                  <a:srgbClr val="242424"/>
                </a:solidFill>
              </a:rPr>
              <a:t>Note</a:t>
            </a:r>
            <a:r>
              <a:rPr lang="en-CA" sz="2800">
                <a:solidFill>
                  <a:srgbClr val="242424"/>
                </a:solidFill>
              </a:rPr>
              <a:t>:</a:t>
            </a:r>
            <a:r>
              <a:rPr lang="en-CA" sz="2800" b="1">
                <a:solidFill>
                  <a:srgbClr val="242424"/>
                </a:solidFill>
              </a:rPr>
              <a:t> </a:t>
            </a:r>
            <a:r>
              <a:rPr lang="en-US" sz="2800">
                <a:latin typeface="Arial"/>
                <a:cs typeface="Arial"/>
              </a:rPr>
              <a:t>Suppliers Approved for Payment may update only Self Reported Demographic Information and NIGP Codes.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9C5D2D-E7CF-CBC6-7F52-848250C94A7A}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13A2FA-E2B3-6559-0977-2D83E8F54847}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4D10075-D2D1-BEAF-E25D-673DCC1AF6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Access the </a:t>
            </a:r>
            <a:r>
              <a:rPr lang="en-US" b="1" dirty="0"/>
              <a:t>GA@WORK Marketplace for Suppliers</a:t>
            </a:r>
            <a:r>
              <a:rPr lang="en-US" dirty="0"/>
              <a:t>.</a:t>
            </a:r>
          </a:p>
          <a:p>
            <a:r>
              <a:rPr lang="en-US" dirty="0"/>
              <a:t>Access </a:t>
            </a:r>
            <a:r>
              <a:rPr lang="en-US" b="1" dirty="0"/>
              <a:t>Registration</a:t>
            </a:r>
            <a:r>
              <a:rPr lang="en-US" dirty="0"/>
              <a:t> module. </a:t>
            </a:r>
          </a:p>
          <a:p>
            <a:r>
              <a:rPr lang="en-US" dirty="0"/>
              <a:t>Update Supplier Profile Information. </a:t>
            </a:r>
          </a:p>
          <a:p>
            <a:r>
              <a:rPr lang="en-US"/>
              <a:t>Supplier Profile Information is Updated in </a:t>
            </a:r>
            <a:r>
              <a:rPr lang="en-US" b="1"/>
              <a:t>GA@WORK Marketplace for Suppliers</a:t>
            </a:r>
            <a:r>
              <a:rPr lang="en-US"/>
              <a:t>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082E7B-8386-7355-0FE9-4DE750566166}"/>
              </a:ext>
            </a:extLst>
          </p:cNvPr>
          <p:cNvSpPr txBox="1"/>
          <p:nvPr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F3C6C7C-8C40-D8D9-1BA6-A13B1DFFB51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41337" y="13687823"/>
            <a:ext cx="1550800" cy="780851"/>
          </a:xfrm>
        </p:spPr>
        <p:txBody>
          <a:bodyPr/>
          <a:lstStyle/>
          <a:p>
            <a:r>
              <a:rPr lang="en-US"/>
              <a:t>Access Supplier Marketplace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0B7C34F-CAEE-3B6F-DE0B-7F01229DC43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82687" y="13820661"/>
            <a:ext cx="1591133" cy="771525"/>
          </a:xfrm>
        </p:spPr>
        <p:txBody>
          <a:bodyPr/>
          <a:lstStyle/>
          <a:p>
            <a:r>
              <a:rPr lang="en-US"/>
              <a:t>Access Registration</a:t>
            </a:r>
          </a:p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C297BA9-7850-2144-FADD-2BD3C6BEB5E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10662" y="13675975"/>
            <a:ext cx="1677800" cy="771525"/>
          </a:xfrm>
        </p:spPr>
        <p:txBody>
          <a:bodyPr/>
          <a:lstStyle/>
          <a:p>
            <a:r>
              <a:rPr lang="en-US"/>
              <a:t>Update Supplier Profile Information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1A24BAD-6929-53A5-9DED-14D151B75A0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177295" y="13675975"/>
            <a:ext cx="1993289" cy="939413"/>
          </a:xfrm>
        </p:spPr>
        <p:txBody>
          <a:bodyPr/>
          <a:lstStyle/>
          <a:p>
            <a:r>
              <a:rPr lang="en-US"/>
              <a:t>Supplier Profile Information is Updated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39C346-3206-559E-BD9A-D93CB9F42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D9F3F8-9B10-2A7E-A124-EE6DEE672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4794EC-4E3F-6B53-82AC-3E32E23E1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9528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26B64C58-DE3F-1AAC-588B-631258642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Update Supplier Profile Information </a:t>
            </a:r>
            <a:br>
              <a:rPr lang="en-US"/>
            </a:br>
            <a:r>
              <a:rPr lang="en-US"/>
              <a:t>(Part 9 of 42)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6E026CD-A6B8-5FC2-811D-C9363F83090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AF5B7DB-7465-25DB-6C8D-449AB8B347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0"/>
            </a:pPr>
            <a:r>
              <a:rPr lang="en-US"/>
              <a:t>Review </a:t>
            </a:r>
            <a:r>
              <a:rPr lang="en-US" b="1"/>
              <a:t>Verification Code </a:t>
            </a:r>
            <a:r>
              <a:rPr lang="en-US"/>
              <a:t>sent to </a:t>
            </a:r>
            <a:r>
              <a:rPr lang="en-US" b="1"/>
              <a:t>Mobile Phone</a:t>
            </a:r>
            <a:r>
              <a:rPr lang="en-US"/>
              <a:t>. </a:t>
            </a:r>
          </a:p>
          <a:p>
            <a:pPr marL="77724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CA" sz="2800" b="1" i="0" u="none" strike="noStrike" kern="1200" cap="none" spc="0" normalizeH="0" baseline="0" noProof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CA" sz="2800" i="0" u="none" strike="noStrike" kern="1200" cap="none" spc="0" normalizeH="0" baseline="0" noProof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r>
              <a:rPr kumimoji="0" lang="en-CA" sz="2800" b="1" i="0" u="none" strike="noStrike" kern="1200" cap="none" spc="0" normalizeH="0" baseline="0" noProof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CA" sz="2800" b="0" i="0" u="none" strike="noStrike" kern="1200" cap="none" spc="0" normalizeH="0" baseline="0" noProof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Message will be received from </a:t>
            </a:r>
            <a:r>
              <a:rPr kumimoji="0" lang="en-CA" sz="2800" b="0" i="1" u="none" strike="noStrike" kern="1200" cap="none" spc="0" normalizeH="0" baseline="0" noProof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JAGGAER </a:t>
            </a:r>
            <a:br>
              <a:rPr kumimoji="0" lang="en-CA" sz="2800" b="0" i="1" u="none" strike="noStrike" kern="1200" cap="none" spc="0" normalizeH="0" baseline="0" noProof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CA" sz="2800" b="0" i="1" u="none" strike="noStrike" kern="1200" cap="none" spc="0" normalizeH="0" baseline="0" noProof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Global Identity</a:t>
            </a:r>
            <a:r>
              <a:rPr kumimoji="0" lang="en-CA" sz="2800" b="0" i="0" u="none" strike="noStrike" kern="1200" cap="none" spc="0" normalizeH="0" baseline="0" noProof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B1A8EE7-4464-C9E8-656E-AD9E82661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46" t="2009" r="14419"/>
          <a:stretch>
            <a:fillRect/>
          </a:stretch>
        </p:blipFill>
        <p:spPr>
          <a:xfrm>
            <a:off x="3379609" y="4665729"/>
            <a:ext cx="5486400" cy="340413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3DB2DB3-B64C-79FD-3AA5-DF9329713D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1"/>
            </a:pPr>
            <a:r>
              <a:rPr lang="en-US"/>
              <a:t>In </a:t>
            </a:r>
            <a:r>
              <a:rPr lang="en-US" b="1"/>
              <a:t>GA@WORK Marketplace</a:t>
            </a:r>
            <a:r>
              <a:rPr lang="en-US"/>
              <a:t>, enter your</a:t>
            </a:r>
            <a:r>
              <a:rPr lang="en-CA">
                <a:solidFill>
                  <a:srgbClr val="242424"/>
                </a:solidFill>
              </a:rPr>
              <a:t> </a:t>
            </a:r>
            <a:r>
              <a:rPr lang="en-CA" b="1">
                <a:solidFill>
                  <a:srgbClr val="242424"/>
                </a:solidFill>
              </a:rPr>
              <a:t>One-Time Code</a:t>
            </a:r>
            <a:r>
              <a:rPr lang="en-CA">
                <a:solidFill>
                  <a:srgbClr val="242424"/>
                </a:solidFill>
              </a:rPr>
              <a:t>*.</a:t>
            </a:r>
          </a:p>
          <a:p>
            <a:pPr marL="742950" indent="-742950">
              <a:buFont typeface="+mj-lt"/>
              <a:buAutoNum type="arabicPeriod" startAt="21"/>
            </a:pPr>
            <a:r>
              <a:rPr lang="en-CA">
                <a:solidFill>
                  <a:srgbClr val="242424"/>
                </a:solidFill>
              </a:rPr>
              <a:t>Click </a:t>
            </a:r>
            <a:r>
              <a:rPr lang="en-CA" b="1">
                <a:solidFill>
                  <a:srgbClr val="242424"/>
                </a:solidFill>
              </a:rPr>
              <a:t>Submit</a:t>
            </a:r>
            <a:r>
              <a:rPr lang="en-CA">
                <a:solidFill>
                  <a:srgbClr val="242424"/>
                </a:solidFill>
              </a:rPr>
              <a:t>.</a:t>
            </a:r>
          </a:p>
          <a:p>
            <a:pPr marL="77724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CA" sz="2800" b="1" u="none" strike="noStrike" kern="1200" cap="none" spc="0" normalizeH="0" baseline="0" noProof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CA" sz="2800" u="none" strike="noStrike" kern="1200" cap="none" spc="0" normalizeH="0" baseline="0" noProof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r>
              <a:rPr kumimoji="0" lang="en-CA" sz="2800" b="1" u="none" strike="noStrike" kern="1200" cap="none" spc="0" normalizeH="0" baseline="0" noProof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CA" sz="2800" b="0" u="none" strike="noStrike" kern="1200" cap="none" spc="0" normalizeH="0" baseline="0" noProof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Skip to </a:t>
            </a:r>
            <a:r>
              <a:rPr kumimoji="0" lang="en-CA" sz="2800" b="0" i="1" u="none" strike="noStrike" kern="1200" cap="none" spc="0" normalizeH="0" baseline="0" noProof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Step 23</a:t>
            </a:r>
            <a:r>
              <a:rPr kumimoji="0" lang="en-CA" sz="2800" b="0" u="none" strike="noStrike" kern="1200" cap="none" spc="0" normalizeH="0" baseline="0" noProof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en-US" sz="2800" b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CA">
              <a:solidFill>
                <a:srgbClr val="242424"/>
              </a:solidFill>
            </a:endParaRPr>
          </a:p>
          <a:p>
            <a:r>
              <a:rPr lang="en-CA">
                <a:solidFill>
                  <a:srgbClr val="242424"/>
                </a:solidFill>
              </a:rPr>
              <a:t> </a:t>
            </a:r>
          </a:p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5812F06-1D1A-95F3-838A-1E85CFC010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89" b="1980"/>
          <a:stretch>
            <a:fillRect/>
          </a:stretch>
        </p:blipFill>
        <p:spPr>
          <a:xfrm>
            <a:off x="3539066" y="11329415"/>
            <a:ext cx="5486400" cy="4134437"/>
          </a:xfrm>
          <a:prstGeom prst="rect">
            <a:avLst/>
          </a:prstGeom>
          <a:ln w="12700">
            <a:solidFill>
              <a:srgbClr val="242424"/>
            </a:solidFill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440ABB1-364E-A38F-B17A-B87808C763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22809" y="7260289"/>
            <a:ext cx="1517786" cy="53297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685B88D-58D6-F8CF-8175-0C6AECC18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72404" y="13245239"/>
            <a:ext cx="4910089" cy="54863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2402F72-B0FE-C305-14F1-9FCA357E31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323764" y="1322499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E2E26F2-C68B-96A5-5478-2335C41D2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72404" y="13897970"/>
            <a:ext cx="4910089" cy="41345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DC645A4-75BA-2F53-0BF9-F95CBD359B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355111" y="1383096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C3CF80-2857-258C-47BC-F41465B44D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498A14-4D02-CC11-3E71-011F063D4E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DB656D-3426-A6A9-1060-680BB4419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</p:spTree>
    <p:extLst>
      <p:ext uri="{BB962C8B-B14F-4D97-AF65-F5344CB8AC3E}">
        <p14:creationId xmlns:p14="http://schemas.microsoft.com/office/powerpoint/2010/main" val="1989621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A34F4-E264-54DA-8A7C-06A9644CD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4BEA660-48EC-9BEA-D3C2-922AF1B38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>
                <a:effectLst/>
                <a:latin typeface="Helvetica Neue" panose="02000503000000020004" pitchFamily="2" charset="0"/>
              </a:rPr>
              <a:t>Update Supplier Profile Information </a:t>
            </a:r>
            <a:br>
              <a:rPr lang="en-CA">
                <a:effectLst/>
                <a:latin typeface="Helvetica Neue" panose="02000503000000020004" pitchFamily="2" charset="0"/>
              </a:rPr>
            </a:br>
            <a:r>
              <a:rPr lang="en-US"/>
              <a:t>(Part 10 of 42)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641C82-442C-FE0A-3411-FED4D5B06F6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718D21-1C5A-34FC-DC10-4972CE428B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3"/>
            </a:pPr>
            <a:r>
              <a:rPr lang="en-US"/>
              <a:t>The </a:t>
            </a:r>
            <a:r>
              <a:rPr lang="en-US" b="1"/>
              <a:t>Homepage </a:t>
            </a:r>
            <a:r>
              <a:rPr lang="en-US"/>
              <a:t>is displayed.</a:t>
            </a:r>
          </a:p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2B1CBB9-2864-A32E-B055-04E55C28C8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799" y="3309104"/>
            <a:ext cx="10058400" cy="345011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ABE0688-3CBD-C771-FA17-1A3A7DDF91C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4"/>
            </a:pPr>
            <a:r>
              <a:rPr lang="en-US"/>
              <a:t>Access the </a:t>
            </a:r>
            <a:r>
              <a:rPr lang="en-US" b="1"/>
              <a:t>Registration</a:t>
            </a:r>
            <a:r>
              <a:rPr lang="en-US"/>
              <a:t> module. </a:t>
            </a:r>
            <a:endParaRPr lang="en-US" b="1"/>
          </a:p>
          <a:p>
            <a:pPr marL="742950" indent="-742950">
              <a:buFont typeface="+mj-lt"/>
              <a:buAutoNum type="arabicPeriod" startAt="24"/>
            </a:pPr>
            <a:r>
              <a:rPr lang="en-US"/>
              <a:t>Click </a:t>
            </a:r>
            <a:r>
              <a:rPr lang="en-US" b="1"/>
              <a:t>Registration</a:t>
            </a:r>
            <a:r>
              <a:rPr lang="en-US"/>
              <a:t>. </a:t>
            </a:r>
          </a:p>
          <a:p>
            <a:pPr marL="742950" indent="-742950">
              <a:buFont typeface="+mj-lt"/>
              <a:buAutoNum type="arabicPeriod" startAt="24"/>
            </a:pPr>
            <a:r>
              <a:rPr lang="en-US"/>
              <a:t>Click </a:t>
            </a:r>
            <a:r>
              <a:rPr lang="en-US" b="1"/>
              <a:t>Manage Registration Profile</a:t>
            </a:r>
            <a:r>
              <a:rPr lang="en-US"/>
              <a:t>.</a:t>
            </a:r>
          </a:p>
          <a:p>
            <a:pPr marL="742950" lvl="0" indent="-114300">
              <a:defRPr/>
            </a:pPr>
            <a:r>
              <a:rPr lang="en-US"/>
              <a:t> </a:t>
            </a:r>
            <a:r>
              <a:rPr lang="en-CA" sz="2800" b="1">
                <a:solidFill>
                  <a:srgbClr val="242424"/>
                </a:solidFill>
              </a:rPr>
              <a:t>Note</a:t>
            </a:r>
            <a:r>
              <a:rPr lang="en-CA" sz="2800">
                <a:solidFill>
                  <a:srgbClr val="242424"/>
                </a:solidFill>
              </a:rPr>
              <a:t>:</a:t>
            </a:r>
            <a:r>
              <a:rPr lang="en-CA" sz="2800" b="1">
                <a:solidFill>
                  <a:srgbClr val="242424"/>
                </a:solidFill>
              </a:rPr>
              <a:t> </a:t>
            </a:r>
            <a:r>
              <a:rPr lang="en-CA" sz="2800">
                <a:solidFill>
                  <a:srgbClr val="242424"/>
                </a:solidFill>
              </a:rPr>
              <a:t>It is also possible to access the registration via the </a:t>
            </a:r>
            <a:r>
              <a:rPr lang="en-CA" sz="2800" i="1">
                <a:solidFill>
                  <a:srgbClr val="242424"/>
                </a:solidFill>
              </a:rPr>
              <a:t>Homepage</a:t>
            </a:r>
            <a:r>
              <a:rPr lang="en-CA" sz="2800">
                <a:solidFill>
                  <a:srgbClr val="242424"/>
                </a:solidFill>
              </a:rPr>
              <a:t> then click </a:t>
            </a:r>
            <a:r>
              <a:rPr lang="en-CA" sz="2800" i="1">
                <a:solidFill>
                  <a:srgbClr val="242424"/>
                </a:solidFill>
              </a:rPr>
              <a:t>Manage Registration Profile</a:t>
            </a:r>
            <a:r>
              <a:rPr lang="en-CA" sz="2800">
                <a:solidFill>
                  <a:srgbClr val="242424"/>
                </a:solidFill>
              </a:rPr>
              <a:t>.</a:t>
            </a:r>
          </a:p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2CC778-85C3-55A0-7D96-C9E3875A65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828" y="12342643"/>
            <a:ext cx="10058400" cy="287382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7A3E83C2-0C8E-186D-BE3A-9C0589EC0F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20711" y="13176267"/>
            <a:ext cx="1733266" cy="492762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A7260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DEF37B9-E6FD-9179-61A4-C08685C6B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064015" y="13154824"/>
            <a:ext cx="548640" cy="54864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DC1577C-C2D6-05DA-CDC5-4F67F1C8E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5828" y="12342643"/>
            <a:ext cx="1019894" cy="89931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D5A05E0F-5321-7B1A-302C-D231EC9503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63879" y="1257385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A8E8F94-5081-B49E-D987-F81FA3D4EE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37125" y="12573858"/>
            <a:ext cx="3088555" cy="492762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A7260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80C1A6E1-8E58-8EA5-C6BC-D49B36C73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825680" y="12517980"/>
            <a:ext cx="548640" cy="54864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641559-3782-632D-991F-1537963E0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706CF6-6D8C-3929-FF29-519075E8C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AF559C-CFA3-6624-A55E-D7A5FB31B8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8689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F193A9-6482-C5C8-B21D-E1FBC92D0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151C5FE-4285-7100-529A-76FA34B5F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>
                <a:effectLst/>
                <a:latin typeface="Helvetica Neue" panose="02000503000000020004" pitchFamily="2" charset="0"/>
              </a:rPr>
              <a:t>Update Supplier Profile Information</a:t>
            </a:r>
            <a:br>
              <a:rPr lang="en-CA">
                <a:effectLst/>
                <a:latin typeface="Helvetica Neue" panose="02000503000000020004" pitchFamily="2" charset="0"/>
              </a:rPr>
            </a:br>
            <a:r>
              <a:rPr lang="en-US"/>
              <a:t>(Part 11 of 42)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2A1944-798F-6991-CBFE-E921F04C238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25371BA-F501-3A9A-C5A0-6E3BFF462E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358030"/>
            <a:ext cx="10348914" cy="6053667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27"/>
            </a:pPr>
            <a:r>
              <a:rPr lang="en-CA">
                <a:solidFill>
                  <a:srgbClr val="242424"/>
                </a:solidFill>
              </a:rPr>
              <a:t>Edit </a:t>
            </a:r>
            <a:r>
              <a:rPr lang="en-CA" b="1">
                <a:solidFill>
                  <a:srgbClr val="242424"/>
                </a:solidFill>
              </a:rPr>
              <a:t>Company Overview </a:t>
            </a:r>
            <a:r>
              <a:rPr lang="en-CA">
                <a:solidFill>
                  <a:srgbClr val="242424"/>
                </a:solidFill>
              </a:rPr>
              <a:t>fields. </a:t>
            </a:r>
          </a:p>
          <a:p>
            <a:pPr marL="742950"/>
            <a:r>
              <a:rPr lang="en-CA" sz="2800" b="1">
                <a:solidFill>
                  <a:srgbClr val="242424"/>
                </a:solidFill>
              </a:rPr>
              <a:t>Note</a:t>
            </a:r>
            <a:r>
              <a:rPr lang="en-CA" sz="2800">
                <a:solidFill>
                  <a:srgbClr val="242424"/>
                </a:solidFill>
              </a:rPr>
              <a:t>:</a:t>
            </a:r>
            <a:r>
              <a:rPr lang="en-CA" sz="2800" b="1">
                <a:solidFill>
                  <a:srgbClr val="242424"/>
                </a:solidFill>
              </a:rPr>
              <a:t> </a:t>
            </a:r>
            <a:r>
              <a:rPr lang="en-CA" sz="2800" i="1">
                <a:solidFill>
                  <a:srgbClr val="242424"/>
                </a:solidFill>
              </a:rPr>
              <a:t>Company Overview </a:t>
            </a:r>
            <a:r>
              <a:rPr lang="en-CA" sz="2800">
                <a:solidFill>
                  <a:srgbClr val="242424"/>
                </a:solidFill>
              </a:rPr>
              <a:t>fields will auto-populate but can be edited.</a:t>
            </a:r>
            <a:endParaRPr lang="en-US" sz="2800">
              <a:solidFill>
                <a:srgbClr val="242424"/>
              </a:solidFill>
            </a:endParaRPr>
          </a:p>
          <a:p>
            <a:pPr marL="742950" indent="-742950" defTabSz="568325">
              <a:buFont typeface="+mj-lt"/>
              <a:buAutoNum type="arabicPeriod" startAt="28"/>
            </a:pPr>
            <a:r>
              <a:rPr lang="en-CA">
                <a:solidFill>
                  <a:srgbClr val="242424"/>
                </a:solidFill>
              </a:rPr>
              <a:t>Click </a:t>
            </a:r>
            <a:r>
              <a:rPr lang="en-CA" b="1">
                <a:solidFill>
                  <a:srgbClr val="242424"/>
                </a:solidFill>
              </a:rPr>
              <a:t>Save Changes</a:t>
            </a:r>
            <a:r>
              <a:rPr lang="en-CA">
                <a:solidFill>
                  <a:srgbClr val="242424"/>
                </a:solidFill>
              </a:rPr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CA" sz="2800">
              <a:solidFill>
                <a:srgbClr val="242424"/>
              </a:solidFill>
            </a:endParaRPr>
          </a:p>
          <a:p>
            <a:pPr marL="777240"/>
            <a:endParaRPr lang="en-CA" sz="2800">
              <a:solidFill>
                <a:srgbClr val="242424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CCE12D9-A6D8-EF7B-6F1D-F328C3C97A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457" y="5668888"/>
            <a:ext cx="10058400" cy="749557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D3A5E8C-8546-D732-E259-9EAE062D9F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46500" y="6883988"/>
            <a:ext cx="5289550" cy="55620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18132D8-AD47-7800-36F0-1BA3F25E7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18916" y="12666842"/>
            <a:ext cx="1188784" cy="33282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1ABE9FF-3D68-E60A-CFDC-2F0D79866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982198" y="1211820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F1549D9-C61C-17D6-248C-178AFEA8B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036050" y="899781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7902D6-2433-B90A-CE14-ADCAFAFE4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29B426-AEB3-0AD2-31C6-1638038E6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52ABF4-09BD-159F-7F0E-8E1E731F8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953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F663-34C5-5ECE-468C-39219F7263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B8AA59-0C88-01B4-E780-C83C30FBD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>
                <a:effectLst/>
                <a:latin typeface="Helvetica Neue" panose="02000503000000020004" pitchFamily="2" charset="0"/>
              </a:rPr>
              <a:t>Update Supplier Profile Information </a:t>
            </a:r>
            <a:br>
              <a:rPr lang="en-CA">
                <a:effectLst/>
                <a:latin typeface="Helvetica Neue" panose="02000503000000020004" pitchFamily="2" charset="0"/>
              </a:rPr>
            </a:br>
            <a:r>
              <a:rPr lang="en-US"/>
              <a:t>(Part 12 of 42)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D047AA-06E8-0685-02DF-05DFE699948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2A4BB62-7FD3-8A24-3BE4-587C87AF6F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29"/>
            </a:pPr>
            <a:r>
              <a:rPr lang="en-US"/>
              <a:t>Click </a:t>
            </a:r>
            <a:r>
              <a:rPr lang="en-US" b="1"/>
              <a:t>Business Details</a:t>
            </a:r>
            <a:r>
              <a:rPr lang="en-US"/>
              <a:t>. </a:t>
            </a:r>
          </a:p>
          <a:p>
            <a:pPr marL="742950" indent="-742950">
              <a:buFont typeface="+mj-lt"/>
              <a:buAutoNum type="arabicPeriod" startAt="29"/>
            </a:pPr>
            <a:r>
              <a:rPr lang="en-US"/>
              <a:t>Click </a:t>
            </a:r>
            <a:r>
              <a:rPr lang="en-US" b="1"/>
              <a:t>Edit</a:t>
            </a:r>
            <a:r>
              <a:rPr lang="en-US"/>
              <a:t> to select </a:t>
            </a:r>
            <a:r>
              <a:rPr lang="en-US" b="1"/>
              <a:t>Commodity Codes</a:t>
            </a:r>
            <a:r>
              <a:rPr lang="en-US"/>
              <a:t>.</a:t>
            </a:r>
          </a:p>
          <a:p>
            <a:pPr marL="742950"/>
            <a:r>
              <a:rPr lang="en-US" sz="2800" b="1">
                <a:latin typeface="Arial"/>
                <a:cs typeface="Arial"/>
              </a:rPr>
              <a:t>Note</a:t>
            </a:r>
            <a:r>
              <a:rPr lang="en-US" sz="2800">
                <a:latin typeface="Arial"/>
                <a:cs typeface="Arial"/>
              </a:rPr>
              <a:t>: </a:t>
            </a:r>
            <a:r>
              <a:rPr lang="en-US" sz="2800" i="1">
                <a:solidFill>
                  <a:srgbClr val="242424"/>
                </a:solidFill>
                <a:latin typeface="Arial"/>
                <a:cs typeface="Arial"/>
              </a:rPr>
              <a:t>Commodity Codes </a:t>
            </a:r>
            <a:r>
              <a:rPr lang="en-US" sz="2800">
                <a:solidFill>
                  <a:srgbClr val="242424"/>
                </a:solidFill>
                <a:latin typeface="Arial"/>
                <a:cs typeface="Arial"/>
              </a:rPr>
              <a:t>(NIGP Codes) are optional, but at least one or more </a:t>
            </a:r>
            <a:r>
              <a:rPr lang="en-US" sz="2800" i="1">
                <a:solidFill>
                  <a:srgbClr val="242424"/>
                </a:solidFill>
                <a:latin typeface="Arial"/>
                <a:cs typeface="Arial"/>
              </a:rPr>
              <a:t>Commodity Codes </a:t>
            </a:r>
            <a:r>
              <a:rPr lang="en-US" sz="2800">
                <a:solidFill>
                  <a:srgbClr val="242424"/>
                </a:solidFill>
                <a:latin typeface="Arial"/>
                <a:cs typeface="Arial"/>
              </a:rPr>
              <a:t>related to your business offerings is required to receive bid notices by email and to display your company on the </a:t>
            </a:r>
            <a:r>
              <a:rPr lang="en-US" sz="2800" i="1">
                <a:solidFill>
                  <a:srgbClr val="242424"/>
                </a:solidFill>
                <a:latin typeface="Arial"/>
                <a:cs typeface="Arial"/>
              </a:rPr>
              <a:t>Georgia Procurement Registry</a:t>
            </a:r>
            <a:r>
              <a:rPr lang="en-US" sz="2800">
                <a:solidFill>
                  <a:srgbClr val="242424"/>
                </a:solidFill>
                <a:latin typeface="Arial"/>
                <a:cs typeface="Arial"/>
              </a:rPr>
              <a:t>. If you do not wish for your information to be displayed publicly or receive email notifications of bid opportunities, please leave the </a:t>
            </a:r>
            <a:r>
              <a:rPr lang="en-US" sz="2800" i="1">
                <a:solidFill>
                  <a:srgbClr val="242424"/>
                </a:solidFill>
                <a:latin typeface="Arial"/>
                <a:cs typeface="Arial"/>
              </a:rPr>
              <a:t>Commodity</a:t>
            </a:r>
            <a:r>
              <a:rPr lang="en-US" sz="280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lang="en-US" sz="2800" i="1">
                <a:solidFill>
                  <a:srgbClr val="242424"/>
                </a:solidFill>
                <a:latin typeface="Arial"/>
                <a:cs typeface="Arial"/>
              </a:rPr>
              <a:t>Codes</a:t>
            </a:r>
            <a:r>
              <a:rPr lang="en-US" sz="2800">
                <a:solidFill>
                  <a:srgbClr val="242424"/>
                </a:solidFill>
                <a:latin typeface="Arial"/>
                <a:cs typeface="Arial"/>
              </a:rPr>
              <a:t> section blank and</a:t>
            </a:r>
            <a:r>
              <a:rPr lang="en-CA" sz="2800">
                <a:solidFill>
                  <a:srgbClr val="242424"/>
                </a:solidFill>
                <a:latin typeface="Arial"/>
                <a:cs typeface="Arial"/>
              </a:rPr>
              <a:t> skip to </a:t>
            </a:r>
            <a:r>
              <a:rPr lang="en-CA" sz="2800" i="1">
                <a:solidFill>
                  <a:srgbClr val="242424"/>
                </a:solidFill>
                <a:latin typeface="Arial"/>
                <a:cs typeface="Arial"/>
              </a:rPr>
              <a:t>Step 35</a:t>
            </a:r>
            <a:r>
              <a:rPr lang="en-US" sz="2800">
                <a:solidFill>
                  <a:srgbClr val="242424"/>
                </a:solidFill>
                <a:latin typeface="Arial"/>
                <a:cs typeface="Arial"/>
              </a:rPr>
              <a:t>.</a:t>
            </a:r>
            <a:r>
              <a:rPr lang="en-US" sz="2800">
                <a:latin typeface="Arial"/>
                <a:cs typeface="Arial"/>
              </a:rPr>
              <a:t> Click </a:t>
            </a:r>
            <a:r>
              <a:rPr lang="en-US" sz="2800" i="1">
                <a:latin typeface="Arial"/>
                <a:cs typeface="Arial"/>
              </a:rPr>
              <a:t>Remove </a:t>
            </a:r>
            <a:r>
              <a:rPr lang="en-US" sz="2800">
                <a:latin typeface="Arial"/>
                <a:cs typeface="Arial"/>
              </a:rPr>
              <a:t>next to applicable </a:t>
            </a:r>
            <a:r>
              <a:rPr lang="en-US" sz="2800" i="1">
                <a:latin typeface="Arial"/>
                <a:cs typeface="Arial"/>
              </a:rPr>
              <a:t>Commodity Code(s).</a:t>
            </a:r>
            <a:r>
              <a:rPr lang="en-US" sz="2800">
                <a:latin typeface="Arial"/>
                <a:cs typeface="Arial"/>
              </a:rPr>
              <a:t> </a:t>
            </a:r>
            <a:endParaRPr lang="en-US" sz="2800">
              <a:solidFill>
                <a:srgbClr val="242424"/>
              </a:solidFill>
              <a:latin typeface="Arial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0436D9-96CB-DC8E-3064-BEA5E0E510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171" y="7877251"/>
            <a:ext cx="10058400" cy="327263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BAAE4EE-E166-0AA3-0D8B-4B72987BFF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23171" y="9368034"/>
            <a:ext cx="1977895" cy="24926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02E3EBB-493E-C9AE-E6D1-2354E08D3E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42755" y="10743883"/>
            <a:ext cx="287445" cy="20777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4C3904C-B6CB-C786-BB41-E6747810B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12157" y="1018334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FB47180-D5DA-DA0A-B509-F4EC95C1D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74531" y="921834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C09F6A-9BF6-EEE5-5FB4-D272E5699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50FC0D-AB69-C6D6-CF62-F4F9381F4B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0F9926-D0DE-B4B9-F821-0EC41143F8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9378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4CDE2-F95C-B934-4A1B-CD536BF50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F716D47-88C4-70EE-E89D-4F70883E5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>
                <a:latin typeface="Helvetica Neue" panose="02000503000000020004" pitchFamily="2" charset="0"/>
              </a:rPr>
              <a:t>Update Supplier Profile Information </a:t>
            </a:r>
            <a:br>
              <a:rPr lang="en-CA">
                <a:latin typeface="Helvetica Neue" panose="02000503000000020004" pitchFamily="2" charset="0"/>
              </a:rPr>
            </a:br>
            <a:r>
              <a:rPr lang="en-US"/>
              <a:t>(Part 13 of 42)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0DC62E-4683-CCCE-22BD-0EFDF8CD936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585869" y="1717828"/>
            <a:ext cx="2938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05D692D-944A-58AF-6E1C-6E6ACFFE25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31"/>
            </a:pPr>
            <a:r>
              <a:rPr lang="en-US"/>
              <a:t>Select the </a:t>
            </a:r>
            <a:r>
              <a:rPr lang="en-US" b="1"/>
              <a:t>Commodity Code</a:t>
            </a:r>
            <a:r>
              <a:rPr lang="en-US"/>
              <a:t>.</a:t>
            </a:r>
          </a:p>
          <a:p>
            <a:pPr marL="742950"/>
            <a:r>
              <a:rPr lang="en-US" sz="2800" b="1"/>
              <a:t>Note</a:t>
            </a:r>
            <a:r>
              <a:rPr lang="en-US" sz="2800"/>
              <a:t>: Use </a:t>
            </a:r>
            <a:r>
              <a:rPr lang="en-US" sz="2800" i="1"/>
              <a:t>Search</a:t>
            </a:r>
            <a:r>
              <a:rPr lang="en-US" sz="2800"/>
              <a:t> or browse list to select a </a:t>
            </a:r>
            <a:r>
              <a:rPr lang="en-US" sz="2800" i="1"/>
              <a:t>Commodity Code</a:t>
            </a:r>
            <a:r>
              <a:rPr lang="en-US" sz="2800"/>
              <a:t>. Multiple </a:t>
            </a:r>
            <a:r>
              <a:rPr lang="en-US" sz="2800" i="1"/>
              <a:t>Commodity Codes </a:t>
            </a:r>
            <a:r>
              <a:rPr lang="en-US" sz="2800"/>
              <a:t>can be selected. Click twice to remove </a:t>
            </a:r>
            <a:r>
              <a:rPr lang="en-US" sz="2800" i="1"/>
              <a:t>Commodity Code(s)</a:t>
            </a:r>
            <a:r>
              <a:rPr lang="en-US" sz="2800"/>
              <a:t>. </a:t>
            </a:r>
          </a:p>
          <a:p>
            <a:pPr marL="742950" indent="-742950">
              <a:buFont typeface="+mj-lt"/>
              <a:buAutoNum type="arabicPeriod" startAt="32"/>
            </a:pPr>
            <a:r>
              <a:rPr lang="en-US"/>
              <a:t>Click </a:t>
            </a:r>
            <a:r>
              <a:rPr lang="en-US" b="1"/>
              <a:t>Done</a:t>
            </a:r>
            <a:r>
              <a:rPr lang="en-US"/>
              <a:t>.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E0AEAAC-5414-5588-23C6-3BDC42D7E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5461734"/>
            <a:ext cx="10058400" cy="480543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E1FAB69-50EE-0BD3-FFA7-8CF9017726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22649" y="8942129"/>
            <a:ext cx="2737625" cy="32825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2B9C88B-71D9-EBE1-FEA5-1C8DA9D0BE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429421" y="9796961"/>
            <a:ext cx="803403" cy="42915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8472E77-8039-279A-5C9B-CB8BFC5494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166108" y="883193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1256F78-98B7-C2E1-7EB7-A4004D09B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872880" y="971852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DBF614-F77F-7A2B-C321-5D65CAFB90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884724-45BC-0215-7B42-14F3B8B63A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CA75EB-E703-87AC-824E-3BAB9CCC73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4095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590E4-B596-EB10-4F49-F13E062BA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B7D90FF-35D9-7AC5-2820-0F75FF913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>
                <a:effectLst/>
                <a:latin typeface="Helvetica Neue" panose="02000503000000020004" pitchFamily="2" charset="0"/>
              </a:rPr>
              <a:t>Update Supplier Profile Information</a:t>
            </a:r>
            <a:br>
              <a:rPr lang="en-CA">
                <a:effectLst/>
                <a:latin typeface="Helvetica Neue" panose="02000503000000020004" pitchFamily="2" charset="0"/>
              </a:rPr>
            </a:br>
            <a:r>
              <a:rPr lang="en-US"/>
              <a:t>(Part 14 of 42)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1F76AD-2CE3-46F3-8143-4C0E47062CC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CD96444-0C27-E21C-D571-8A0B82B0DC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33"/>
            </a:pPr>
            <a:r>
              <a:rPr lang="en-US"/>
              <a:t>Click </a:t>
            </a:r>
            <a:r>
              <a:rPr lang="en-US" b="1"/>
              <a:t>Remove</a:t>
            </a:r>
            <a:r>
              <a:rPr lang="en-US"/>
              <a:t> to delete the selected </a:t>
            </a:r>
            <a:r>
              <a:rPr lang="en-US" b="1"/>
              <a:t>Commodity Code</a:t>
            </a:r>
            <a:r>
              <a:rPr lang="en-US"/>
              <a:t> (Optional).</a:t>
            </a:r>
          </a:p>
          <a:p>
            <a:pPr marL="742950" indent="-742950">
              <a:buFont typeface="+mj-lt"/>
              <a:buAutoNum type="arabicPeriod" startAt="33"/>
            </a:pPr>
            <a:r>
              <a:rPr lang="en-US"/>
              <a:t>Click </a:t>
            </a:r>
            <a:r>
              <a:rPr lang="en-US" b="1"/>
              <a:t>Save Changes</a:t>
            </a:r>
            <a:r>
              <a:rPr lang="en-US"/>
              <a:t>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5B0931-C4AE-0913-2C03-0655816EC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1870" y="4311254"/>
            <a:ext cx="8229600" cy="432967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027F8F2-252C-D4C0-E097-10F0D9DEF7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8961247"/>
            <a:ext cx="10569221" cy="6053667"/>
          </a:xfrm>
        </p:spPr>
        <p:txBody>
          <a:bodyPr/>
          <a:lstStyle/>
          <a:p>
            <a:pPr marL="742950" indent="-742950">
              <a:buFont typeface="+mj-lt"/>
              <a:buAutoNum type="arabicPeriod" startAt="35"/>
            </a:pPr>
            <a:r>
              <a:rPr lang="en-US"/>
              <a:t>Click </a:t>
            </a:r>
            <a:r>
              <a:rPr lang="en-US" b="1"/>
              <a:t>Addresses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35"/>
            </a:pPr>
            <a:r>
              <a:rPr lang="en-US"/>
              <a:t>Click </a:t>
            </a:r>
            <a:r>
              <a:rPr lang="en-US" b="1"/>
              <a:t>Address Label </a:t>
            </a:r>
            <a:r>
              <a:rPr lang="en-US"/>
              <a:t>hyperlink. </a:t>
            </a:r>
          </a:p>
          <a:p>
            <a:pPr marL="742950"/>
            <a:r>
              <a:rPr lang="en-US" sz="2800" b="1"/>
              <a:t>Note</a:t>
            </a:r>
            <a:r>
              <a:rPr lang="en-US" sz="2800"/>
              <a:t>:</a:t>
            </a:r>
            <a:r>
              <a:rPr lang="en-US" sz="2800" b="1"/>
              <a:t> </a:t>
            </a:r>
            <a:r>
              <a:rPr lang="en-US" sz="2800"/>
              <a:t>To remove </a:t>
            </a:r>
            <a:r>
              <a:rPr lang="en-US" sz="2800" i="1"/>
              <a:t>Address</a:t>
            </a:r>
            <a:r>
              <a:rPr lang="en-US" sz="2800"/>
              <a:t>, click the dropdown arrow then select </a:t>
            </a:r>
            <a:r>
              <a:rPr lang="en-US" sz="2800" i="1"/>
              <a:t>Make Inactive </a:t>
            </a:r>
            <a:r>
              <a:rPr lang="en-US" sz="2800"/>
              <a:t>next to it. To </a:t>
            </a:r>
            <a:r>
              <a:rPr lang="en-US" sz="2800" i="1"/>
              <a:t>Add Address</a:t>
            </a:r>
            <a:r>
              <a:rPr lang="en-US" sz="2800"/>
              <a:t>, skip to </a:t>
            </a:r>
            <a:r>
              <a:rPr lang="en-US" sz="2800" i="1"/>
              <a:t>Step 39</a:t>
            </a:r>
            <a:r>
              <a:rPr lang="en-US" sz="2800"/>
              <a:t>. </a:t>
            </a:r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0FA90284-3CA1-3D0C-3914-8643AE9A4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799" y="11810900"/>
            <a:ext cx="10058400" cy="263001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2B8415A-A5FF-D2E6-ED0D-7367A59A69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7279" y="13678667"/>
            <a:ext cx="2225041" cy="30379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C383213-4208-C96B-417D-16969D4AEC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08458" y="8301089"/>
            <a:ext cx="871383" cy="26613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E2A814E-B5E7-17AD-7A7D-29E38EE5A6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49908" y="1355624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EFDC3AF-E9BC-2F02-FFFD-40A2FBEB3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59624" y="13509771"/>
            <a:ext cx="1075926" cy="38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65D53AB-E805-0386-BDE5-AE41FC86AE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71454" y="1389888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75E18FA-5477-9CB4-DB94-A5F0CAB6D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069829" y="774584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FEECFC0-6CDA-4CFE-F854-BE62A4AC2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642857" y="691189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208803C-AA13-DAA7-986C-3554FEE28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7680957" y="7460534"/>
            <a:ext cx="472441" cy="18542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904B71-5DB7-84FF-61C8-BE8CF5CC9D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ED5AD2-1D45-A597-647E-C97FB7193D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815C0D-25CE-DBFC-A459-052429FF1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5034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0D9BF-07C9-ED8F-B177-97CB2FEB4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0613566-9124-29AB-4EDF-754B929D6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>
                <a:effectLst/>
                <a:latin typeface="Helvetica Neue" panose="02000503000000020004" pitchFamily="2" charset="0"/>
              </a:rPr>
              <a:t>Update Supplier Profile Information </a:t>
            </a:r>
            <a:br>
              <a:rPr lang="en-CA">
                <a:effectLst/>
                <a:latin typeface="Helvetica Neue" panose="02000503000000020004" pitchFamily="2" charset="0"/>
              </a:rPr>
            </a:br>
            <a:r>
              <a:rPr lang="en-US"/>
              <a:t>(Part 15 of 42)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783E92-B6F1-24D6-76F1-4F77065698D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5C6EF4E-5D39-C846-0C78-E7E2159081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37"/>
            </a:pPr>
            <a:r>
              <a:rPr lang="en-US"/>
              <a:t>Edit </a:t>
            </a:r>
            <a:r>
              <a:rPr lang="en-US" b="1"/>
              <a:t>Address</a:t>
            </a:r>
            <a:r>
              <a:rPr lang="en-US"/>
              <a:t> fields. </a:t>
            </a:r>
          </a:p>
          <a:p>
            <a:pPr marL="742950" indent="-742950">
              <a:buFont typeface="+mj-lt"/>
              <a:buAutoNum type="arabicPeriod" startAt="37"/>
            </a:pPr>
            <a:r>
              <a:rPr lang="en-US"/>
              <a:t>Click </a:t>
            </a:r>
            <a:r>
              <a:rPr lang="en-US" b="1"/>
              <a:t>Save Changes</a:t>
            </a:r>
            <a:r>
              <a:rPr lang="en-US"/>
              <a:t>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F156C03-11A6-4C52-8CC7-D60637F0C9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2263" y="4143296"/>
            <a:ext cx="6400800" cy="1088967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C18883B-2FE7-2C03-2BC2-B0F28E042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19365" y="14495929"/>
            <a:ext cx="1386627" cy="4195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A45DF5B-133B-5865-E0BE-7315834FD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470725" y="1442946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38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1B8328-5F65-3802-6602-134DEAB49F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1446" y="5043488"/>
            <a:ext cx="6221237" cy="885448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FD61061-BB63-B099-46EA-BB39B9CAA9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821679" y="449484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906677-AD9A-C612-37C9-6E7A8A4561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9E5789-86F3-DA4A-DFEC-E4AE984DF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BBD43F-4731-8CCA-2A0A-3A190ECF7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6770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1423B-532F-0E2B-1EFD-5F856CABB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716CA47-D42F-9496-0D2C-452596D07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>
                <a:effectLst/>
                <a:latin typeface="Helvetica Neue" panose="02000503000000020004" pitchFamily="2" charset="0"/>
              </a:rPr>
              <a:t>Update Supplier Profile Information </a:t>
            </a:r>
            <a:br>
              <a:rPr lang="en-CA">
                <a:effectLst/>
                <a:latin typeface="Helvetica Neue" panose="02000503000000020004" pitchFamily="2" charset="0"/>
              </a:rPr>
            </a:br>
            <a:r>
              <a:rPr lang="en-US"/>
              <a:t>(Part 16 of 42)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E1E18F-4E53-E038-EFC2-5BC99E45D0F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463587" y="1704221"/>
            <a:ext cx="3265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E365ED2-A97E-F850-4CB6-166764D93D4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39"/>
            </a:pPr>
            <a:r>
              <a:rPr lang="en-US"/>
              <a:t>Click </a:t>
            </a:r>
            <a:r>
              <a:rPr lang="en-US" b="1"/>
              <a:t>Add Address</a:t>
            </a:r>
            <a:r>
              <a:rPr lang="en-US"/>
              <a:t>. </a:t>
            </a:r>
          </a:p>
          <a:p>
            <a:pPr marL="742950" marR="0" lvl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If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Other (physical)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is selected, follow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Steps 40-65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 skip to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Step 66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if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Takes Orders (fulfillment)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selected.</a:t>
            </a:r>
            <a:endParaRPr kumimoji="0" lang="en-CA" sz="2800" b="0" i="0" u="none" strike="noStrike" kern="1200" cap="none" spc="0" normalizeH="0" baseline="0" noProof="0">
              <a:ln>
                <a:noFill/>
              </a:ln>
              <a:solidFill>
                <a:srgbClr val="24242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81EF78E-6BAF-EB5E-142E-20AC62ED0F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999" y="4776282"/>
            <a:ext cx="9144000" cy="539415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33A4B4B9-C6D0-3718-37FD-3B401AFBA5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68381" y="8524473"/>
            <a:ext cx="1362141" cy="43034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C3B754-6675-3E4F-9C96-325887B8CD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9B47EC-B284-D22A-4AC3-3BBFB164E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079158-0C91-9A94-77B3-03FE066167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1696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345D3-48C0-8613-1A34-10C7FB08E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44557A0-8935-B22E-8A1D-ABFBA34C3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Update Supplier Profile Information</a:t>
            </a:r>
            <a:br>
              <a:rPr lang="en-US"/>
            </a:br>
            <a:r>
              <a:rPr lang="en-US"/>
              <a:t>(Part 17 of 42)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FFF51C-EA3B-AEED-13CF-A301256DA3B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558594" y="1717828"/>
            <a:ext cx="30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BB3A3DA-4695-777D-845F-EE816248EF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40"/>
            </a:pPr>
            <a:r>
              <a:rPr lang="en-CA">
                <a:solidFill>
                  <a:srgbClr val="242424"/>
                </a:solidFill>
              </a:rPr>
              <a:t>For </a:t>
            </a:r>
            <a:r>
              <a:rPr lang="en-CA" b="1">
                <a:solidFill>
                  <a:srgbClr val="242424"/>
                </a:solidFill>
              </a:rPr>
              <a:t>Other (Physical) e</a:t>
            </a:r>
            <a:r>
              <a:rPr lang="en-CA">
                <a:solidFill>
                  <a:srgbClr val="242424"/>
                </a:solidFill>
              </a:rPr>
              <a:t>nter </a:t>
            </a:r>
            <a:r>
              <a:rPr lang="en-CA" b="1">
                <a:solidFill>
                  <a:srgbClr val="242424"/>
                </a:solidFill>
              </a:rPr>
              <a:t>What would you like to label this address?</a:t>
            </a:r>
            <a:r>
              <a:rPr lang="en-CA">
                <a:solidFill>
                  <a:srgbClr val="242424"/>
                </a:solidFill>
              </a:rPr>
              <a:t>*.</a:t>
            </a:r>
            <a:endParaRPr lang="en-US"/>
          </a:p>
          <a:p>
            <a:pPr marL="742950" indent="-742950">
              <a:buFont typeface="+mj-lt"/>
              <a:buAutoNum type="arabicPeriod" startAt="40"/>
            </a:pPr>
            <a:r>
              <a:rPr lang="en-US"/>
              <a:t>Select </a:t>
            </a:r>
            <a:r>
              <a:rPr lang="en-US" b="1"/>
              <a:t>Other (physical)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40"/>
            </a:pPr>
            <a:r>
              <a:rPr lang="en-US"/>
              <a:t>Click </a:t>
            </a:r>
            <a:r>
              <a:rPr lang="en-US" b="1"/>
              <a:t>Next</a:t>
            </a:r>
            <a:r>
              <a:rPr lang="en-US"/>
              <a:t>. </a:t>
            </a:r>
          </a:p>
          <a:p>
            <a:endParaRPr lang="en-US"/>
          </a:p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55111D5-6E24-5746-8984-FB3FB9AD0F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82" t="1424" r="1119" b="3282"/>
          <a:stretch>
            <a:fillRect/>
          </a:stretch>
        </p:blipFill>
        <p:spPr>
          <a:xfrm>
            <a:off x="1179334" y="5384863"/>
            <a:ext cx="9886950" cy="701802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1E2F8EE-6B00-1139-263B-3BDB123828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07820" y="10664009"/>
            <a:ext cx="2321220" cy="40023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94542B3-3981-94A9-77FC-E8BD9A8A68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59180" y="1058980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3C400B8-362E-D0CB-E4C1-D3663F75B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58374" y="11854243"/>
            <a:ext cx="1154291" cy="5486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AD084BE-F257-892B-3F43-6551579623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309734" y="1185424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716B5A-5E2C-DEF5-EE6B-055A2EE800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6D2621-C7F5-900E-D88F-03B045063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B51BD1-D2A9-83F3-9887-5354FB82E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0E14611-8731-FAED-0B6C-2A2F7103B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39236" y="8054244"/>
            <a:ext cx="4556763" cy="5486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662FDD0-BD9E-9F17-712E-4DC97032D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90596" y="805201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8950431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55991DD3-C4FB-AE6C-0300-950D60CB8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92148"/>
            <a:ext cx="10515600" cy="808698"/>
          </a:xfrm>
        </p:spPr>
        <p:txBody>
          <a:bodyPr>
            <a:noAutofit/>
          </a:bodyPr>
          <a:lstStyle/>
          <a:p>
            <a:r>
              <a:rPr lang="en-US"/>
              <a:t>Update Supplier Profile Information</a:t>
            </a:r>
            <a:br>
              <a:rPr lang="en-US"/>
            </a:br>
            <a:r>
              <a:rPr lang="en-US"/>
              <a:t>(Part 18 of 42)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AED0FF-C510-6DAE-6032-AE205097229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558594" y="1717828"/>
            <a:ext cx="30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CE247F5-1F68-E1D0-CE70-DBDCAA4E38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43"/>
            </a:pPr>
            <a:r>
              <a:rPr lang="en-CA">
                <a:solidFill>
                  <a:srgbClr val="242424"/>
                </a:solidFill>
              </a:rPr>
              <a:t>Select </a:t>
            </a:r>
            <a:r>
              <a:rPr lang="en-CA" b="1">
                <a:solidFill>
                  <a:srgbClr val="242424"/>
                </a:solidFill>
              </a:rPr>
              <a:t>Country</a:t>
            </a:r>
            <a:r>
              <a:rPr lang="en-CA">
                <a:solidFill>
                  <a:srgbClr val="242424"/>
                </a:solidFill>
              </a:rPr>
              <a:t>*. </a:t>
            </a:r>
          </a:p>
          <a:p>
            <a:pPr marL="742950" indent="-742950">
              <a:buFont typeface="+mj-lt"/>
              <a:buAutoNum type="arabicPeriod" startAt="43"/>
            </a:pPr>
            <a:r>
              <a:rPr lang="en-CA">
                <a:solidFill>
                  <a:srgbClr val="242424"/>
                </a:solidFill>
              </a:rPr>
              <a:t>Enter </a:t>
            </a:r>
            <a:r>
              <a:rPr lang="en-CA" b="1">
                <a:solidFill>
                  <a:srgbClr val="242424"/>
                </a:solidFill>
              </a:rPr>
              <a:t>Address Line 1</a:t>
            </a:r>
            <a:r>
              <a:rPr lang="en-CA">
                <a:solidFill>
                  <a:srgbClr val="242424"/>
                </a:solidFill>
              </a:rPr>
              <a:t>*.</a:t>
            </a:r>
            <a:r>
              <a:rPr lang="en-CA" b="1">
                <a:solidFill>
                  <a:srgbClr val="242424"/>
                </a:solidFill>
              </a:rPr>
              <a:t> </a:t>
            </a:r>
          </a:p>
          <a:p>
            <a:pPr marL="742950" indent="-742950">
              <a:buFont typeface="+mj-lt"/>
              <a:buAutoNum type="arabicPeriod" startAt="43"/>
            </a:pPr>
            <a:r>
              <a:rPr lang="en-CA">
                <a:solidFill>
                  <a:srgbClr val="242424"/>
                </a:solidFill>
              </a:rPr>
              <a:t>If applicable, enter </a:t>
            </a:r>
            <a:r>
              <a:rPr lang="en-CA" b="1">
                <a:solidFill>
                  <a:srgbClr val="242424"/>
                </a:solidFill>
              </a:rPr>
              <a:t>Address Line 2 </a:t>
            </a:r>
            <a:r>
              <a:rPr lang="en-CA">
                <a:solidFill>
                  <a:srgbClr val="242424"/>
                </a:solidFill>
              </a:rPr>
              <a:t>or </a:t>
            </a:r>
            <a:r>
              <a:rPr lang="en-CA" b="1">
                <a:solidFill>
                  <a:srgbClr val="242424"/>
                </a:solidFill>
              </a:rPr>
              <a:t>Line 3</a:t>
            </a:r>
            <a:r>
              <a:rPr lang="en-CA">
                <a:solidFill>
                  <a:srgbClr val="242424"/>
                </a:solidFill>
              </a:rPr>
              <a:t>.</a:t>
            </a:r>
            <a:endParaRPr lang="en-CA" b="1">
              <a:solidFill>
                <a:srgbClr val="242424"/>
              </a:solidFill>
            </a:endParaRPr>
          </a:p>
          <a:p>
            <a:pPr marL="742950" indent="-742950">
              <a:buFont typeface="+mj-lt"/>
              <a:buAutoNum type="arabicPeriod" startAt="43"/>
            </a:pPr>
            <a:r>
              <a:rPr lang="en-CA">
                <a:solidFill>
                  <a:srgbClr val="242424"/>
                </a:solidFill>
              </a:rPr>
              <a:t>Enter </a:t>
            </a:r>
            <a:r>
              <a:rPr lang="en-CA" b="1">
                <a:solidFill>
                  <a:srgbClr val="242424"/>
                </a:solidFill>
              </a:rPr>
              <a:t>City/Town</a:t>
            </a:r>
            <a:r>
              <a:rPr lang="en-CA">
                <a:solidFill>
                  <a:srgbClr val="242424"/>
                </a:solidFill>
              </a:rPr>
              <a:t>*.</a:t>
            </a:r>
          </a:p>
          <a:p>
            <a:pPr marL="742950" indent="-742950">
              <a:buFont typeface="+mj-lt"/>
              <a:buAutoNum type="arabicPeriod" startAt="43"/>
            </a:pPr>
            <a:r>
              <a:rPr lang="en-CA">
                <a:solidFill>
                  <a:srgbClr val="242424"/>
                </a:solidFill>
              </a:rPr>
              <a:t>Enter </a:t>
            </a:r>
            <a:r>
              <a:rPr lang="en-CA" b="1">
                <a:solidFill>
                  <a:srgbClr val="242424"/>
                </a:solidFill>
              </a:rPr>
              <a:t>State/Province</a:t>
            </a:r>
            <a:r>
              <a:rPr lang="en-CA">
                <a:solidFill>
                  <a:srgbClr val="242424"/>
                </a:solidFill>
              </a:rPr>
              <a:t>*.</a:t>
            </a:r>
          </a:p>
          <a:p>
            <a:pPr marL="742950" indent="-742950">
              <a:buFont typeface="+mj-lt"/>
              <a:buAutoNum type="arabicPeriod" startAt="43"/>
            </a:pPr>
            <a:r>
              <a:rPr lang="en-CA">
                <a:solidFill>
                  <a:srgbClr val="242424"/>
                </a:solidFill>
              </a:rPr>
              <a:t>Enter </a:t>
            </a:r>
            <a:r>
              <a:rPr lang="en-CA" b="1">
                <a:solidFill>
                  <a:srgbClr val="242424"/>
                </a:solidFill>
              </a:rPr>
              <a:t>Postal Code</a:t>
            </a:r>
            <a:r>
              <a:rPr lang="en-CA">
                <a:solidFill>
                  <a:srgbClr val="242424"/>
                </a:solidFill>
              </a:rPr>
              <a:t>*.</a:t>
            </a:r>
          </a:p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70F788-6FBC-7308-DABB-F40A954C1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3544" y="6747539"/>
            <a:ext cx="9144000" cy="878225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1D2679C-F84D-3F9F-B050-F1EF6CA17A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51048" y="8770362"/>
            <a:ext cx="4854952" cy="49592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E354F6A-5ABA-E48A-5A12-CA82805081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91358" y="9473573"/>
            <a:ext cx="4781292" cy="49592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1556E31-F3F4-D440-EC4A-2CA7F69D7D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91358" y="10203732"/>
            <a:ext cx="4781292" cy="49592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D3BFD7B-47A3-3984-C52A-BE6B10A280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91358" y="11531965"/>
            <a:ext cx="4781292" cy="55939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00AD04F-9473-7A43-3446-0EBC7579D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91358" y="12231256"/>
            <a:ext cx="2714367" cy="5486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B994B81-6657-2CC4-4FCB-225B4ADC69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91358" y="12954403"/>
            <a:ext cx="4781292" cy="49592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0D564DE-7350-E4C7-78D7-6E7223E132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502408" y="876441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43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E2A0C73-9698-093E-E6FA-7C77D5B036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42718" y="945993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44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237DC2C-A995-BEF0-9B8B-483BF1D67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42718" y="1020373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2B4F09F-D8C1-7477-7EE4-26F9C26A3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69806" y="1159322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46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6008CA7-102B-AD69-A3D4-7D65AC3EA9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42718" y="1220311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47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7E4D4F2-2787-06B1-B472-0D8731B1B6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42718" y="1289165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1DD3CA-05C9-C8DB-55F3-92D88DB0F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1564C6-4042-5D76-97BC-CA0945CDC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64CB12-46FC-BB0B-B738-016132214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517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2290C7B-1E2C-4C79-77FF-19FCB4587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780325"/>
            <a:ext cx="10515600" cy="808698"/>
          </a:xfrm>
        </p:spPr>
        <p:txBody>
          <a:bodyPr>
            <a:noAutofit/>
          </a:bodyPr>
          <a:lstStyle/>
          <a:p>
            <a:r>
              <a:rPr lang="en-CA">
                <a:effectLst/>
                <a:latin typeface="Helvetica Neue" panose="02000503000000020004" pitchFamily="2" charset="0"/>
              </a:rPr>
              <a:t>Update Supplier Profile Information </a:t>
            </a:r>
            <a:br>
              <a:rPr lang="en-CA">
                <a:effectLst/>
                <a:latin typeface="Helvetica Neue" panose="02000503000000020004" pitchFamily="2" charset="0"/>
              </a:rPr>
            </a:br>
            <a:r>
              <a:rPr lang="en-US"/>
              <a:t>(Part 1 of 42)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158536-8CB5-034B-D1D6-9A9D34E234E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83032BC-F9AC-FEB1-2335-C3E713927D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58030"/>
            <a:ext cx="10732478" cy="60536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/>
              <a:t>Open </a:t>
            </a:r>
            <a:r>
              <a:rPr lang="en-US" b="1"/>
              <a:t>GA@WORK Marketplace </a:t>
            </a:r>
            <a:r>
              <a:rPr lang="en-US"/>
              <a:t>and enter </a:t>
            </a:r>
            <a:r>
              <a:rPr lang="en-US" b="1"/>
              <a:t>your email to Login</a:t>
            </a:r>
            <a:r>
              <a:rPr lang="en-US"/>
              <a:t>.</a:t>
            </a:r>
          </a:p>
          <a:p>
            <a:pPr marL="738188" marR="0" lvl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CA" sz="2800" b="1" i="0" u="none" strike="noStrike" kern="1200" cap="none" spc="0" normalizeH="0" baseline="0" noProof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CA" sz="2800" i="0" u="none" strike="noStrike" kern="1200" cap="none" spc="0" normalizeH="0" baseline="0" noProof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r>
              <a:rPr kumimoji="0" lang="en-CA" sz="2800" b="1" i="0" u="none" strike="noStrike" kern="1200" cap="none" spc="0" normalizeH="0" baseline="0" noProof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CA" sz="2800">
                <a:solidFill>
                  <a:srgbClr val="242424"/>
                </a:solidFill>
              </a:rPr>
              <a:t>To log in a supplier must have started the registration process in </a:t>
            </a:r>
            <a:r>
              <a:rPr lang="en-CA" sz="2800" i="1">
                <a:solidFill>
                  <a:srgbClr val="242424"/>
                </a:solidFill>
              </a:rPr>
              <a:t>GA@WORK Marketplace for Suppliers.</a:t>
            </a:r>
            <a:endParaRPr lang="en-US"/>
          </a:p>
          <a:p>
            <a:pPr marL="742950" indent="-742950">
              <a:buFont typeface="+mj-lt"/>
              <a:buAutoNum type="arabicPeriod" startAt="2"/>
            </a:pPr>
            <a:r>
              <a:rPr lang="en-US"/>
              <a:t>Click </a:t>
            </a:r>
            <a:r>
              <a:rPr lang="en-US" b="1"/>
              <a:t>Next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/>
            </a:pPr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A7C643E-9A25-81A3-1B8A-1E16E9E61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2058" y="5116390"/>
            <a:ext cx="6400800" cy="337189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C587557-C308-1C14-E943-DCDE39C0D96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/>
              <a:t>Enter your </a:t>
            </a:r>
            <a:r>
              <a:rPr lang="en-US" b="1"/>
              <a:t>Password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3"/>
            </a:pPr>
            <a:r>
              <a:rPr lang="en-US"/>
              <a:t>Click </a:t>
            </a:r>
            <a:r>
              <a:rPr lang="en-US" b="1"/>
              <a:t>Login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3"/>
            </a:pPr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24DCD7E-EEA9-4273-4176-2E0A071D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1486" y="10374081"/>
            <a:ext cx="9143825" cy="499481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192919-8A4C-036B-627F-69CA0CE33F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68832" y="14499169"/>
            <a:ext cx="8248956" cy="67415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9C899D1-69D0-5207-1796-1BA23BA1FC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417788" y="1456192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DC94756-2604-4D87-FC25-F8805F7705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417788" y="1347991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23DD133-8B97-7EA9-DB09-19CF5FFE68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68833" y="13386060"/>
            <a:ext cx="8248955" cy="7363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DEC9F7D-5D94-D95B-8009-94D0D84A2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82290" y="8128000"/>
            <a:ext cx="4800600" cy="31877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4BE11D5-1B04-8DB8-537D-3D7653DE98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532454" y="799064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30CA008-0C3A-FCC7-8991-39764D908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77264" y="8119661"/>
            <a:ext cx="548640" cy="23566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25345D0-73D9-C544-ACFF-EB728FD1B0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525904" y="796524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DC45ED-01F8-CCD6-3465-17334F546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C0552B-591A-C7BA-7E20-E665227EF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1E2BF7-7DED-8AB9-EA98-F4955F3E2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150867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492A0-9F9D-64C3-1B75-A065B7D49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8981B0B5-4711-3A44-AD7A-5A3F2A2C1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92148"/>
            <a:ext cx="10515600" cy="808698"/>
          </a:xfrm>
        </p:spPr>
        <p:txBody>
          <a:bodyPr>
            <a:noAutofit/>
          </a:bodyPr>
          <a:lstStyle/>
          <a:p>
            <a:r>
              <a:rPr lang="en-US"/>
              <a:t>Update Supplier Profile Information</a:t>
            </a:r>
            <a:br>
              <a:rPr lang="en-US"/>
            </a:br>
            <a:r>
              <a:rPr lang="en-US"/>
              <a:t>(Part 19 of 42)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F35887-4306-656E-46B8-08DDD154CAF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558594" y="1717828"/>
            <a:ext cx="30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11DBE55-D8FF-4893-C717-F141E5F52B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49"/>
            </a:pPr>
            <a:r>
              <a:rPr lang="en-CA">
                <a:solidFill>
                  <a:srgbClr val="242424"/>
                </a:solidFill>
              </a:rPr>
              <a:t>Enter </a:t>
            </a:r>
            <a:r>
              <a:rPr lang="en-CA" b="1">
                <a:solidFill>
                  <a:srgbClr val="242424"/>
                </a:solidFill>
              </a:rPr>
              <a:t>Phone</a:t>
            </a:r>
            <a:r>
              <a:rPr lang="en-CA">
                <a:solidFill>
                  <a:srgbClr val="242424"/>
                </a:solidFill>
              </a:rPr>
              <a:t>*.</a:t>
            </a:r>
          </a:p>
          <a:p>
            <a:pPr marL="742950" indent="-742950">
              <a:buFont typeface="+mj-lt"/>
              <a:buAutoNum type="arabicPeriod" startAt="49"/>
            </a:pPr>
            <a:r>
              <a:rPr lang="en-CA">
                <a:solidFill>
                  <a:srgbClr val="242424"/>
                </a:solidFill>
              </a:rPr>
              <a:t>Enter </a:t>
            </a:r>
            <a:r>
              <a:rPr lang="en-CA" b="1">
                <a:solidFill>
                  <a:srgbClr val="242424"/>
                </a:solidFill>
              </a:rPr>
              <a:t>Toll Free Phone </a:t>
            </a:r>
            <a:r>
              <a:rPr lang="en-CA">
                <a:solidFill>
                  <a:srgbClr val="242424"/>
                </a:solidFill>
              </a:rPr>
              <a:t>(optional). </a:t>
            </a:r>
          </a:p>
          <a:p>
            <a:pPr marL="742950" indent="-742950">
              <a:buFont typeface="+mj-lt"/>
              <a:buAutoNum type="arabicPeriod" startAt="49"/>
            </a:pPr>
            <a:r>
              <a:rPr lang="en-CA">
                <a:solidFill>
                  <a:srgbClr val="242424"/>
                </a:solidFill>
              </a:rPr>
              <a:t>Enter </a:t>
            </a:r>
            <a:r>
              <a:rPr lang="en-CA" b="1">
                <a:solidFill>
                  <a:srgbClr val="242424"/>
                </a:solidFill>
              </a:rPr>
              <a:t>Fax </a:t>
            </a:r>
            <a:r>
              <a:rPr lang="en-CA">
                <a:solidFill>
                  <a:srgbClr val="242424"/>
                </a:solidFill>
              </a:rPr>
              <a:t>(optional). </a:t>
            </a:r>
            <a:endParaRPr lang="en-US"/>
          </a:p>
          <a:p>
            <a:pPr marL="742950" indent="-742950">
              <a:buFont typeface="+mj-lt"/>
              <a:buAutoNum type="arabicPeriod" startAt="49"/>
            </a:pPr>
            <a:r>
              <a:rPr lang="en-US"/>
              <a:t>Click </a:t>
            </a:r>
            <a:r>
              <a:rPr lang="en-US" b="1"/>
              <a:t>Next</a:t>
            </a:r>
            <a:r>
              <a:rPr lang="en-US"/>
              <a:t>.</a:t>
            </a:r>
          </a:p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CD5358-3214-526D-84BE-AF3300428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32" r="1277"/>
          <a:stretch>
            <a:fillRect/>
          </a:stretch>
        </p:blipFill>
        <p:spPr>
          <a:xfrm>
            <a:off x="1093608" y="6773333"/>
            <a:ext cx="10058400" cy="666789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E8E6B9F-5B89-0CA9-7D51-2C33EC426F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49348" y="8957930"/>
            <a:ext cx="5869452" cy="55289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02B93E-2BD1-7CB8-FD74-7B0601144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49348" y="9983973"/>
            <a:ext cx="5869452" cy="59542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6E734D-B1B3-89AF-E1D7-6CB4AD0DDD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97194" y="11079126"/>
            <a:ext cx="3156969" cy="55289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992E547-A286-7543-E25C-333C4F305F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11221" y="12602255"/>
            <a:ext cx="1286028" cy="59542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E78E418-7FD9-CAD2-A854-39DCFECDF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348554" y="1107912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51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22463E5-0EF3-816F-AE85-1D91E4C174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300708" y="998629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D397885-8C67-A3E8-5168-2AED6820E2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300708" y="893560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49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ABDED24-82A6-AFEE-58D5-5F30FDB26F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079915" y="1205361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52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EFB497-6543-B4A2-D2D1-3870C620F9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FB2F00-9721-CCCD-4B49-1CB49F14A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B7EAE7-176B-A2F0-7A5C-E16ED77867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9988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67DF9-8060-EBD2-A142-753C0D8EC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FFD5BF0-B275-E58E-3298-BB7532D43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Update Supplier Profile Information </a:t>
            </a:r>
            <a:br>
              <a:rPr lang="en-US"/>
            </a:br>
            <a:r>
              <a:rPr lang="en-US"/>
              <a:t>(Part 20 of 42)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F3B56F-5C75-B30D-54FF-65DEF438F24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572231" y="1717828"/>
            <a:ext cx="29384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968A4BB-E5BC-53F0-67B0-9E19AFB504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58030"/>
            <a:ext cx="10569221" cy="8025948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53"/>
            </a:pPr>
            <a:r>
              <a:rPr lang="en-CA">
                <a:solidFill>
                  <a:srgbClr val="242424"/>
                </a:solidFill>
              </a:rPr>
              <a:t>Check </a:t>
            </a:r>
            <a:r>
              <a:rPr lang="en-CA" b="1">
                <a:solidFill>
                  <a:srgbClr val="242424"/>
                </a:solidFill>
              </a:rPr>
              <a:t>Enter New Contact </a:t>
            </a:r>
            <a:r>
              <a:rPr lang="en-CA">
                <a:solidFill>
                  <a:srgbClr val="242424"/>
                </a:solidFill>
              </a:rPr>
              <a:t>box.</a:t>
            </a:r>
          </a:p>
          <a:p>
            <a:pPr marL="742950" indent="-742950">
              <a:buFont typeface="+mj-lt"/>
              <a:buAutoNum type="arabicPeriod" startAt="53"/>
            </a:pPr>
            <a:r>
              <a:rPr lang="en-CA">
                <a:solidFill>
                  <a:srgbClr val="242424"/>
                </a:solidFill>
              </a:rPr>
              <a:t>Select </a:t>
            </a:r>
            <a:r>
              <a:rPr lang="en-CA" b="1">
                <a:solidFill>
                  <a:srgbClr val="242424"/>
                </a:solidFill>
              </a:rPr>
              <a:t>additional contact type(s) to apply </a:t>
            </a:r>
            <a:r>
              <a:rPr lang="en-CA">
                <a:solidFill>
                  <a:srgbClr val="242424"/>
                </a:solidFill>
              </a:rPr>
              <a:t>(Optional).</a:t>
            </a:r>
          </a:p>
          <a:p>
            <a:pPr marL="742950" indent="-742950">
              <a:buFont typeface="+mj-lt"/>
              <a:buAutoNum type="arabicPeriod" startAt="53"/>
            </a:pPr>
            <a:r>
              <a:rPr lang="en-CA">
                <a:solidFill>
                  <a:srgbClr val="242424"/>
                </a:solidFill>
              </a:rPr>
              <a:t>Enter a </a:t>
            </a:r>
            <a:r>
              <a:rPr lang="en-CA" b="1">
                <a:solidFill>
                  <a:srgbClr val="242424"/>
                </a:solidFill>
              </a:rPr>
              <a:t>Contact Label</a:t>
            </a:r>
            <a:r>
              <a:rPr lang="en-CA">
                <a:solidFill>
                  <a:srgbClr val="242424"/>
                </a:solidFill>
              </a:rPr>
              <a:t>*.</a:t>
            </a:r>
          </a:p>
          <a:p>
            <a:pPr marL="742950" indent="-742950">
              <a:buFont typeface="+mj-lt"/>
              <a:buAutoNum type="arabicPeriod" startAt="53"/>
            </a:pPr>
            <a:r>
              <a:rPr lang="en-CA">
                <a:solidFill>
                  <a:srgbClr val="242424"/>
                </a:solidFill>
              </a:rPr>
              <a:t>Enter a </a:t>
            </a:r>
            <a:r>
              <a:rPr lang="en-CA" b="1">
                <a:solidFill>
                  <a:srgbClr val="242424"/>
                </a:solidFill>
              </a:rPr>
              <a:t>First Name</a:t>
            </a:r>
            <a:r>
              <a:rPr lang="en-CA">
                <a:solidFill>
                  <a:srgbClr val="242424"/>
                </a:solidFill>
              </a:rPr>
              <a:t>*.</a:t>
            </a:r>
          </a:p>
          <a:p>
            <a:pPr marL="742950" indent="-742950">
              <a:buFont typeface="+mj-lt"/>
              <a:buAutoNum type="arabicPeriod" startAt="53"/>
            </a:pPr>
            <a:r>
              <a:rPr lang="en-CA">
                <a:solidFill>
                  <a:srgbClr val="242424"/>
                </a:solidFill>
              </a:rPr>
              <a:t>Enter a </a:t>
            </a:r>
            <a:r>
              <a:rPr lang="en-CA" b="1">
                <a:solidFill>
                  <a:srgbClr val="242424"/>
                </a:solidFill>
              </a:rPr>
              <a:t>Last Name</a:t>
            </a:r>
            <a:r>
              <a:rPr lang="en-CA">
                <a:solidFill>
                  <a:srgbClr val="242424"/>
                </a:solidFill>
              </a:rPr>
              <a:t>*.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CA" sz="2800">
              <a:solidFill>
                <a:srgbClr val="242424"/>
              </a:solidFill>
            </a:endParaRPr>
          </a:p>
          <a:p>
            <a:pPr marL="777240"/>
            <a:endParaRPr lang="en-CA" sz="2800">
              <a:solidFill>
                <a:srgbClr val="242424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788F68F-CA82-891E-F732-B9EAF234C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799" y="6357868"/>
            <a:ext cx="10058400" cy="832748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92D7265-EFC8-1A42-C41C-064A2A1F52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07288" y="12396392"/>
            <a:ext cx="5423251" cy="59053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936E65-73DD-0DE4-964C-9E7939A8A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07288" y="13149087"/>
            <a:ext cx="5423251" cy="59190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CB9F9F4-249B-72D6-277D-77ED697B65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07289" y="13937902"/>
            <a:ext cx="5423250" cy="60027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5F63B5D-6F11-D3B7-78B9-CDA440915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32610" y="9261446"/>
            <a:ext cx="5670002" cy="45297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94A31D0-D605-5BBA-BCC4-93424A898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07288" y="10072214"/>
            <a:ext cx="3603310" cy="219775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0B3B0B3-B6C9-049A-6E99-4A01EAB3F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002612" y="919251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53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711144C-9454-AE28-CFAF-F26D6B972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610598" y="1089677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33732AC-3FD7-31F1-FFF0-DBE04EE57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58648" y="1239398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C37C2C8-DCCE-FFF8-F4B1-CA78F36B66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58648" y="1396371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57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02B6660-0ADF-AF4B-4C56-C9B9B6336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72013" y="1318052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56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67F5EB-94A1-BDCE-F97F-1A7F256591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98C8BB-C484-C763-BDB6-62C35EA97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10E703-3C5B-9B15-900F-1820FF074F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6457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C7CDE-D788-4A28-2050-486912D51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ED1369B-9F4F-1115-6ADC-B3D018515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Update Supplier Profile Information </a:t>
            </a:r>
            <a:br>
              <a:rPr lang="en-US"/>
            </a:br>
            <a:r>
              <a:rPr lang="en-US"/>
              <a:t>(Part 21 of 42)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81AD38-3FF3-C7A6-DA4A-15ACBF9D7FF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1BDE819-029B-CEA6-5D8B-CDB8E3846E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58030"/>
            <a:ext cx="10569221" cy="8025948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58"/>
            </a:pPr>
            <a:r>
              <a:rPr lang="en-CA">
                <a:solidFill>
                  <a:srgbClr val="242424"/>
                </a:solidFill>
              </a:rPr>
              <a:t>Enter a </a:t>
            </a:r>
            <a:r>
              <a:rPr lang="en-CA" b="1">
                <a:solidFill>
                  <a:srgbClr val="242424"/>
                </a:solidFill>
              </a:rPr>
              <a:t>Position Title </a:t>
            </a:r>
            <a:r>
              <a:rPr lang="en-CA">
                <a:solidFill>
                  <a:srgbClr val="242424"/>
                </a:solidFill>
              </a:rPr>
              <a:t>(optional). </a:t>
            </a:r>
          </a:p>
          <a:p>
            <a:pPr marL="742950" indent="-742950">
              <a:buFont typeface="+mj-lt"/>
              <a:buAutoNum type="arabicPeriod" startAt="58"/>
            </a:pPr>
            <a:r>
              <a:rPr lang="en-CA">
                <a:solidFill>
                  <a:srgbClr val="242424"/>
                </a:solidFill>
              </a:rPr>
              <a:t>Enter an </a:t>
            </a:r>
            <a:r>
              <a:rPr lang="en-CA" b="1">
                <a:solidFill>
                  <a:srgbClr val="242424"/>
                </a:solidFill>
              </a:rPr>
              <a:t>Email</a:t>
            </a:r>
            <a:r>
              <a:rPr lang="en-CA">
                <a:solidFill>
                  <a:srgbClr val="242424"/>
                </a:solidFill>
              </a:rPr>
              <a:t>*.</a:t>
            </a:r>
          </a:p>
          <a:p>
            <a:pPr marL="742950" indent="-742950">
              <a:buFont typeface="+mj-lt"/>
              <a:buAutoNum type="arabicPeriod" startAt="58"/>
            </a:pPr>
            <a:r>
              <a:rPr lang="en-CA">
                <a:solidFill>
                  <a:srgbClr val="242424"/>
                </a:solidFill>
              </a:rPr>
              <a:t>Enter a </a:t>
            </a:r>
            <a:r>
              <a:rPr lang="en-CA" b="1">
                <a:solidFill>
                  <a:srgbClr val="242424"/>
                </a:solidFill>
              </a:rPr>
              <a:t>Phone</a:t>
            </a:r>
            <a:r>
              <a:rPr lang="en-CA">
                <a:solidFill>
                  <a:srgbClr val="242424"/>
                </a:solidFill>
              </a:rPr>
              <a:t>*.</a:t>
            </a:r>
          </a:p>
          <a:p>
            <a:pPr marL="742950" indent="-742950">
              <a:buFont typeface="+mj-lt"/>
              <a:buAutoNum type="arabicPeriod" startAt="58"/>
            </a:pPr>
            <a:r>
              <a:rPr lang="en-CA">
                <a:solidFill>
                  <a:srgbClr val="242424"/>
                </a:solidFill>
              </a:rPr>
              <a:t>If applicable, enter a </a:t>
            </a:r>
            <a:r>
              <a:rPr lang="en-CA" b="1">
                <a:solidFill>
                  <a:srgbClr val="242424"/>
                </a:solidFill>
              </a:rPr>
              <a:t>Toll Free Phone </a:t>
            </a:r>
            <a:r>
              <a:rPr lang="en-CA">
                <a:solidFill>
                  <a:srgbClr val="242424"/>
                </a:solidFill>
              </a:rPr>
              <a:t>(optional). </a:t>
            </a:r>
          </a:p>
          <a:p>
            <a:pPr marL="742950" indent="-742950">
              <a:buFont typeface="+mj-lt"/>
              <a:buAutoNum type="arabicPeriod" startAt="58"/>
            </a:pPr>
            <a:r>
              <a:rPr lang="en-CA">
                <a:solidFill>
                  <a:srgbClr val="242424"/>
                </a:solidFill>
              </a:rPr>
              <a:t>Enter a </a:t>
            </a:r>
            <a:r>
              <a:rPr lang="en-CA" b="1">
                <a:solidFill>
                  <a:srgbClr val="242424"/>
                </a:solidFill>
              </a:rPr>
              <a:t>Fax </a:t>
            </a:r>
            <a:r>
              <a:rPr lang="en-CA">
                <a:solidFill>
                  <a:srgbClr val="242424"/>
                </a:solidFill>
              </a:rPr>
              <a:t>(optional). </a:t>
            </a:r>
          </a:p>
          <a:p>
            <a:pPr marL="742950" indent="-742950">
              <a:buFont typeface="+mj-lt"/>
              <a:buAutoNum type="arabicPeriod" startAt="58"/>
            </a:pPr>
            <a:r>
              <a:rPr lang="en-CA">
                <a:solidFill>
                  <a:srgbClr val="242424"/>
                </a:solidFill>
              </a:rPr>
              <a:t>Click </a:t>
            </a:r>
            <a:r>
              <a:rPr lang="en-CA" b="1">
                <a:solidFill>
                  <a:srgbClr val="242424"/>
                </a:solidFill>
              </a:rPr>
              <a:t>Save Changes</a:t>
            </a:r>
            <a:r>
              <a:rPr lang="en-CA">
                <a:solidFill>
                  <a:srgbClr val="242424"/>
                </a:solidFill>
              </a:rPr>
              <a:t>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CA" sz="2800">
              <a:solidFill>
                <a:srgbClr val="242424"/>
              </a:solidFill>
            </a:endParaRPr>
          </a:p>
          <a:p>
            <a:pPr marL="777240"/>
            <a:endParaRPr lang="en-CA" sz="2800">
              <a:solidFill>
                <a:srgbClr val="242424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555B7A-C80D-476A-EF6B-703DC1768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199" y="6825702"/>
            <a:ext cx="8229600" cy="86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C9EF57F-6528-B5CF-C340-32764D20B8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38028" y="10509291"/>
            <a:ext cx="5053637" cy="47796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BD5F5B3-92B6-098A-3D86-3A83C01E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38027" y="11153938"/>
            <a:ext cx="5053637" cy="47796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9097B0-9CF4-7866-FE67-0B38DC53F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38027" y="11781611"/>
            <a:ext cx="4882587" cy="47796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2E59E2-C63C-BC68-71DE-B5F2E90283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38027" y="12665173"/>
            <a:ext cx="4882587" cy="47796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2168E63-48E2-22E7-8422-B55241ED1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38027" y="13548735"/>
            <a:ext cx="2646692" cy="47796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2868415-C0A9-E162-475B-B6C3996FA4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36071" y="14807592"/>
            <a:ext cx="1789941" cy="53235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225308E-7DCD-F902-0482-F668DF990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89387" y="1261140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61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030FDB0-1411-A50A-ABB9-F335D0F561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89387" y="1351187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62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4502A02-358A-AC82-D558-23CADF082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89387" y="1045335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58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F714183-B1B7-306B-3C71-CD784E3BE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89387" y="1111748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59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3D4FA96-F2C4-FCCE-3FE3-BBB9ADD0B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89387" y="1177001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3C98F1A-0497-22A1-6590-389B40423F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883338" y="1425895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63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D5F79E-B5CA-137A-FCC9-7ED770B61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14141D-F81A-39C8-0392-A683B9ED3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C860E8-6A6E-A610-122D-237906ACD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4390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A0870B-3C5B-6A85-9F2F-3797241EA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E8350A7-D48E-7321-D571-CE348A95F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Update Supplier Profile Information </a:t>
            </a:r>
            <a:br>
              <a:rPr lang="en-US"/>
            </a:br>
            <a:r>
              <a:rPr lang="en-US"/>
              <a:t>(Part 22 of 42)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90664C-D260-7B3F-CAA1-A9E533D810A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53ECE2B-08BA-ED50-B2FF-995FA7D3DB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64"/>
            </a:pPr>
            <a:r>
              <a:rPr lang="en-CA">
                <a:solidFill>
                  <a:srgbClr val="242424"/>
                </a:solidFill>
              </a:rPr>
              <a:t>Review added</a:t>
            </a:r>
            <a:r>
              <a:rPr lang="en-CA" b="1">
                <a:solidFill>
                  <a:srgbClr val="242424"/>
                </a:solidFill>
              </a:rPr>
              <a:t> Contact</a:t>
            </a:r>
            <a:r>
              <a:rPr lang="en-CA">
                <a:solidFill>
                  <a:srgbClr val="242424"/>
                </a:solidFill>
              </a:rPr>
              <a:t>.</a:t>
            </a:r>
          </a:p>
          <a:p>
            <a:pPr marL="742950" indent="-742950">
              <a:buFont typeface="+mj-lt"/>
              <a:buAutoNum type="arabicPeriod" startAt="64"/>
            </a:pPr>
            <a:r>
              <a:rPr lang="en-US"/>
              <a:t>Click </a:t>
            </a:r>
            <a:r>
              <a:rPr lang="en-US" b="1"/>
              <a:t>Edit</a:t>
            </a:r>
            <a:r>
              <a:rPr lang="en-US"/>
              <a:t>. </a:t>
            </a:r>
          </a:p>
          <a:p>
            <a:pPr marL="800100"/>
            <a:r>
              <a:rPr lang="en-US" sz="2800" b="1"/>
              <a:t>Note</a:t>
            </a:r>
            <a:r>
              <a:rPr lang="en-US" sz="2800"/>
              <a:t>:</a:t>
            </a:r>
            <a:r>
              <a:rPr lang="en-US" sz="2800" b="1"/>
              <a:t> </a:t>
            </a:r>
            <a:r>
              <a:rPr lang="en-US" sz="2800"/>
              <a:t>To remove </a:t>
            </a:r>
            <a:r>
              <a:rPr lang="en-US" sz="2800" i="1"/>
              <a:t>Contact</a:t>
            </a:r>
            <a:r>
              <a:rPr lang="en-US" sz="2800"/>
              <a:t>, click the dropdown arrow then select </a:t>
            </a:r>
            <a:r>
              <a:rPr lang="en-US" sz="2800" i="1"/>
              <a:t>Make Inactive </a:t>
            </a:r>
            <a:r>
              <a:rPr lang="en-US" sz="2800"/>
              <a:t>next to it. To </a:t>
            </a:r>
            <a:r>
              <a:rPr lang="en-US" sz="2800" i="1"/>
              <a:t>Manage Associated </a:t>
            </a:r>
            <a:r>
              <a:rPr lang="en-US" sz="2800"/>
              <a:t>Addresses, skip to </a:t>
            </a:r>
            <a:r>
              <a:rPr lang="en-US" sz="2800" i="1"/>
              <a:t>Step 40</a:t>
            </a:r>
            <a:r>
              <a:rPr lang="en-US" sz="2800"/>
              <a:t>. To </a:t>
            </a:r>
            <a:r>
              <a:rPr lang="en-US" sz="2800" i="1"/>
              <a:t>Add Corporate Contact</a:t>
            </a:r>
            <a:r>
              <a:rPr lang="en-US" sz="2800"/>
              <a:t>, skip to </a:t>
            </a:r>
            <a:r>
              <a:rPr lang="en-US" sz="2800" i="1"/>
              <a:t>Step 66</a:t>
            </a:r>
            <a:r>
              <a:rPr lang="en-US" sz="2800"/>
              <a:t>.</a:t>
            </a:r>
            <a:endParaRPr lang="en-CA" sz="2800">
              <a:solidFill>
                <a:srgbClr val="242424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 sz="2800">
              <a:solidFill>
                <a:srgbClr val="242424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CA" sz="2800">
              <a:solidFill>
                <a:srgbClr val="242424"/>
              </a:solidFill>
            </a:endParaRPr>
          </a:p>
          <a:p>
            <a:pPr marL="777240"/>
            <a:endParaRPr lang="en-CA" sz="2800">
              <a:solidFill>
                <a:srgbClr val="242424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5CC4BC8-ADC4-296D-3754-CBBA13AB45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8354" y="6864640"/>
            <a:ext cx="9475289" cy="214879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DB54356-48A7-58E1-8073-D9CB98A26A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84822" y="7315200"/>
            <a:ext cx="8390697" cy="3200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3DAD83C-EBB4-4A10-B94D-42F441F6A0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01987" y="7298980"/>
            <a:ext cx="393687" cy="397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448B776-1D6E-E4B4-E74F-AA4F60ED8D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36182" y="720090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64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61C20B7-8739-C147-23D8-9DC7CCE74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925121" y="676656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65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CA78D1-4F1B-4C42-022F-5EE92E8FE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59100F-DB17-DB1F-447A-2AC78B2EA8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9F3E1E-51F2-5B0E-AC69-E16D20B77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6976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4">
            <a:extLst>
              <a:ext uri="{FF2B5EF4-FFF2-40B4-BE49-F238E27FC236}">
                <a16:creationId xmlns:a16="http://schemas.microsoft.com/office/drawing/2014/main" id="{BE81E041-ED0B-7036-3317-F4DA4E105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92148"/>
            <a:ext cx="10515600" cy="808698"/>
          </a:xfrm>
        </p:spPr>
        <p:txBody>
          <a:bodyPr>
            <a:noAutofit/>
          </a:bodyPr>
          <a:lstStyle/>
          <a:p>
            <a:r>
              <a:rPr lang="en-US"/>
              <a:t>Update Supplier Profile Information </a:t>
            </a:r>
            <a:br>
              <a:rPr lang="en-US"/>
            </a:br>
            <a:r>
              <a:rPr lang="en-US"/>
              <a:t>(Part 23 of 42)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9054C4-11C5-DCF0-2CE8-200BC742A5D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558594" y="1717828"/>
            <a:ext cx="30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80B15D7-33F7-327C-5F78-26F0DB5F28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66"/>
            </a:pPr>
            <a:r>
              <a:rPr lang="en-CA">
                <a:solidFill>
                  <a:srgbClr val="242424"/>
                </a:solidFill>
              </a:rPr>
              <a:t>For </a:t>
            </a:r>
            <a:r>
              <a:rPr lang="en-CA" b="1">
                <a:solidFill>
                  <a:srgbClr val="242424"/>
                </a:solidFill>
              </a:rPr>
              <a:t>Take Orders (fulfillment)</a:t>
            </a:r>
            <a:r>
              <a:rPr lang="en-CA">
                <a:solidFill>
                  <a:srgbClr val="242424"/>
                </a:solidFill>
              </a:rPr>
              <a:t>, enter </a:t>
            </a:r>
            <a:r>
              <a:rPr lang="en-CA" b="1">
                <a:solidFill>
                  <a:srgbClr val="242424"/>
                </a:solidFill>
              </a:rPr>
              <a:t>What would you like to label this address?</a:t>
            </a:r>
            <a:r>
              <a:rPr lang="en-CA">
                <a:solidFill>
                  <a:srgbClr val="242424"/>
                </a:solidFill>
              </a:rPr>
              <a:t>*.</a:t>
            </a:r>
            <a:endParaRPr lang="en-US"/>
          </a:p>
          <a:p>
            <a:pPr marL="742950" indent="-742950">
              <a:buFont typeface="+mj-lt"/>
              <a:buAutoNum type="arabicPeriod" startAt="66"/>
            </a:pPr>
            <a:r>
              <a:rPr lang="en-US"/>
              <a:t>Select </a:t>
            </a:r>
            <a:r>
              <a:rPr lang="en-US" b="1"/>
              <a:t>Takes Orders (fulfillment) </a:t>
            </a:r>
            <a:r>
              <a:rPr lang="en-CA">
                <a:solidFill>
                  <a:srgbClr val="242424"/>
                </a:solidFill>
              </a:rPr>
              <a:t>for </a:t>
            </a:r>
            <a:r>
              <a:rPr lang="en-CA" b="1">
                <a:solidFill>
                  <a:srgbClr val="242424"/>
                </a:solidFill>
              </a:rPr>
              <a:t>Which of the following business activities take place at this address?</a:t>
            </a:r>
            <a:r>
              <a:rPr lang="en-CA">
                <a:solidFill>
                  <a:srgbClr val="242424"/>
                </a:solidFill>
              </a:rPr>
              <a:t>*.</a:t>
            </a:r>
            <a:r>
              <a:rPr lang="en-US" b="1"/>
              <a:t> </a:t>
            </a:r>
          </a:p>
          <a:p>
            <a:pPr marL="742950" indent="-742950">
              <a:buFont typeface="+mj-lt"/>
              <a:buAutoNum type="arabicPeriod" startAt="66"/>
            </a:pPr>
            <a:r>
              <a:rPr lang="en-US"/>
              <a:t>Click </a:t>
            </a:r>
            <a:r>
              <a:rPr lang="en-US" b="1"/>
              <a:t>Next</a:t>
            </a:r>
            <a:r>
              <a:rPr lang="en-US"/>
              <a:t>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3707D71-04D7-1F9C-6C02-F5A3399DC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344" y="6286674"/>
            <a:ext cx="10058400" cy="719440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A33A221-681B-F41B-ACB9-11E372E862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53602" y="9067114"/>
            <a:ext cx="4439637" cy="5486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89B2DDA-3A5E-C0D6-570F-F4D21729C8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53602" y="11244136"/>
            <a:ext cx="3333708" cy="8322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573672A-37CE-0506-5765-E0E9E4E5A4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22069" y="12854151"/>
            <a:ext cx="1131505" cy="52364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089A6CF-F053-2BFC-699A-77D88B564B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993239" y="906711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66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8EA6D67-DBEF-EFB2-95BB-9B92722AA1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887310" y="1138594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67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1751B9D-B4E3-D8A1-0AD3-EBA50EEE9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173429" y="1285415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68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8BE4CD-D66F-CAB0-567B-694E5C97B5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074B0D-0E45-45E9-3F39-D095F2CA4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3AE877-D865-91B3-99FC-77972F59CA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0689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EFF63-10CE-204A-6113-31ED05EFE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9A4FC04-F640-8547-B66E-9D8E2D017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Update Supplier Profile Information </a:t>
            </a:r>
            <a:br>
              <a:rPr lang="en-US"/>
            </a:br>
            <a:r>
              <a:rPr lang="en-US"/>
              <a:t>(Part 24 of 42)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09A07C-73F9-865F-A87B-607697999A6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558594" y="1717828"/>
            <a:ext cx="2870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5B7D273-86A6-9C9F-3D8C-3DAC843C50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58030"/>
            <a:ext cx="10680701" cy="8025948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69"/>
            </a:pPr>
            <a:r>
              <a:rPr lang="en-CA">
                <a:solidFill>
                  <a:srgbClr val="242424"/>
                </a:solidFill>
              </a:rPr>
              <a:t>Select </a:t>
            </a:r>
            <a:r>
              <a:rPr lang="en-CA" b="1">
                <a:solidFill>
                  <a:srgbClr val="242424"/>
                </a:solidFill>
              </a:rPr>
              <a:t>Email</a:t>
            </a:r>
            <a:r>
              <a:rPr lang="en-CA">
                <a:solidFill>
                  <a:srgbClr val="242424"/>
                </a:solidFill>
              </a:rPr>
              <a:t> for </a:t>
            </a:r>
            <a:r>
              <a:rPr lang="en-CA" b="1">
                <a:solidFill>
                  <a:srgbClr val="242424"/>
                </a:solidFill>
              </a:rPr>
              <a:t>How would you like to receive purchase orders for this fulfillment address?</a:t>
            </a:r>
            <a:r>
              <a:rPr lang="en-CA">
                <a:solidFill>
                  <a:srgbClr val="242424"/>
                </a:solidFill>
              </a:rPr>
              <a:t>.</a:t>
            </a:r>
          </a:p>
          <a:p>
            <a:pPr marL="742950"/>
            <a:r>
              <a:rPr lang="en-CA" sz="2800" b="1">
                <a:solidFill>
                  <a:srgbClr val="242424"/>
                </a:solidFill>
              </a:rPr>
              <a:t>Note: </a:t>
            </a:r>
            <a:r>
              <a:rPr lang="en-CA" sz="2800">
                <a:solidFill>
                  <a:srgbClr val="242424"/>
                </a:solidFill>
              </a:rPr>
              <a:t>If </a:t>
            </a:r>
            <a:r>
              <a:rPr lang="en-CA" sz="2800" i="1">
                <a:solidFill>
                  <a:srgbClr val="242424"/>
                </a:solidFill>
              </a:rPr>
              <a:t>Email </a:t>
            </a:r>
            <a:r>
              <a:rPr lang="en-CA" sz="2800">
                <a:solidFill>
                  <a:srgbClr val="242424"/>
                </a:solidFill>
              </a:rPr>
              <a:t>is selected, follow </a:t>
            </a:r>
            <a:r>
              <a:rPr lang="en-CA" sz="2800" i="1">
                <a:solidFill>
                  <a:srgbClr val="242424"/>
                </a:solidFill>
              </a:rPr>
              <a:t>Steps 69-71</a:t>
            </a:r>
            <a:r>
              <a:rPr lang="en-CA" sz="2800">
                <a:solidFill>
                  <a:srgbClr val="242424"/>
                </a:solidFill>
              </a:rPr>
              <a:t>. If </a:t>
            </a:r>
            <a:r>
              <a:rPr lang="en-CA" sz="2800" i="1">
                <a:solidFill>
                  <a:srgbClr val="242424"/>
                </a:solidFill>
              </a:rPr>
              <a:t>Fax </a:t>
            </a:r>
            <a:r>
              <a:rPr lang="en-CA" sz="2800">
                <a:solidFill>
                  <a:srgbClr val="242424"/>
                </a:solidFill>
              </a:rPr>
              <a:t>is selected, follow </a:t>
            </a:r>
            <a:r>
              <a:rPr lang="en-CA" sz="2800" i="1">
                <a:solidFill>
                  <a:srgbClr val="242424"/>
                </a:solidFill>
              </a:rPr>
              <a:t>Steps 72-73</a:t>
            </a:r>
            <a:r>
              <a:rPr lang="en-CA" sz="2800">
                <a:solidFill>
                  <a:srgbClr val="242424"/>
                </a:solidFill>
              </a:rPr>
              <a:t>. If </a:t>
            </a:r>
            <a:r>
              <a:rPr lang="en-CA" sz="2800" i="1">
                <a:solidFill>
                  <a:srgbClr val="242424"/>
                </a:solidFill>
              </a:rPr>
              <a:t>Mail</a:t>
            </a:r>
            <a:r>
              <a:rPr lang="en-CA" sz="2800">
                <a:solidFill>
                  <a:srgbClr val="242424"/>
                </a:solidFill>
              </a:rPr>
              <a:t> is selected follow </a:t>
            </a:r>
            <a:r>
              <a:rPr lang="en-CA" sz="2800" i="1">
                <a:solidFill>
                  <a:srgbClr val="242424"/>
                </a:solidFill>
              </a:rPr>
              <a:t>Step 74</a:t>
            </a:r>
            <a:r>
              <a:rPr lang="en-CA" sz="2800">
                <a:solidFill>
                  <a:srgbClr val="242424"/>
                </a:solidFill>
              </a:rPr>
              <a:t>. Once </a:t>
            </a:r>
            <a:r>
              <a:rPr lang="en-CA" sz="2800" i="1">
                <a:solidFill>
                  <a:srgbClr val="242424"/>
                </a:solidFill>
              </a:rPr>
              <a:t>How would you like to receive purchase orders for this fulfillment address </a:t>
            </a:r>
            <a:r>
              <a:rPr lang="en-CA" sz="2800">
                <a:solidFill>
                  <a:srgbClr val="242424"/>
                </a:solidFill>
              </a:rPr>
              <a:t>is complete, skip to </a:t>
            </a:r>
            <a:r>
              <a:rPr lang="en-CA" sz="2800" i="1">
                <a:solidFill>
                  <a:srgbClr val="242424"/>
                </a:solidFill>
              </a:rPr>
              <a:t>Step 75</a:t>
            </a:r>
            <a:r>
              <a:rPr lang="en-CA" sz="2800">
                <a:solidFill>
                  <a:srgbClr val="242424"/>
                </a:solidFill>
              </a:rPr>
              <a:t>.</a:t>
            </a:r>
          </a:p>
          <a:p>
            <a:pPr marL="742950" indent="-742950">
              <a:buFont typeface="+mj-lt"/>
              <a:buAutoNum type="arabicPeriod" startAt="70"/>
            </a:pPr>
            <a:r>
              <a:rPr lang="en-CA">
                <a:solidFill>
                  <a:srgbClr val="242424"/>
                </a:solidFill>
              </a:rPr>
              <a:t>Enter an </a:t>
            </a:r>
            <a:r>
              <a:rPr lang="en-CA" b="1">
                <a:solidFill>
                  <a:srgbClr val="242424"/>
                </a:solidFill>
              </a:rPr>
              <a:t>Email Address</a:t>
            </a:r>
            <a:r>
              <a:rPr lang="en-CA">
                <a:solidFill>
                  <a:srgbClr val="242424"/>
                </a:solidFill>
              </a:rPr>
              <a:t>.</a:t>
            </a:r>
          </a:p>
          <a:p>
            <a:pPr marL="742950" indent="-742950">
              <a:buFont typeface="+mj-lt"/>
              <a:buAutoNum type="arabicPeriod" startAt="70"/>
            </a:pPr>
            <a:r>
              <a:rPr lang="en-CA">
                <a:solidFill>
                  <a:srgbClr val="242424"/>
                </a:solidFill>
              </a:rPr>
              <a:t>Enter a </a:t>
            </a:r>
            <a:r>
              <a:rPr lang="en-CA" b="1">
                <a:solidFill>
                  <a:srgbClr val="242424"/>
                </a:solidFill>
              </a:rPr>
              <a:t>Confirm</a:t>
            </a:r>
            <a:r>
              <a:rPr lang="en-CA">
                <a:solidFill>
                  <a:srgbClr val="242424"/>
                </a:solidFill>
              </a:rPr>
              <a:t> </a:t>
            </a:r>
            <a:r>
              <a:rPr lang="en-CA" b="1">
                <a:solidFill>
                  <a:srgbClr val="242424"/>
                </a:solidFill>
              </a:rPr>
              <a:t>Email</a:t>
            </a:r>
            <a:r>
              <a:rPr lang="en-CA">
                <a:solidFill>
                  <a:srgbClr val="242424"/>
                </a:solidFill>
              </a:rPr>
              <a:t>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CA" sz="2800">
              <a:solidFill>
                <a:srgbClr val="242424"/>
              </a:solidFill>
            </a:endParaRPr>
          </a:p>
          <a:p>
            <a:pPr marL="777240"/>
            <a:endParaRPr lang="en-CA" sz="2800">
              <a:solidFill>
                <a:srgbClr val="242424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FCCFC89-FF95-B766-F1E4-83815DB4D5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" r="-1506" b="50722"/>
          <a:stretch>
            <a:fillRect/>
          </a:stretch>
        </p:blipFill>
        <p:spPr>
          <a:xfrm>
            <a:off x="1066799" y="7178890"/>
            <a:ext cx="10058400" cy="508947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CE97957-4548-178B-90DC-44572754C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80844" y="11537385"/>
            <a:ext cx="6145651" cy="59344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4F9ED89-9747-88B2-9C86-3758265F6F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80844" y="9231406"/>
            <a:ext cx="1312395" cy="62199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D04D05B-065D-B979-DC1E-1ED5A2F96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993239" y="930475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69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588A166-34B2-17CF-A547-C5815EFA4F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154410" y="1155978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71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E58CA57-FACA-471E-8288-ED7761E74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03050" y="10773583"/>
            <a:ext cx="6123445" cy="5486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9D288C3-BA5B-D390-09F2-5B3FA64B1D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132204" y="1077358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755CFA-EEDF-4CB7-C201-E9C1C78B8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700659-6E25-CB28-C334-BC58C6F014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2C00CC-53E6-6A91-7642-B18DB0D0B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1140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11911-8FF3-2537-3DFE-9F97368E32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9D66E88-4CC0-F49B-41CB-F1A54D652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Update Supplier Profile Information </a:t>
            </a:r>
            <a:br>
              <a:rPr lang="en-US"/>
            </a:br>
            <a:r>
              <a:rPr lang="en-US"/>
              <a:t>(Part 25 of 42)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22761C-14B9-D306-4620-F808A015596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79BE247-0C8F-0D8A-81EA-42CC8D73F4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58030"/>
            <a:ext cx="10680701" cy="8025948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72"/>
            </a:pPr>
            <a:r>
              <a:rPr lang="en-CA">
                <a:solidFill>
                  <a:srgbClr val="242424"/>
                </a:solidFill>
              </a:rPr>
              <a:t>Select </a:t>
            </a:r>
            <a:r>
              <a:rPr lang="en-CA" b="1">
                <a:solidFill>
                  <a:srgbClr val="242424"/>
                </a:solidFill>
              </a:rPr>
              <a:t>Fax</a:t>
            </a:r>
            <a:r>
              <a:rPr lang="en-CA">
                <a:solidFill>
                  <a:srgbClr val="242424"/>
                </a:solidFill>
              </a:rPr>
              <a:t> for </a:t>
            </a:r>
            <a:r>
              <a:rPr lang="en-CA" b="1">
                <a:solidFill>
                  <a:srgbClr val="242424"/>
                </a:solidFill>
              </a:rPr>
              <a:t>How would you like to receive purchase orders for this fulfillment address?</a:t>
            </a:r>
            <a:r>
              <a:rPr lang="en-CA">
                <a:solidFill>
                  <a:srgbClr val="242424"/>
                </a:solidFill>
              </a:rPr>
              <a:t>.</a:t>
            </a:r>
          </a:p>
          <a:p>
            <a:pPr marL="742950"/>
            <a:r>
              <a:rPr lang="en-CA" sz="2800" b="1">
                <a:solidFill>
                  <a:srgbClr val="242424"/>
                </a:solidFill>
              </a:rPr>
              <a:t>Note</a:t>
            </a:r>
            <a:r>
              <a:rPr lang="en-CA" sz="2800">
                <a:solidFill>
                  <a:srgbClr val="242424"/>
                </a:solidFill>
              </a:rPr>
              <a:t>: User can select </a:t>
            </a:r>
            <a:r>
              <a:rPr lang="en-CA" sz="2800" i="1">
                <a:solidFill>
                  <a:srgbClr val="242424"/>
                </a:solidFill>
              </a:rPr>
              <a:t>Email, Fax</a:t>
            </a:r>
            <a:r>
              <a:rPr lang="en-CA" sz="2800">
                <a:solidFill>
                  <a:srgbClr val="242424"/>
                </a:solidFill>
              </a:rPr>
              <a:t>, or </a:t>
            </a:r>
            <a:r>
              <a:rPr lang="en-CA" sz="2800" i="1">
                <a:solidFill>
                  <a:srgbClr val="242424"/>
                </a:solidFill>
              </a:rPr>
              <a:t>Mail</a:t>
            </a:r>
            <a:r>
              <a:rPr lang="en-CA" sz="2800">
                <a:solidFill>
                  <a:srgbClr val="242424"/>
                </a:solidFill>
              </a:rPr>
              <a:t>.</a:t>
            </a:r>
          </a:p>
          <a:p>
            <a:pPr marL="742950" indent="-742950">
              <a:buFont typeface="+mj-lt"/>
              <a:buAutoNum type="arabicPeriod" startAt="73"/>
            </a:pPr>
            <a:r>
              <a:rPr lang="en-CA">
                <a:solidFill>
                  <a:srgbClr val="242424"/>
                </a:solidFill>
              </a:rPr>
              <a:t>Enter </a:t>
            </a:r>
            <a:r>
              <a:rPr lang="en-CA" b="1">
                <a:solidFill>
                  <a:srgbClr val="242424"/>
                </a:solidFill>
              </a:rPr>
              <a:t>Fax Number</a:t>
            </a:r>
            <a:r>
              <a:rPr lang="en-CA">
                <a:solidFill>
                  <a:srgbClr val="242424"/>
                </a:solidFill>
              </a:rPr>
              <a:t>.</a:t>
            </a:r>
          </a:p>
          <a:p>
            <a:endParaRPr lang="en-CA">
              <a:solidFill>
                <a:srgbClr val="242424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CA" sz="2800">
              <a:solidFill>
                <a:srgbClr val="242424"/>
              </a:solidFill>
            </a:endParaRPr>
          </a:p>
          <a:p>
            <a:pPr marL="777240"/>
            <a:endParaRPr lang="en-CA" sz="2800">
              <a:solidFill>
                <a:srgbClr val="242424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3478887-EDD5-AA06-73FF-737451C9DE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799" y="5546598"/>
            <a:ext cx="10058400" cy="694943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534BF0B-F07A-5D9D-B2E9-7BF34E826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70248" y="7650031"/>
            <a:ext cx="1264792" cy="57161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BF97125-B305-C396-2503-F2C87571B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035040" y="766152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72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4271901-E46C-E3D1-450F-23461B27C0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70248" y="9123777"/>
            <a:ext cx="3204910" cy="57161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9FC9A6E-82DE-CEE3-B544-963347C0F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975158" y="916442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73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727027-7FDF-17D5-E00A-1CE197DBE7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47FA7B-DF68-0792-DC95-89E3F79D3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CDA55E-9D86-E8F0-76EF-5DD06DAC3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73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97EAA-AB77-E483-EDFB-AA90AA6A2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14A7FA2-0B5F-A186-36B5-A18A222D6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Update Supplier Profile Information </a:t>
            </a:r>
            <a:br>
              <a:rPr lang="en-US"/>
            </a:br>
            <a:r>
              <a:rPr lang="en-US"/>
              <a:t>(Part 26 of 42)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7F7AB3-4A77-A300-3C57-2AB01A4E031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599507" y="1717828"/>
            <a:ext cx="292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23AE26B-76BC-A8C0-1994-0B075A2FBC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58030"/>
            <a:ext cx="10680701" cy="8025948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74"/>
            </a:pPr>
            <a:r>
              <a:rPr lang="en-CA">
                <a:solidFill>
                  <a:srgbClr val="242424"/>
                </a:solidFill>
              </a:rPr>
              <a:t>Select </a:t>
            </a:r>
            <a:r>
              <a:rPr lang="en-CA" b="1">
                <a:solidFill>
                  <a:srgbClr val="242424"/>
                </a:solidFill>
              </a:rPr>
              <a:t>Mail</a:t>
            </a:r>
            <a:r>
              <a:rPr lang="en-CA">
                <a:solidFill>
                  <a:srgbClr val="242424"/>
                </a:solidFill>
              </a:rPr>
              <a:t> for </a:t>
            </a:r>
            <a:r>
              <a:rPr lang="en-CA" b="1">
                <a:solidFill>
                  <a:srgbClr val="242424"/>
                </a:solidFill>
              </a:rPr>
              <a:t>How would you like to receive purchase orders for this fulfillment address?</a:t>
            </a:r>
            <a:r>
              <a:rPr lang="en-CA">
                <a:solidFill>
                  <a:srgbClr val="242424"/>
                </a:solidFill>
              </a:rPr>
              <a:t>.</a:t>
            </a:r>
          </a:p>
          <a:p>
            <a:pPr marL="800100" indent="-57150"/>
            <a:r>
              <a:rPr lang="en-CA" sz="2800" b="1">
                <a:solidFill>
                  <a:srgbClr val="242424"/>
                </a:solidFill>
              </a:rPr>
              <a:t>Note</a:t>
            </a:r>
            <a:r>
              <a:rPr lang="en-CA" sz="2800">
                <a:solidFill>
                  <a:srgbClr val="242424"/>
                </a:solidFill>
              </a:rPr>
              <a:t>:</a:t>
            </a:r>
            <a:r>
              <a:rPr lang="en-CA" sz="2800" b="1">
                <a:solidFill>
                  <a:srgbClr val="242424"/>
                </a:solidFill>
              </a:rPr>
              <a:t> </a:t>
            </a:r>
            <a:r>
              <a:rPr lang="en-CA" sz="2800">
                <a:solidFill>
                  <a:srgbClr val="242424"/>
                </a:solidFill>
              </a:rPr>
              <a:t>User can select </a:t>
            </a:r>
            <a:r>
              <a:rPr lang="en-CA" sz="2800" i="1">
                <a:solidFill>
                  <a:srgbClr val="242424"/>
                </a:solidFill>
              </a:rPr>
              <a:t>Email, Fax</a:t>
            </a:r>
            <a:r>
              <a:rPr lang="en-CA" sz="2800">
                <a:solidFill>
                  <a:srgbClr val="242424"/>
                </a:solidFill>
              </a:rPr>
              <a:t>, or </a:t>
            </a:r>
            <a:r>
              <a:rPr lang="en-CA" sz="2800" i="1">
                <a:solidFill>
                  <a:srgbClr val="242424"/>
                </a:solidFill>
              </a:rPr>
              <a:t>Mail</a:t>
            </a:r>
            <a:r>
              <a:rPr lang="en-CA" sz="2800">
                <a:solidFill>
                  <a:srgbClr val="242424"/>
                </a:solidFill>
              </a:rPr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CA" sz="2800">
              <a:solidFill>
                <a:srgbClr val="242424"/>
              </a:solidFill>
            </a:endParaRPr>
          </a:p>
          <a:p>
            <a:pPr marL="777240"/>
            <a:endParaRPr lang="en-CA" sz="2800">
              <a:solidFill>
                <a:srgbClr val="242424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A117AC-6CBA-EBD8-E5C8-646E8B9E6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046" y="5014567"/>
            <a:ext cx="10058400" cy="558228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8DFA011-E0CC-1122-E878-CFDA1355A5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76131" y="7139795"/>
            <a:ext cx="1271040" cy="57261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B54359-9C1F-F7EF-9EA5-5B965688A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5AD942-0917-D555-E766-53D4071CA2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A915FA-8138-3F02-86F8-DF22A3A84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1324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E5916E-6A34-3C05-E9D9-729FDDBBE4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E0BD62B-C64E-5C03-2CED-74DDBEB52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Update Supplier Profile Information </a:t>
            </a:r>
            <a:br>
              <a:rPr lang="en-US"/>
            </a:br>
            <a:r>
              <a:rPr lang="en-US"/>
              <a:t>(Part 27 of 42)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D568D5-7BFB-EC45-5B23-B2948744DEA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5D2610-97DB-FAE3-7882-C21D9CF8C7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58030"/>
            <a:ext cx="10569221" cy="6481433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75"/>
            </a:pPr>
            <a:r>
              <a:rPr lang="en-CA">
                <a:solidFill>
                  <a:srgbClr val="242424"/>
                </a:solidFill>
              </a:rPr>
              <a:t>Select </a:t>
            </a:r>
            <a:r>
              <a:rPr lang="en-CA" b="1">
                <a:solidFill>
                  <a:srgbClr val="242424"/>
                </a:solidFill>
              </a:rPr>
              <a:t>Country</a:t>
            </a:r>
            <a:r>
              <a:rPr lang="en-CA">
                <a:solidFill>
                  <a:srgbClr val="242424"/>
                </a:solidFill>
              </a:rPr>
              <a:t>*. </a:t>
            </a:r>
          </a:p>
          <a:p>
            <a:pPr marL="742950" indent="-742950">
              <a:buFont typeface="+mj-lt"/>
              <a:buAutoNum type="arabicPeriod" startAt="75"/>
            </a:pPr>
            <a:r>
              <a:rPr lang="en-CA">
                <a:solidFill>
                  <a:srgbClr val="242424"/>
                </a:solidFill>
              </a:rPr>
              <a:t>Enter </a:t>
            </a:r>
            <a:r>
              <a:rPr lang="en-CA" b="1">
                <a:solidFill>
                  <a:srgbClr val="242424"/>
                </a:solidFill>
              </a:rPr>
              <a:t>Address Line 1</a:t>
            </a:r>
            <a:r>
              <a:rPr lang="en-CA">
                <a:solidFill>
                  <a:srgbClr val="242424"/>
                </a:solidFill>
              </a:rPr>
              <a:t>*.</a:t>
            </a:r>
            <a:r>
              <a:rPr lang="en-CA" b="1">
                <a:solidFill>
                  <a:srgbClr val="242424"/>
                </a:solidFill>
              </a:rPr>
              <a:t> </a:t>
            </a:r>
          </a:p>
          <a:p>
            <a:pPr marL="742950" indent="-742950">
              <a:buFont typeface="+mj-lt"/>
              <a:buAutoNum type="arabicPeriod" startAt="75"/>
            </a:pPr>
            <a:r>
              <a:rPr lang="en-CA">
                <a:solidFill>
                  <a:srgbClr val="242424"/>
                </a:solidFill>
              </a:rPr>
              <a:t>If applicable, enter </a:t>
            </a:r>
            <a:r>
              <a:rPr lang="en-CA" b="1">
                <a:solidFill>
                  <a:srgbClr val="242424"/>
                </a:solidFill>
              </a:rPr>
              <a:t>Address Line 2 </a:t>
            </a:r>
            <a:r>
              <a:rPr lang="en-CA">
                <a:solidFill>
                  <a:srgbClr val="242424"/>
                </a:solidFill>
              </a:rPr>
              <a:t>or </a:t>
            </a:r>
            <a:r>
              <a:rPr lang="en-CA" b="1">
                <a:solidFill>
                  <a:srgbClr val="242424"/>
                </a:solidFill>
              </a:rPr>
              <a:t>Line 3</a:t>
            </a:r>
            <a:r>
              <a:rPr lang="en-CA">
                <a:solidFill>
                  <a:srgbClr val="242424"/>
                </a:solidFill>
              </a:rPr>
              <a:t>.</a:t>
            </a:r>
            <a:endParaRPr lang="en-CA" b="1">
              <a:solidFill>
                <a:srgbClr val="242424"/>
              </a:solidFill>
            </a:endParaRPr>
          </a:p>
          <a:p>
            <a:pPr marL="742950" indent="-742950">
              <a:buFont typeface="+mj-lt"/>
              <a:buAutoNum type="arabicPeriod" startAt="75"/>
            </a:pPr>
            <a:r>
              <a:rPr lang="en-CA">
                <a:solidFill>
                  <a:srgbClr val="242424"/>
                </a:solidFill>
              </a:rPr>
              <a:t>Enter </a:t>
            </a:r>
            <a:r>
              <a:rPr lang="en-CA" b="1">
                <a:solidFill>
                  <a:srgbClr val="242424"/>
                </a:solidFill>
              </a:rPr>
              <a:t>City/Town</a:t>
            </a:r>
            <a:r>
              <a:rPr lang="en-CA">
                <a:solidFill>
                  <a:srgbClr val="242424"/>
                </a:solidFill>
              </a:rPr>
              <a:t>*.</a:t>
            </a:r>
          </a:p>
          <a:p>
            <a:pPr marL="742950" indent="-742950">
              <a:buFont typeface="+mj-lt"/>
              <a:buAutoNum type="arabicPeriod" startAt="75"/>
            </a:pPr>
            <a:r>
              <a:rPr lang="en-CA">
                <a:solidFill>
                  <a:srgbClr val="242424"/>
                </a:solidFill>
              </a:rPr>
              <a:t>Enter </a:t>
            </a:r>
            <a:r>
              <a:rPr lang="en-CA" b="1">
                <a:solidFill>
                  <a:srgbClr val="242424"/>
                </a:solidFill>
              </a:rPr>
              <a:t>State/Province</a:t>
            </a:r>
            <a:r>
              <a:rPr lang="en-CA">
                <a:solidFill>
                  <a:srgbClr val="242424"/>
                </a:solidFill>
              </a:rPr>
              <a:t>*.</a:t>
            </a:r>
          </a:p>
          <a:p>
            <a:pPr marL="742950" indent="-742950">
              <a:buFont typeface="+mj-lt"/>
              <a:buAutoNum type="arabicPeriod" startAt="75"/>
            </a:pPr>
            <a:r>
              <a:rPr lang="en-CA">
                <a:solidFill>
                  <a:srgbClr val="242424"/>
                </a:solidFill>
              </a:rPr>
              <a:t>Enter </a:t>
            </a:r>
            <a:r>
              <a:rPr lang="en-CA" b="1">
                <a:solidFill>
                  <a:srgbClr val="242424"/>
                </a:solidFill>
              </a:rPr>
              <a:t>Postal Code</a:t>
            </a:r>
            <a:r>
              <a:rPr lang="en-CA">
                <a:solidFill>
                  <a:srgbClr val="242424"/>
                </a:solidFill>
              </a:rPr>
              <a:t>*.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CA" sz="2800">
              <a:solidFill>
                <a:srgbClr val="242424"/>
              </a:solidFill>
            </a:endParaRPr>
          </a:p>
          <a:p>
            <a:pPr marL="777240"/>
            <a:endParaRPr lang="en-CA" sz="2800">
              <a:solidFill>
                <a:srgbClr val="242424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177BF96-5768-B2FB-9E28-D2EDF77FD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199" y="7473140"/>
            <a:ext cx="8229600" cy="769603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5FD8A97-177D-75F7-AA67-A3BC424465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45479" y="9091348"/>
            <a:ext cx="4369995" cy="47796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802DBC-EFFF-7F95-45DB-0CC073ECFF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45480" y="9688798"/>
            <a:ext cx="4310578" cy="51257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FE82F7E-448A-286B-53DA-62AC38980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6311" y="12203046"/>
            <a:ext cx="2414659" cy="45694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54C1FEF-50DB-901E-5C1F-C43D5E2EAA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6312" y="12841248"/>
            <a:ext cx="4279746" cy="47796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AF5280F-AB9E-E2E0-BDCF-F4A68118B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627672" y="896952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88F4A61-BEBD-EDA8-2977-115823F568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596840" y="965273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76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26AF125-6CE3-4D9A-7C5D-FABBB9B871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596840" y="1029917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77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F101F24-0EA2-5AAD-05BD-A0B8844055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627671" y="1156842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78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D636F8C-405E-B078-7931-655D2D0D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627671" y="1217066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79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2C8753F-632A-7608-1FD4-D1B4846F2C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45480" y="10337758"/>
            <a:ext cx="4310578" cy="47147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BBC6CDA-9C4E-1F48-F975-C68D08E99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6312" y="11584863"/>
            <a:ext cx="4279746" cy="47147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FF9F7EA-48B0-831D-AD51-4238A1E25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627671" y="1280591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7C36B9-D5EE-2553-0943-92ED584ED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02BEE0-EDDF-1BE0-3CAF-9998DB3A3E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3A733E-1E01-3703-E8FF-FC41A77D99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7001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1EDAE-ECAB-4350-4816-D14BB5EF8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628DEE8-A469-4FE5-2826-93CEE6C85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Update Supplier Profile Information </a:t>
            </a:r>
            <a:br>
              <a:rPr lang="en-US"/>
            </a:br>
            <a:r>
              <a:rPr lang="en-US"/>
              <a:t>(Part 28 of 42)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D3596B-C53F-BEF5-FC05-B9322500E6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94DEDA3-65F1-3E0A-780B-5E20A8BD97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58030"/>
            <a:ext cx="10569221" cy="8025948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81"/>
            </a:pPr>
            <a:r>
              <a:rPr lang="en-CA">
                <a:solidFill>
                  <a:srgbClr val="242424"/>
                </a:solidFill>
              </a:rPr>
              <a:t>Enter </a:t>
            </a:r>
            <a:r>
              <a:rPr lang="en-CA" b="1">
                <a:solidFill>
                  <a:srgbClr val="242424"/>
                </a:solidFill>
              </a:rPr>
              <a:t>Phone</a:t>
            </a:r>
            <a:r>
              <a:rPr lang="en-CA">
                <a:solidFill>
                  <a:srgbClr val="242424"/>
                </a:solidFill>
              </a:rPr>
              <a:t>*.</a:t>
            </a:r>
          </a:p>
          <a:p>
            <a:pPr marL="742950" indent="-742950">
              <a:buFont typeface="+mj-lt"/>
              <a:buAutoNum type="arabicPeriod" startAt="81"/>
            </a:pPr>
            <a:r>
              <a:rPr lang="en-CA">
                <a:solidFill>
                  <a:srgbClr val="242424"/>
                </a:solidFill>
              </a:rPr>
              <a:t>Enter </a:t>
            </a:r>
            <a:r>
              <a:rPr lang="en-CA" b="1">
                <a:solidFill>
                  <a:srgbClr val="242424"/>
                </a:solidFill>
              </a:rPr>
              <a:t>Toll Free Phone </a:t>
            </a:r>
            <a:r>
              <a:rPr lang="en-CA">
                <a:solidFill>
                  <a:srgbClr val="242424"/>
                </a:solidFill>
              </a:rPr>
              <a:t>(optional). </a:t>
            </a:r>
          </a:p>
          <a:p>
            <a:pPr marL="742950" indent="-742950">
              <a:buFont typeface="+mj-lt"/>
              <a:buAutoNum type="arabicPeriod" startAt="81"/>
            </a:pPr>
            <a:r>
              <a:rPr lang="en-CA">
                <a:solidFill>
                  <a:srgbClr val="242424"/>
                </a:solidFill>
              </a:rPr>
              <a:t>Enter </a:t>
            </a:r>
            <a:r>
              <a:rPr lang="en-CA" b="1">
                <a:solidFill>
                  <a:srgbClr val="242424"/>
                </a:solidFill>
              </a:rPr>
              <a:t>Fax </a:t>
            </a:r>
            <a:r>
              <a:rPr lang="en-CA">
                <a:solidFill>
                  <a:srgbClr val="242424"/>
                </a:solidFill>
              </a:rPr>
              <a:t>(optional). </a:t>
            </a:r>
          </a:p>
          <a:p>
            <a:pPr marL="742950" indent="-742950">
              <a:buFont typeface="+mj-lt"/>
              <a:buAutoNum type="arabicPeriod" startAt="81"/>
            </a:pPr>
            <a:r>
              <a:rPr lang="en-CA">
                <a:solidFill>
                  <a:srgbClr val="242424"/>
                </a:solidFill>
              </a:rPr>
              <a:t>Click </a:t>
            </a:r>
            <a:r>
              <a:rPr lang="en-CA" b="1">
                <a:solidFill>
                  <a:srgbClr val="242424"/>
                </a:solidFill>
              </a:rPr>
              <a:t>Next</a:t>
            </a:r>
            <a:r>
              <a:rPr lang="en-CA">
                <a:solidFill>
                  <a:srgbClr val="242424"/>
                </a:solidFill>
              </a:rPr>
              <a:t>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CA" sz="2800">
              <a:solidFill>
                <a:srgbClr val="242424"/>
              </a:solidFill>
            </a:endParaRPr>
          </a:p>
          <a:p>
            <a:pPr marL="777240"/>
            <a:endParaRPr lang="en-CA" sz="2800">
              <a:solidFill>
                <a:srgbClr val="242424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C716BCB-99DA-4123-D9E0-0313E7B2C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609" y="5317954"/>
            <a:ext cx="10058400" cy="697929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3904BBA-EADB-3C91-42B1-FA90C1CCE0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8128" y="7851267"/>
            <a:ext cx="5797485" cy="58410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587DB8-3C98-CCAA-24D2-0DF98934C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8128" y="8862549"/>
            <a:ext cx="5797485" cy="58410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4462F88-1A22-228B-816D-720A283B9B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21455" y="9952845"/>
            <a:ext cx="3136683" cy="59550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27BAC19-F105-521B-DAD2-E559284FA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01200" y="11452901"/>
            <a:ext cx="1270016" cy="59550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0010629-CCE4-6512-73D0-0AFB3C446F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69488" y="786899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81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952B4F0-B927-8CF7-921A-E989203C56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88397" y="890050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82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B638217-65F8-5FA5-0C64-4727D7C2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88397" y="997627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83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A18F4A3-EB64-E6FF-81BC-945624FF1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982198" y="1092973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84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A5E24D-E334-C4DA-2452-86AF629B32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984587-558C-66E9-8C3C-9BEEFE3EC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88C025-4273-7F77-F380-A00D4C6502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434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25991-EF01-6824-DDC9-DEE58B605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884A4A7-63FE-D53A-C589-112AEFA74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Update Supplier Profile Information </a:t>
            </a:r>
            <a:br>
              <a:rPr lang="en-US"/>
            </a:br>
            <a:r>
              <a:rPr lang="en-US"/>
              <a:t>(Part 2 of 42)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13E031A-5F2B-0E28-A5BE-CC07DA62DD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5"/>
            </a:pPr>
            <a:r>
              <a:rPr lang="en-US"/>
              <a:t>Select </a:t>
            </a:r>
            <a:r>
              <a:rPr lang="en-US" b="1"/>
              <a:t>a method to receive </a:t>
            </a:r>
            <a:r>
              <a:rPr lang="en-US"/>
              <a:t>a </a:t>
            </a:r>
            <a:r>
              <a:rPr lang="en-US" b="1"/>
              <a:t>One-Time Code</a:t>
            </a:r>
            <a:r>
              <a:rPr lang="en-US"/>
              <a:t>. </a:t>
            </a:r>
          </a:p>
          <a:p>
            <a:pPr marL="742950"/>
            <a:r>
              <a:rPr lang="en-US" sz="2800" b="1"/>
              <a:t>Note</a:t>
            </a:r>
            <a:r>
              <a:rPr lang="en-US" sz="2800"/>
              <a:t>: Only one method can be selected to receive the code.</a:t>
            </a:r>
            <a:r>
              <a:rPr lang="en-US" sz="2800" b="1"/>
              <a:t> </a:t>
            </a:r>
            <a:r>
              <a:rPr lang="en-US" sz="2800"/>
              <a:t>Follow </a:t>
            </a:r>
            <a:r>
              <a:rPr lang="en-US" sz="2800" i="1"/>
              <a:t>Steps 6 – 10 </a:t>
            </a:r>
            <a:r>
              <a:rPr lang="en-US" sz="2800"/>
              <a:t>if selecting </a:t>
            </a:r>
            <a:r>
              <a:rPr lang="en-US" sz="2800" i="1"/>
              <a:t>Send to Email Address </a:t>
            </a:r>
            <a:r>
              <a:rPr lang="en-US" sz="2800"/>
              <a:t>on </a:t>
            </a:r>
            <a:r>
              <a:rPr lang="en-US" sz="2800" i="1"/>
              <a:t>Record</a:t>
            </a:r>
            <a:r>
              <a:rPr lang="en-US" sz="2800"/>
              <a:t>. </a:t>
            </a:r>
            <a:r>
              <a:rPr lang="en-US" sz="2800" i="1"/>
              <a:t>Skip to Steps 11 – 15 </a:t>
            </a:r>
            <a:r>
              <a:rPr lang="en-US" sz="2800"/>
              <a:t>if selecting </a:t>
            </a:r>
            <a:r>
              <a:rPr lang="en-US" sz="2800" i="1"/>
              <a:t>Use a Mobile Authenticator Application </a:t>
            </a:r>
            <a:r>
              <a:rPr lang="en-US" sz="2800"/>
              <a:t>or skip to </a:t>
            </a:r>
            <a:r>
              <a:rPr lang="en-US" sz="2800" i="1"/>
              <a:t>Step 16 - 22 </a:t>
            </a:r>
            <a:r>
              <a:rPr lang="en-US" sz="2800"/>
              <a:t>if selecting </a:t>
            </a:r>
            <a:r>
              <a:rPr lang="en-US" sz="2800" i="1"/>
              <a:t>Use a Mobile Phone Number</a:t>
            </a:r>
            <a:r>
              <a:rPr lang="en-US" sz="2800"/>
              <a:t>. </a:t>
            </a:r>
            <a:br>
              <a:rPr lang="en-US" sz="2800"/>
            </a:br>
            <a:r>
              <a:rPr lang="en-US" sz="2800"/>
              <a:t>Once completed, skip to </a:t>
            </a:r>
            <a:r>
              <a:rPr lang="en-US" sz="2800" i="1"/>
              <a:t>Step 23</a:t>
            </a:r>
            <a:r>
              <a:rPr lang="en-US" sz="280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08F0C3-5FF9-376D-727E-CAE88A98303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599507" y="1717828"/>
            <a:ext cx="292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55C2B00-CA0F-4483-B451-78A8C6BDC5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r="299" b="28345"/>
          <a:stretch>
            <a:fillRect/>
          </a:stretch>
        </p:blipFill>
        <p:spPr>
          <a:xfrm>
            <a:off x="1093609" y="7031392"/>
            <a:ext cx="10058400" cy="5232998"/>
          </a:xfrm>
          <a:prstGeom prst="rect">
            <a:avLst/>
          </a:prstGeom>
          <a:ln w="12700">
            <a:solidFill>
              <a:srgbClr val="242424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D62DE80-A3EE-7076-00FD-7E51B9BC38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21133" y="9734184"/>
            <a:ext cx="8537267" cy="220635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D049B8-EE9F-DE58-CBFF-F7AFE3FBF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4130B3-97C9-389C-CB33-2B4130558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5D17A3-14C8-C440-F66F-CA3B7CA449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5576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FD1ABF-0642-BB40-D840-356B61AB7B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FC509AB-0E4F-8819-33A7-CB09A5F42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Update Supplier Profile Information </a:t>
            </a:r>
            <a:br>
              <a:rPr lang="en-US"/>
            </a:br>
            <a:r>
              <a:rPr lang="en-US"/>
              <a:t>(Part 29 of 42)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ECBB6F-F9E6-DD86-527D-E1956BD312C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572231" y="1717828"/>
            <a:ext cx="29384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FDCF0C3-F12D-E58A-9F44-863141B350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58030"/>
            <a:ext cx="10569221" cy="8025948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85"/>
            </a:pPr>
            <a:r>
              <a:rPr lang="en-CA">
                <a:solidFill>
                  <a:srgbClr val="242424"/>
                </a:solidFill>
              </a:rPr>
              <a:t>Check </a:t>
            </a:r>
            <a:r>
              <a:rPr lang="en-CA" b="1">
                <a:solidFill>
                  <a:srgbClr val="242424"/>
                </a:solidFill>
              </a:rPr>
              <a:t>Enter New Contact </a:t>
            </a:r>
            <a:r>
              <a:rPr lang="en-CA">
                <a:solidFill>
                  <a:srgbClr val="242424"/>
                </a:solidFill>
              </a:rPr>
              <a:t>box.</a:t>
            </a:r>
          </a:p>
          <a:p>
            <a:pPr marL="742950" indent="-742950">
              <a:buFont typeface="+mj-lt"/>
              <a:buAutoNum type="arabicPeriod" startAt="85"/>
            </a:pPr>
            <a:r>
              <a:rPr lang="en-CA">
                <a:solidFill>
                  <a:srgbClr val="242424"/>
                </a:solidFill>
              </a:rPr>
              <a:t>Select </a:t>
            </a:r>
            <a:r>
              <a:rPr lang="en-CA" b="1">
                <a:solidFill>
                  <a:srgbClr val="242424"/>
                </a:solidFill>
              </a:rPr>
              <a:t>additional contact type(s) to apply </a:t>
            </a:r>
            <a:r>
              <a:rPr lang="en-CA">
                <a:solidFill>
                  <a:srgbClr val="242424"/>
                </a:solidFill>
              </a:rPr>
              <a:t>(Optional).</a:t>
            </a:r>
          </a:p>
          <a:p>
            <a:pPr marL="742950" indent="-742950">
              <a:buFont typeface="+mj-lt"/>
              <a:buAutoNum type="arabicPeriod" startAt="85"/>
            </a:pPr>
            <a:r>
              <a:rPr lang="en-CA">
                <a:solidFill>
                  <a:srgbClr val="242424"/>
                </a:solidFill>
              </a:rPr>
              <a:t>Enter a </a:t>
            </a:r>
            <a:r>
              <a:rPr lang="en-CA" b="1">
                <a:solidFill>
                  <a:srgbClr val="242424"/>
                </a:solidFill>
              </a:rPr>
              <a:t>Contact Label</a:t>
            </a:r>
            <a:r>
              <a:rPr lang="en-CA">
                <a:solidFill>
                  <a:srgbClr val="242424"/>
                </a:solidFill>
              </a:rPr>
              <a:t>*.</a:t>
            </a:r>
          </a:p>
          <a:p>
            <a:pPr marL="742950" indent="-742950">
              <a:buFont typeface="+mj-lt"/>
              <a:buAutoNum type="arabicPeriod" startAt="85"/>
            </a:pPr>
            <a:r>
              <a:rPr lang="en-CA">
                <a:solidFill>
                  <a:srgbClr val="242424"/>
                </a:solidFill>
              </a:rPr>
              <a:t>Enter a </a:t>
            </a:r>
            <a:r>
              <a:rPr lang="en-CA" b="1">
                <a:solidFill>
                  <a:srgbClr val="242424"/>
                </a:solidFill>
              </a:rPr>
              <a:t>First Name</a:t>
            </a:r>
            <a:r>
              <a:rPr lang="en-CA">
                <a:solidFill>
                  <a:srgbClr val="242424"/>
                </a:solidFill>
              </a:rPr>
              <a:t>*.</a:t>
            </a:r>
          </a:p>
          <a:p>
            <a:pPr marL="742950" indent="-742950">
              <a:buFont typeface="+mj-lt"/>
              <a:buAutoNum type="arabicPeriod" startAt="85"/>
            </a:pPr>
            <a:r>
              <a:rPr lang="en-CA">
                <a:solidFill>
                  <a:srgbClr val="242424"/>
                </a:solidFill>
              </a:rPr>
              <a:t>Enter a </a:t>
            </a:r>
            <a:r>
              <a:rPr lang="en-CA" b="1">
                <a:solidFill>
                  <a:srgbClr val="242424"/>
                </a:solidFill>
              </a:rPr>
              <a:t>Last Name</a:t>
            </a:r>
            <a:r>
              <a:rPr lang="en-CA">
                <a:solidFill>
                  <a:srgbClr val="242424"/>
                </a:solidFill>
              </a:rPr>
              <a:t>*.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CA" sz="2800">
              <a:solidFill>
                <a:srgbClr val="242424"/>
              </a:solidFill>
            </a:endParaRPr>
          </a:p>
          <a:p>
            <a:pPr marL="777240"/>
            <a:endParaRPr lang="en-CA" sz="2800">
              <a:solidFill>
                <a:srgbClr val="242424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49D8C2A-3CC8-E706-9888-741C413E82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0809" y="7567900"/>
            <a:ext cx="9144000" cy="634227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DE86C22-06A0-A59A-2F02-7168AC31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4123" y="11786200"/>
            <a:ext cx="4696141" cy="54174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0CFBABD-4CA4-93D9-9723-A4275FBE7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86023" y="12522146"/>
            <a:ext cx="4734241" cy="52166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8C8A34-8E86-E16A-C38F-84387B264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4124" y="13238012"/>
            <a:ext cx="4696140" cy="47796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07D812A-65CF-C259-1F13-C85BD02B3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92353" y="9043630"/>
            <a:ext cx="4978017" cy="47796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EB5D47A-F980-FF63-F852-702DA0179C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4123" y="9676066"/>
            <a:ext cx="3281677" cy="203733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EFEBDB2-8EEF-0651-D589-0399930CBB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770370" y="898597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85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40C2F95-6087-B09A-8FAA-8BEBE260D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305800" y="1046471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86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2D31979-7E34-1170-52F4-BED0312B0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80476" y="1177930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87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695886C-4D7F-547D-DB72-7C699C209F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75483" y="1323324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89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C61D20E-28C8-9C1F-725C-DD4F3B5497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37383" y="1248681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88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5817B7-B21A-EED2-5513-6D3AED5067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601B85-2B98-B807-FC94-82E924F48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DED735-F859-A9B6-4206-EA941AF7F3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483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9B7E7-61D8-2249-BC6B-C269BDDE8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312EF09-533C-ADC8-E834-CB0A803F3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Update Supplier Profile Information </a:t>
            </a:r>
            <a:br>
              <a:rPr lang="en-US"/>
            </a:br>
            <a:r>
              <a:rPr lang="en-US"/>
              <a:t>(Part 30 of 42)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4FC368-876D-88E3-0A80-3C6F9AC1FAD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BDF1DB0-B650-FB2D-194C-631A48F711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58030"/>
            <a:ext cx="10569221" cy="8025948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90"/>
            </a:pPr>
            <a:r>
              <a:rPr lang="en-CA">
                <a:solidFill>
                  <a:srgbClr val="242424"/>
                </a:solidFill>
              </a:rPr>
              <a:t>Enter a </a:t>
            </a:r>
            <a:r>
              <a:rPr lang="en-CA" b="1">
                <a:solidFill>
                  <a:srgbClr val="242424"/>
                </a:solidFill>
              </a:rPr>
              <a:t>Position Title </a:t>
            </a:r>
            <a:r>
              <a:rPr lang="en-CA">
                <a:solidFill>
                  <a:srgbClr val="242424"/>
                </a:solidFill>
              </a:rPr>
              <a:t>(optional). </a:t>
            </a:r>
          </a:p>
          <a:p>
            <a:pPr marL="742950" indent="-742950">
              <a:buFont typeface="+mj-lt"/>
              <a:buAutoNum type="arabicPeriod" startAt="90"/>
            </a:pPr>
            <a:r>
              <a:rPr lang="en-CA">
                <a:solidFill>
                  <a:srgbClr val="242424"/>
                </a:solidFill>
              </a:rPr>
              <a:t>Enter an </a:t>
            </a:r>
            <a:r>
              <a:rPr lang="en-CA" b="1">
                <a:solidFill>
                  <a:srgbClr val="242424"/>
                </a:solidFill>
              </a:rPr>
              <a:t>Email</a:t>
            </a:r>
            <a:r>
              <a:rPr lang="en-CA">
                <a:solidFill>
                  <a:srgbClr val="242424"/>
                </a:solidFill>
              </a:rPr>
              <a:t>*.</a:t>
            </a:r>
          </a:p>
          <a:p>
            <a:pPr marL="742950" indent="-742950">
              <a:buFont typeface="+mj-lt"/>
              <a:buAutoNum type="arabicPeriod" startAt="90"/>
            </a:pPr>
            <a:r>
              <a:rPr lang="en-CA">
                <a:solidFill>
                  <a:srgbClr val="242424"/>
                </a:solidFill>
              </a:rPr>
              <a:t>Enter a </a:t>
            </a:r>
            <a:r>
              <a:rPr lang="en-CA" b="1">
                <a:solidFill>
                  <a:srgbClr val="242424"/>
                </a:solidFill>
              </a:rPr>
              <a:t>Phone</a:t>
            </a:r>
            <a:r>
              <a:rPr lang="en-CA">
                <a:solidFill>
                  <a:srgbClr val="242424"/>
                </a:solidFill>
              </a:rPr>
              <a:t>*.</a:t>
            </a:r>
          </a:p>
          <a:p>
            <a:pPr marL="742950" indent="-742950">
              <a:buFont typeface="+mj-lt"/>
              <a:buAutoNum type="arabicPeriod" startAt="90"/>
            </a:pPr>
            <a:r>
              <a:rPr lang="en-CA">
                <a:solidFill>
                  <a:srgbClr val="242424"/>
                </a:solidFill>
              </a:rPr>
              <a:t>Enter a </a:t>
            </a:r>
            <a:r>
              <a:rPr lang="en-CA" b="1">
                <a:solidFill>
                  <a:srgbClr val="242424"/>
                </a:solidFill>
              </a:rPr>
              <a:t>Toll Free Phone </a:t>
            </a:r>
            <a:r>
              <a:rPr lang="en-CA">
                <a:solidFill>
                  <a:srgbClr val="242424"/>
                </a:solidFill>
              </a:rPr>
              <a:t>(optional). </a:t>
            </a:r>
          </a:p>
          <a:p>
            <a:pPr marL="742950" indent="-742950">
              <a:buFont typeface="+mj-lt"/>
              <a:buAutoNum type="arabicPeriod" startAt="90"/>
            </a:pPr>
            <a:r>
              <a:rPr lang="en-CA">
                <a:solidFill>
                  <a:srgbClr val="242424"/>
                </a:solidFill>
              </a:rPr>
              <a:t>Enter a </a:t>
            </a:r>
            <a:r>
              <a:rPr lang="en-CA" b="1">
                <a:solidFill>
                  <a:srgbClr val="242424"/>
                </a:solidFill>
              </a:rPr>
              <a:t>Fax </a:t>
            </a:r>
            <a:r>
              <a:rPr lang="en-CA">
                <a:solidFill>
                  <a:srgbClr val="242424"/>
                </a:solidFill>
              </a:rPr>
              <a:t>(optional). </a:t>
            </a:r>
          </a:p>
          <a:p>
            <a:pPr marL="742950" indent="-742950">
              <a:buFont typeface="+mj-lt"/>
              <a:buAutoNum type="arabicPeriod" startAt="90"/>
            </a:pPr>
            <a:r>
              <a:rPr lang="en-CA">
                <a:solidFill>
                  <a:srgbClr val="242424"/>
                </a:solidFill>
              </a:rPr>
              <a:t>Click </a:t>
            </a:r>
            <a:r>
              <a:rPr lang="en-CA" b="1">
                <a:solidFill>
                  <a:srgbClr val="242424"/>
                </a:solidFill>
              </a:rPr>
              <a:t>Save Changes</a:t>
            </a:r>
            <a:r>
              <a:rPr lang="en-CA">
                <a:solidFill>
                  <a:srgbClr val="242424"/>
                </a:solidFill>
              </a:rPr>
              <a:t>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CA" sz="2800">
              <a:solidFill>
                <a:srgbClr val="242424"/>
              </a:solidFill>
            </a:endParaRPr>
          </a:p>
          <a:p>
            <a:pPr marL="777240"/>
            <a:endParaRPr lang="en-CA" sz="2800">
              <a:solidFill>
                <a:srgbClr val="242424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07F20EA-5324-A9E8-63E0-6F86A01808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199" y="6535776"/>
            <a:ext cx="8229600" cy="86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63242CE-1F4E-8C79-1F5D-AEBE8E0417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38028" y="10219365"/>
            <a:ext cx="5053637" cy="47796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3808BC3-DE0A-4A5B-82E2-3F8431834D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38027" y="10864012"/>
            <a:ext cx="5053637" cy="47796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FB9F706-EBD2-BFC8-1C22-E65A1116D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38027" y="11491685"/>
            <a:ext cx="4882587" cy="47796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DA8B786-C9FE-11EE-AB9A-7DE7A7F8E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38027" y="12375247"/>
            <a:ext cx="4882587" cy="47796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3CDF086-3089-2FB6-5F78-C53172B6F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38027" y="13258809"/>
            <a:ext cx="2646692" cy="47796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F28A3BE-6076-75F4-D4BC-29DB866DF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36071" y="14517666"/>
            <a:ext cx="1789941" cy="53235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F7F7EE0-63DD-BFDD-2401-533419F38B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89387" y="1232148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93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C9D2DBC-E272-E13F-F01D-1ED90D0EBE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89387" y="1322194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94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DD974C3-5AB4-5D0F-2966-8194934330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89387" y="1016342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90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04579E1-4681-68C0-22FE-3B393461B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89387" y="1082755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91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7215BCB-E837-506D-06B6-4BA6229EA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89387" y="1148008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92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4E6D433-9ACA-8F08-21B9-C181DC304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883338" y="1396902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95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76AD2C-BF33-4DCD-B32F-021A7B39B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9BB618-CF0B-7C8A-BD2F-B54BD2B27D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31B813-72C8-CF2C-DC87-1B1ECA2737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6736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08C27C-8B57-703F-1E04-37A5A45F3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6413591-F1BF-77F9-215A-8F05E65F4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Update Supplier Profile Information </a:t>
            </a:r>
            <a:br>
              <a:rPr lang="en-US"/>
            </a:br>
            <a:r>
              <a:rPr lang="en-US"/>
              <a:t>(Part 31 of 42)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CDCCDC-C828-8F2A-F46E-3C80896EED8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DCF9303-59DB-0222-34ED-B9B85291F0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96"/>
            </a:pPr>
            <a:r>
              <a:rPr lang="en-CA">
                <a:solidFill>
                  <a:srgbClr val="242424"/>
                </a:solidFill>
              </a:rPr>
              <a:t>Review added</a:t>
            </a:r>
            <a:r>
              <a:rPr lang="en-CA" b="1">
                <a:solidFill>
                  <a:srgbClr val="242424"/>
                </a:solidFill>
              </a:rPr>
              <a:t> Contact</a:t>
            </a:r>
            <a:r>
              <a:rPr lang="en-CA">
                <a:solidFill>
                  <a:srgbClr val="242424"/>
                </a:solidFill>
              </a:rPr>
              <a:t>.</a:t>
            </a:r>
          </a:p>
          <a:p>
            <a:pPr marL="742950" indent="-742950">
              <a:buFont typeface="+mj-lt"/>
              <a:buAutoNum type="arabicPeriod" startAt="96"/>
            </a:pPr>
            <a:r>
              <a:rPr lang="en-US"/>
              <a:t>Click </a:t>
            </a:r>
            <a:r>
              <a:rPr lang="en-US" b="1"/>
              <a:t>Edit</a:t>
            </a:r>
            <a:r>
              <a:rPr lang="en-US"/>
              <a:t>. </a:t>
            </a:r>
          </a:p>
          <a:p>
            <a:pPr marL="742950"/>
            <a:r>
              <a:rPr lang="en-US" sz="2800" b="1"/>
              <a:t>Note</a:t>
            </a:r>
            <a:r>
              <a:rPr lang="en-US" sz="2800"/>
              <a:t>:</a:t>
            </a:r>
            <a:r>
              <a:rPr lang="en-US" sz="2800" b="1"/>
              <a:t> </a:t>
            </a:r>
            <a:r>
              <a:rPr lang="en-US" sz="2800"/>
              <a:t>To remove </a:t>
            </a:r>
            <a:r>
              <a:rPr lang="en-US" sz="2800" i="1"/>
              <a:t>Contact</a:t>
            </a:r>
            <a:r>
              <a:rPr lang="en-US" sz="2800"/>
              <a:t>, click the dropdown arrow then select </a:t>
            </a:r>
            <a:r>
              <a:rPr lang="en-US" sz="2800" i="1"/>
              <a:t>Make Inactive </a:t>
            </a:r>
            <a:r>
              <a:rPr lang="en-US" sz="2800"/>
              <a:t>next to it. To </a:t>
            </a:r>
            <a:r>
              <a:rPr lang="en-US" sz="2800" i="1"/>
              <a:t>Manage Associated </a:t>
            </a:r>
            <a:r>
              <a:rPr lang="en-US" sz="2800"/>
              <a:t>Addresses, skip to </a:t>
            </a:r>
            <a:r>
              <a:rPr lang="en-US" sz="2800" i="1"/>
              <a:t>Step 100</a:t>
            </a:r>
            <a:r>
              <a:rPr lang="en-US" sz="2800"/>
              <a:t>. To </a:t>
            </a:r>
            <a:r>
              <a:rPr lang="en-US" sz="2800" i="1"/>
              <a:t>Add Corporate Contact</a:t>
            </a:r>
            <a:r>
              <a:rPr lang="en-US" sz="2800"/>
              <a:t>, skip to </a:t>
            </a:r>
            <a:r>
              <a:rPr lang="en-US" sz="2800" i="1"/>
              <a:t>Step 111</a:t>
            </a:r>
            <a:r>
              <a:rPr lang="en-US" sz="2800"/>
              <a:t>.</a:t>
            </a:r>
            <a:endParaRPr lang="en-CA" sz="2800">
              <a:solidFill>
                <a:srgbClr val="242424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 sz="2800">
              <a:solidFill>
                <a:srgbClr val="242424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CA" sz="2800">
              <a:solidFill>
                <a:srgbClr val="242424"/>
              </a:solidFill>
            </a:endParaRPr>
          </a:p>
          <a:p>
            <a:pPr marL="777240"/>
            <a:endParaRPr lang="en-CA" sz="2800">
              <a:solidFill>
                <a:srgbClr val="242424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2D06550-0412-7489-17F6-8AA5E87D9F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8354" y="6864640"/>
            <a:ext cx="9475289" cy="214879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9A44B22-3B9D-C5A7-6426-2C6EA0ADF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84822" y="7315200"/>
            <a:ext cx="8390697" cy="3200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EE8956-8F64-5ADC-A35E-50C277C93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01987" y="7298980"/>
            <a:ext cx="393687" cy="397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0C4121A-63AD-6623-6F7B-90D883B0C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36182" y="720090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96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CB984CC-80AC-3D82-88B2-9BEBF1D1C6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925121" y="676656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97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99E5EB-527D-D76C-24E3-773145704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CD29E4-AF1E-A536-0D47-E12A2D86B6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DA41CA-1B74-4252-6617-E3325E14C8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6749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3A716-E3AA-9A4B-9F9F-0F4BCCC49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9622CBF-AED5-1614-DFC7-6E5168AFB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>
                <a:effectLst/>
                <a:latin typeface="Helvetica Neue" panose="02000503000000020004" pitchFamily="2" charset="0"/>
              </a:rPr>
              <a:t>Update Supplier Profile Information </a:t>
            </a:r>
            <a:br>
              <a:rPr lang="en-CA">
                <a:effectLst/>
                <a:latin typeface="Helvetica Neue" panose="02000503000000020004" pitchFamily="2" charset="0"/>
              </a:rPr>
            </a:br>
            <a:r>
              <a:rPr lang="en-US"/>
              <a:t>(Part 32 of 42)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16C117-6CD0-9FEA-DC2E-A6293B1DC5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6DB8EE7-08C8-9FAB-E11F-1FF4761A80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98"/>
            </a:pPr>
            <a:r>
              <a:rPr lang="en-US"/>
              <a:t>Edit </a:t>
            </a:r>
            <a:r>
              <a:rPr lang="en-US" b="1"/>
              <a:t>Contact</a:t>
            </a:r>
            <a:r>
              <a:rPr lang="en-US"/>
              <a:t> fields. </a:t>
            </a:r>
          </a:p>
          <a:p>
            <a:pPr marL="742950" indent="-742950">
              <a:buFont typeface="+mj-lt"/>
              <a:buAutoNum type="arabicPeriod" startAt="98"/>
            </a:pPr>
            <a:r>
              <a:rPr lang="en-US"/>
              <a:t>Click </a:t>
            </a:r>
            <a:r>
              <a:rPr lang="en-US" b="1"/>
              <a:t>Save Changes</a:t>
            </a:r>
            <a:r>
              <a:rPr lang="en-US"/>
              <a:t>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2BCDD2F-F1BE-C44C-33C0-08EFEBEEF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7264" y="4052800"/>
            <a:ext cx="8229600" cy="1023216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0C15D51-5D5B-000D-80DE-4C4109DF9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23971" y="13627592"/>
            <a:ext cx="1828589" cy="51131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C57472D-D041-0C4C-E946-A144F20916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675331" y="1359027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99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D33EB1-44DE-E4E4-E1D1-E3BC5DF61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67264" y="4937760"/>
            <a:ext cx="8229600" cy="846963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5F9732B-FA73-633B-D334-C8292A19BA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095999" y="438912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98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B1B64D-AB18-5BFD-19B8-FFA9D7D2B6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43379F-AF94-CF95-BD4F-F1E6515D4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77E702-968C-E662-0F56-BA78095E62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0586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346D0-598A-8208-4E8A-B496E7A6C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E8F35F2-F083-0C87-B574-D3ED352EF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Update Supplier Profile Information </a:t>
            </a:r>
            <a:br>
              <a:rPr lang="en-US"/>
            </a:br>
            <a:r>
              <a:rPr lang="en-US"/>
              <a:t>(Part 33 of 42)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FB4340-89A8-BE03-F4B2-36A52E5F4E8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2CC45BC-6143-88B3-B655-002D17CDFF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1136650" indent="-1136650">
              <a:buFont typeface="+mj-lt"/>
              <a:buAutoNum type="arabicPeriod" startAt="100"/>
            </a:pPr>
            <a:r>
              <a:rPr lang="en-CA">
                <a:solidFill>
                  <a:srgbClr val="242424"/>
                </a:solidFill>
              </a:rPr>
              <a:t>Review edited</a:t>
            </a:r>
            <a:r>
              <a:rPr lang="en-CA" b="1">
                <a:solidFill>
                  <a:srgbClr val="242424"/>
                </a:solidFill>
              </a:rPr>
              <a:t> Contact</a:t>
            </a:r>
            <a:r>
              <a:rPr lang="en-CA">
                <a:solidFill>
                  <a:srgbClr val="242424"/>
                </a:solidFill>
              </a:rPr>
              <a:t>.</a:t>
            </a:r>
          </a:p>
          <a:p>
            <a:pPr marL="1136650" indent="-1136650">
              <a:buFont typeface="+mj-lt"/>
              <a:buAutoNum type="arabicPeriod" startAt="100"/>
            </a:pPr>
            <a:r>
              <a:rPr lang="en-US"/>
              <a:t>Click the </a:t>
            </a:r>
            <a:r>
              <a:rPr lang="en-US" b="1"/>
              <a:t>dropdown</a:t>
            </a:r>
            <a:r>
              <a:rPr lang="en-US"/>
              <a:t>.</a:t>
            </a:r>
          </a:p>
          <a:p>
            <a:pPr marL="1136650" indent="-1136650">
              <a:buFont typeface="+mj-lt"/>
              <a:buAutoNum type="arabicPeriod" startAt="100"/>
            </a:pPr>
            <a:r>
              <a:rPr lang="en-US">
                <a:solidFill>
                  <a:srgbClr val="242424"/>
                </a:solidFill>
              </a:rPr>
              <a:t>Click </a:t>
            </a:r>
            <a:r>
              <a:rPr lang="en-US" b="1">
                <a:solidFill>
                  <a:srgbClr val="242424"/>
                </a:solidFill>
              </a:rPr>
              <a:t>Manage Associated Addresses</a:t>
            </a:r>
            <a:r>
              <a:rPr lang="en-US">
                <a:solidFill>
                  <a:srgbClr val="242424"/>
                </a:solidFill>
              </a:rPr>
              <a:t>.</a:t>
            </a:r>
            <a:endParaRPr lang="en-CA">
              <a:solidFill>
                <a:srgbClr val="242424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CA" sz="2800">
              <a:solidFill>
                <a:srgbClr val="242424"/>
              </a:solidFill>
            </a:endParaRPr>
          </a:p>
          <a:p>
            <a:pPr marL="777240"/>
            <a:endParaRPr lang="en-CA" sz="2800">
              <a:solidFill>
                <a:srgbClr val="242424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EA2CB17-BC7A-E698-E177-2777AF7A97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5209" y="10423600"/>
            <a:ext cx="7315200" cy="489429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28D925B-FBF7-BFC3-6BCE-953D408FB61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1136650" indent="-1136650">
              <a:buFont typeface="+mj-lt"/>
              <a:buAutoNum type="arabicPeriod" startAt="103"/>
            </a:pPr>
            <a:r>
              <a:rPr lang="en-US"/>
              <a:t>Click </a:t>
            </a:r>
            <a:r>
              <a:rPr lang="en-US" b="1"/>
              <a:t>Edit</a:t>
            </a:r>
            <a:r>
              <a:rPr lang="en-US"/>
              <a:t>.</a:t>
            </a:r>
          </a:p>
          <a:p>
            <a:pPr marL="1204913"/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remove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Address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click the red icon next to it.</a:t>
            </a: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C70FD67-767B-CADE-B547-161A656DF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8354" y="4826290"/>
            <a:ext cx="9475289" cy="214879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3A5636B-AD70-EA77-083B-445A3AFC5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84822" y="5276850"/>
            <a:ext cx="8390697" cy="3200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4310BC5-E7A6-ECF0-B515-4E6CEA4BE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366962" y="5276850"/>
            <a:ext cx="393687" cy="397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6B6748C-C829-DDFD-8BF7-4E3EDBC350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36182" y="516255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62A4395-DDB6-672D-61FD-D5DCDC9114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285003" y="471233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C30091-EA5A-2519-DFBF-C9F4E37E82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FAF245-C0A6-84A5-5E10-A819C240D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061FAC-EEA8-8787-0D01-B54CF7C58D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B29C0F-F315-DE53-1D7B-0321AF0A9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23232" y="6161405"/>
            <a:ext cx="2301892" cy="2698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DBB54E4-04F3-C02F-7418-D169C92C9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674592" y="601166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27BFF7D-85D3-A9CA-0C61-0D13B20C7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04282" y="11866880"/>
            <a:ext cx="473093" cy="30607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80F9DB4-5918-8885-1A62-90C6540CE7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455642" y="1171714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C673C7B-8A7A-1FDC-9C32-CC3AA177AD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47442" y="5276850"/>
            <a:ext cx="65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C990671-D03D-2D20-F460-CA98F37FD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0285003" y="4845788"/>
            <a:ext cx="65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E42CB53-1A05-FA13-8422-12C8B3D27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685852" y="6132100"/>
            <a:ext cx="65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31456E8-D589-B73E-0F38-3DD5305291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455642" y="11837575"/>
            <a:ext cx="65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103</a:t>
            </a:r>
          </a:p>
        </p:txBody>
      </p:sp>
    </p:spTree>
    <p:extLst>
      <p:ext uri="{BB962C8B-B14F-4D97-AF65-F5344CB8AC3E}">
        <p14:creationId xmlns:p14="http://schemas.microsoft.com/office/powerpoint/2010/main" val="29537280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FF3EF-1C04-E261-C570-9961DEE52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B69B79F-3077-21C9-6955-2AFC9F283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Update Supplier Profile Information </a:t>
            </a:r>
            <a:br>
              <a:rPr lang="en-US"/>
            </a:br>
            <a:r>
              <a:rPr lang="en-US"/>
              <a:t>(Part 34 of 42)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5AC8D1-B83E-9642-3A4F-5A6A8123483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5EF193E-75A6-AE19-7DE0-AF2A49F47D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1136650" indent="-1136650">
              <a:buFont typeface="+mj-lt"/>
              <a:buAutoNum type="arabicPeriod" startAt="104"/>
            </a:pPr>
            <a:r>
              <a:rPr lang="en-CA">
                <a:solidFill>
                  <a:srgbClr val="242424"/>
                </a:solidFill>
              </a:rPr>
              <a:t>Review edited</a:t>
            </a:r>
            <a:r>
              <a:rPr lang="en-CA" b="1">
                <a:solidFill>
                  <a:srgbClr val="242424"/>
                </a:solidFill>
              </a:rPr>
              <a:t> Contact</a:t>
            </a:r>
            <a:r>
              <a:rPr lang="en-CA">
                <a:solidFill>
                  <a:srgbClr val="242424"/>
                </a:solidFill>
              </a:rPr>
              <a:t>.</a:t>
            </a:r>
          </a:p>
          <a:p>
            <a:pPr marL="1136650" indent="-1136650">
              <a:buFont typeface="+mj-lt"/>
              <a:buAutoNum type="arabicPeriod" startAt="104"/>
            </a:pPr>
            <a:r>
              <a:rPr lang="en-US"/>
              <a:t>Click the </a:t>
            </a:r>
            <a:r>
              <a:rPr lang="en-US" b="1"/>
              <a:t>dropdown</a:t>
            </a:r>
            <a:r>
              <a:rPr lang="en-US"/>
              <a:t>.</a:t>
            </a:r>
          </a:p>
          <a:p>
            <a:pPr marL="1136650" indent="-1136650">
              <a:buFont typeface="+mj-lt"/>
              <a:buAutoNum type="arabicPeriod" startAt="104"/>
            </a:pPr>
            <a:r>
              <a:rPr lang="en-US">
                <a:solidFill>
                  <a:srgbClr val="242424"/>
                </a:solidFill>
              </a:rPr>
              <a:t>Click </a:t>
            </a:r>
            <a:r>
              <a:rPr lang="en-US" b="1">
                <a:solidFill>
                  <a:srgbClr val="242424"/>
                </a:solidFill>
              </a:rPr>
              <a:t>Manage Associated Addresses</a:t>
            </a:r>
            <a:r>
              <a:rPr lang="en-US">
                <a:solidFill>
                  <a:srgbClr val="242424"/>
                </a:solidFill>
              </a:rPr>
              <a:t>.</a:t>
            </a:r>
            <a:endParaRPr lang="en-CA">
              <a:solidFill>
                <a:srgbClr val="242424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CA" sz="2800">
              <a:solidFill>
                <a:srgbClr val="242424"/>
              </a:solidFill>
            </a:endParaRPr>
          </a:p>
          <a:p>
            <a:pPr marL="777240"/>
            <a:endParaRPr lang="en-CA" sz="2800">
              <a:solidFill>
                <a:srgbClr val="242424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9E80792-7CD9-D2FA-B438-CB9B71F7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8354" y="4826290"/>
            <a:ext cx="9475289" cy="214879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404B193-F4EC-E9AA-DE01-41CF7FAE206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1136650" indent="-1136650">
              <a:buFont typeface="+mj-lt"/>
              <a:buAutoNum type="arabicPeriod" startAt="107"/>
            </a:pPr>
            <a:r>
              <a:rPr lang="en-US"/>
              <a:t>Click </a:t>
            </a:r>
            <a:r>
              <a:rPr lang="en-US" b="1"/>
              <a:t>Edit</a:t>
            </a:r>
            <a:r>
              <a:rPr lang="en-US"/>
              <a:t>.</a:t>
            </a:r>
          </a:p>
          <a:p>
            <a:pPr marL="1136650"/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remove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Address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click the red icon next to it.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4E41B02-DB74-B624-1588-9D0365AC7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5209" y="10423600"/>
            <a:ext cx="7315200" cy="489429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A8FFD94-B9A4-A70C-6463-394FCC8EC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84822" y="5276850"/>
            <a:ext cx="8390697" cy="3200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D057D42-B196-03AF-1975-474569F5F7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366962" y="5276850"/>
            <a:ext cx="393687" cy="397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0C1ADCC-83BF-DDD6-E914-E765A99D7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36182" y="516255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122B0F9-11BD-9EC7-9FBE-DF3A1E03D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285003" y="471233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2F708E-9897-DCB9-F6ED-B589AF9945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5A8B87-D197-40B3-DA36-C6E9E902DB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393A2E-BEA2-A3A2-FAFA-AE7B746A29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54F9D3-47E9-50E0-BCCB-3F1AB77312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23232" y="6161405"/>
            <a:ext cx="2301892" cy="2698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D6D3E9B-9E88-2985-D5DA-7335A8EAD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674592" y="601166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0129EB3-3062-790C-9764-DE6B9507DA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04282" y="11866880"/>
            <a:ext cx="473093" cy="30607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F0F653F-82F4-B79C-6682-2830E5A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455642" y="1171714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D01BB85-C472-11AA-FDF4-7D8E562E43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58702" y="5289113"/>
            <a:ext cx="65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104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FF82B8A-2BF3-FBA9-A069-D1611A1A73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685852" y="6132100"/>
            <a:ext cx="65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106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CFF24D3-CDB1-BC43-F760-457D63C48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0285003" y="4817667"/>
            <a:ext cx="65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5F11494-91F0-B80F-97BB-6164B481A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503211" y="11865173"/>
            <a:ext cx="65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107</a:t>
            </a:r>
          </a:p>
        </p:txBody>
      </p:sp>
    </p:spTree>
    <p:extLst>
      <p:ext uri="{BB962C8B-B14F-4D97-AF65-F5344CB8AC3E}">
        <p14:creationId xmlns:p14="http://schemas.microsoft.com/office/powerpoint/2010/main" val="24392214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1C694A-E4DE-94A9-5DCE-6EE17F3E8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7C6E069-01CA-C12B-99EF-FAAAC4562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Update Supplier Profile Information </a:t>
            </a:r>
            <a:br>
              <a:rPr lang="en-US"/>
            </a:br>
            <a:r>
              <a:rPr lang="en-US"/>
              <a:t>(Part 35 of 42)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7137AF-E499-26D0-0271-A72BC72A4A6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EBAFE7B-715A-F4AE-65F0-B4DC50EECE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1136650" indent="-1136650">
              <a:buFont typeface="+mj-lt"/>
              <a:buAutoNum type="arabicPeriod" startAt="108"/>
            </a:pPr>
            <a:r>
              <a:rPr lang="en-CA">
                <a:solidFill>
                  <a:srgbClr val="242424"/>
                </a:solidFill>
              </a:rPr>
              <a:t>Select </a:t>
            </a:r>
            <a:r>
              <a:rPr lang="en-CA" b="1">
                <a:solidFill>
                  <a:srgbClr val="242424"/>
                </a:solidFill>
              </a:rPr>
              <a:t>Address</a:t>
            </a:r>
            <a:r>
              <a:rPr lang="en-CA">
                <a:solidFill>
                  <a:srgbClr val="242424"/>
                </a:solidFill>
              </a:rPr>
              <a:t>.</a:t>
            </a:r>
          </a:p>
          <a:p>
            <a:pPr marL="1204913" marR="0" lvl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Inactive Address </a:t>
            </a:r>
            <a:r>
              <a:rPr kumimoji="0" lang="en-US" sz="28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are also listed with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“Inactive” </a:t>
            </a:r>
            <a:b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2800">
                <a:solidFill>
                  <a:prstClr val="black"/>
                </a:solidFill>
              </a:rPr>
              <a:t>next to it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lang="en-CA">
              <a:solidFill>
                <a:srgbClr val="242424"/>
              </a:solidFill>
            </a:endParaRPr>
          </a:p>
          <a:p>
            <a:pPr marL="1204913" indent="-1204913">
              <a:buFont typeface="+mj-lt"/>
              <a:buAutoNum type="arabicPeriod" startAt="109"/>
            </a:pPr>
            <a:r>
              <a:rPr lang="en-US"/>
              <a:t>Click </a:t>
            </a:r>
            <a:r>
              <a:rPr lang="en-US" b="1"/>
              <a:t>Done</a:t>
            </a:r>
            <a:r>
              <a:rPr lang="en-US"/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CA" sz="2800">
              <a:solidFill>
                <a:srgbClr val="242424"/>
              </a:solidFill>
            </a:endParaRPr>
          </a:p>
          <a:p>
            <a:pPr marL="777240"/>
            <a:endParaRPr lang="en-CA" sz="2800">
              <a:solidFill>
                <a:srgbClr val="242424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B7FAC48-F8AC-BAA4-8253-5E4BF1866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399" y="4593451"/>
            <a:ext cx="7315200" cy="395205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8F96051-D2EF-C6D4-80DA-99ED891EBAE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1136650" indent="-1136650">
              <a:buFont typeface="+mj-lt"/>
              <a:buAutoNum type="arabicPeriod" startAt="110"/>
            </a:pPr>
            <a:r>
              <a:rPr lang="en-US"/>
              <a:t>Click </a:t>
            </a:r>
            <a:r>
              <a:rPr lang="en-US" b="1"/>
              <a:t>Save Changes</a:t>
            </a:r>
            <a:r>
              <a:rPr lang="en-US"/>
              <a:t>.</a:t>
            </a:r>
          </a:p>
          <a:p>
            <a:pPr marL="1204913"/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Note: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remove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Address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click the red icon next to it.</a:t>
            </a:r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1CAA5EB-F059-FB82-B6D5-46275FC7F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5209" y="10423600"/>
            <a:ext cx="7315200" cy="489429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86F70AF-7BE8-D2B9-F216-9E85EE4F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61147" y="5682664"/>
            <a:ext cx="2896677" cy="89957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2F0C9F3-03FA-38CB-9E38-1E845D72E2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012507" y="585813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6AB8CE1-5F76-A220-FC33-F536AFF61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8ABAD9-2D14-03D8-68CB-3E8A4BB778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3B7912-B26B-172D-26CA-D4118A837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D8ED0B4-A813-B7DA-0093-68CD7CF021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67697" y="8187153"/>
            <a:ext cx="685802" cy="35835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E4E332A-F14C-9ADA-C6F3-FDC959470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719057" y="809201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DD2D053-537F-CEE0-885D-3314767EA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5498" y="14620692"/>
            <a:ext cx="1655100" cy="54616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E6322E8-71FC-214D-1EEC-C95D9FD196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406858" y="1459820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07A86E-26A9-0D44-2794-F055451648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031307" y="5992677"/>
            <a:ext cx="65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ACC521-4D67-1F82-C0CB-E04348382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719057" y="8187153"/>
            <a:ext cx="65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109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6EF0038-4904-E7F8-31DE-D63900489C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406858" y="14752962"/>
            <a:ext cx="65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110</a:t>
            </a:r>
          </a:p>
        </p:txBody>
      </p:sp>
    </p:spTree>
    <p:extLst>
      <p:ext uri="{BB962C8B-B14F-4D97-AF65-F5344CB8AC3E}">
        <p14:creationId xmlns:p14="http://schemas.microsoft.com/office/powerpoint/2010/main" val="17197053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42A706C-3DA0-8AC0-1B55-5935691A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Update Supplier Profile Information </a:t>
            </a:r>
            <a:br>
              <a:rPr lang="en-US"/>
            </a:br>
            <a:r>
              <a:rPr lang="en-US"/>
              <a:t>(Part 36 of 42)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7D47EC-74D5-388F-651F-80C02F71556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1D9600D-64B9-9253-BB7A-FE777F7ADE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1136650" indent="-1136650">
              <a:buFont typeface="+mj-lt"/>
              <a:buAutoNum type="arabicPeriod" startAt="111"/>
            </a:pPr>
            <a:r>
              <a:rPr lang="en-CA">
                <a:solidFill>
                  <a:srgbClr val="242424"/>
                </a:solidFill>
              </a:rPr>
              <a:t>Click </a:t>
            </a:r>
            <a:r>
              <a:rPr lang="en-CA" b="1">
                <a:solidFill>
                  <a:srgbClr val="242424"/>
                </a:solidFill>
              </a:rPr>
              <a:t>Add Contact</a:t>
            </a:r>
            <a:r>
              <a:rPr lang="en-CA">
                <a:solidFill>
                  <a:srgbClr val="242424"/>
                </a:solidFill>
              </a:rPr>
              <a:t>. </a:t>
            </a:r>
          </a:p>
          <a:p>
            <a:pPr marL="1136650"/>
            <a:r>
              <a:rPr lang="en-CA" sz="2800" b="1">
                <a:solidFill>
                  <a:srgbClr val="242424"/>
                </a:solidFill>
              </a:rPr>
              <a:t>Note</a:t>
            </a:r>
            <a:r>
              <a:rPr lang="en-CA" sz="2800">
                <a:solidFill>
                  <a:srgbClr val="242424"/>
                </a:solidFill>
              </a:rPr>
              <a:t>: The </a:t>
            </a:r>
            <a:r>
              <a:rPr lang="en-US" sz="2800" i="1">
                <a:solidFill>
                  <a:srgbClr val="242424"/>
                </a:solidFill>
              </a:rPr>
              <a:t>Corporate Contact</a:t>
            </a:r>
            <a:r>
              <a:rPr lang="en-US" sz="2800">
                <a:solidFill>
                  <a:srgbClr val="242424"/>
                </a:solidFill>
              </a:rPr>
              <a:t> is a required contact that should be authorized to represent the organization concerning financial matters.</a:t>
            </a:r>
          </a:p>
          <a:p>
            <a:pPr marL="1136650" indent="-1136650">
              <a:buFont typeface="+mj-lt"/>
              <a:buAutoNum type="arabicPeriod" startAt="112"/>
            </a:pPr>
            <a:r>
              <a:rPr lang="en-CA">
                <a:solidFill>
                  <a:srgbClr val="242424"/>
                </a:solidFill>
              </a:rPr>
              <a:t>Select </a:t>
            </a:r>
            <a:r>
              <a:rPr lang="en-CA" b="1">
                <a:solidFill>
                  <a:srgbClr val="242424"/>
                </a:solidFill>
              </a:rPr>
              <a:t>Corporate</a:t>
            </a:r>
            <a:r>
              <a:rPr lang="en-CA">
                <a:solidFill>
                  <a:srgbClr val="242424"/>
                </a:solidFill>
              </a:rPr>
              <a:t>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E9DF7D9-1D78-1C4D-4111-E8F02A07AB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75"/>
          <a:stretch>
            <a:fillRect/>
          </a:stretch>
        </p:blipFill>
        <p:spPr>
          <a:xfrm>
            <a:off x="1093609" y="5429525"/>
            <a:ext cx="10058400" cy="619830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ED87206-EC57-6FF2-E8EC-5F97F9BC42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59328" y="9569885"/>
            <a:ext cx="1061954" cy="3019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7713F7F-278F-0CF5-19AC-955F761374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11519" y="9964455"/>
            <a:ext cx="1548381" cy="22338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A8D1A19-FCCB-9F66-4C5E-1672DBFAB0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10688" y="947112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BF291AA-9CE5-A2AA-72B9-8B52A4BF5D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759900" y="980182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325C82-C620-9890-130F-C807AE9F19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D01C1B-465D-0AD9-9BD1-119CD0E869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528216-D361-AA1B-82A8-21225745FC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9E97BC-F666-6108-59FC-76136BF74C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20710" y="9610343"/>
            <a:ext cx="65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DC8236C-75B0-9996-5004-494524CFE5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799460" y="9922256"/>
            <a:ext cx="65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112</a:t>
            </a:r>
          </a:p>
        </p:txBody>
      </p:sp>
    </p:spTree>
    <p:extLst>
      <p:ext uri="{BB962C8B-B14F-4D97-AF65-F5344CB8AC3E}">
        <p14:creationId xmlns:p14="http://schemas.microsoft.com/office/powerpoint/2010/main" val="7425897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304F07-FF65-B79C-36C6-00F7F8A62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AAF6DBAE-EBEC-4ACB-5497-B60D91FAC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92148"/>
            <a:ext cx="10515600" cy="808698"/>
          </a:xfrm>
        </p:spPr>
        <p:txBody>
          <a:bodyPr>
            <a:noAutofit/>
          </a:bodyPr>
          <a:lstStyle/>
          <a:p>
            <a:r>
              <a:rPr lang="en-US"/>
              <a:t>Update Supplier Profile Information </a:t>
            </a:r>
            <a:br>
              <a:rPr lang="en-US"/>
            </a:br>
            <a:r>
              <a:rPr lang="en-US"/>
              <a:t>(Part 37 of 42)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83BB66-FE11-9193-B18D-13A1A914A32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F2307E7-25C0-DCD1-6FDD-7D8CFBB56E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1136650" indent="-1136650">
              <a:buFont typeface="+mj-lt"/>
              <a:buAutoNum type="arabicPeriod" startAt="113"/>
            </a:pPr>
            <a:r>
              <a:rPr lang="en-US">
                <a:solidFill>
                  <a:srgbClr val="242424"/>
                </a:solidFill>
              </a:rPr>
              <a:t>Enter </a:t>
            </a:r>
            <a:r>
              <a:rPr lang="en-US" b="1">
                <a:solidFill>
                  <a:srgbClr val="242424"/>
                </a:solidFill>
              </a:rPr>
              <a:t>Contact Label</a:t>
            </a:r>
            <a:r>
              <a:rPr lang="en-US">
                <a:solidFill>
                  <a:srgbClr val="242424"/>
                </a:solidFill>
              </a:rPr>
              <a:t>*.</a:t>
            </a:r>
          </a:p>
          <a:p>
            <a:pPr marL="1136650" indent="-1136650">
              <a:buFont typeface="+mj-lt"/>
              <a:buAutoNum type="arabicPeriod" startAt="113"/>
            </a:pPr>
            <a:r>
              <a:rPr lang="en-US">
                <a:solidFill>
                  <a:srgbClr val="242424"/>
                </a:solidFill>
              </a:rPr>
              <a:t>Review </a:t>
            </a:r>
            <a:r>
              <a:rPr lang="en-US" b="1">
                <a:solidFill>
                  <a:srgbClr val="242424"/>
                </a:solidFill>
              </a:rPr>
              <a:t>Corporate</a:t>
            </a:r>
            <a:r>
              <a:rPr lang="en-US">
                <a:solidFill>
                  <a:srgbClr val="242424"/>
                </a:solidFill>
              </a:rPr>
              <a:t> auto-populates </a:t>
            </a:r>
            <a:r>
              <a:rPr lang="en-US" b="1">
                <a:solidFill>
                  <a:srgbClr val="242424"/>
                </a:solidFill>
              </a:rPr>
              <a:t>Which of the following business activities apply to this contact?</a:t>
            </a:r>
          </a:p>
          <a:p>
            <a:pPr marL="1136650" indent="-1136650">
              <a:buFont typeface="+mj-lt"/>
              <a:buAutoNum type="arabicPeriod" startAt="113"/>
            </a:pPr>
            <a:r>
              <a:rPr lang="en-US">
                <a:solidFill>
                  <a:srgbClr val="242424"/>
                </a:solidFill>
              </a:rPr>
              <a:t>Enter </a:t>
            </a:r>
            <a:r>
              <a:rPr lang="en-US" b="1">
                <a:solidFill>
                  <a:srgbClr val="242424"/>
                </a:solidFill>
              </a:rPr>
              <a:t>First Name</a:t>
            </a:r>
            <a:r>
              <a:rPr lang="en-US">
                <a:solidFill>
                  <a:srgbClr val="242424"/>
                </a:solidFill>
              </a:rPr>
              <a:t>*.</a:t>
            </a:r>
            <a:endParaRPr lang="en-US" b="1">
              <a:solidFill>
                <a:srgbClr val="242424"/>
              </a:solidFill>
            </a:endParaRPr>
          </a:p>
          <a:p>
            <a:pPr marL="1136650" indent="-1136650">
              <a:buFont typeface="+mj-lt"/>
              <a:buAutoNum type="arabicPeriod" startAt="113"/>
            </a:pPr>
            <a:r>
              <a:rPr lang="en-US">
                <a:solidFill>
                  <a:srgbClr val="242424"/>
                </a:solidFill>
              </a:rPr>
              <a:t>Enter </a:t>
            </a:r>
            <a:r>
              <a:rPr lang="en-US" b="1">
                <a:solidFill>
                  <a:srgbClr val="242424"/>
                </a:solidFill>
              </a:rPr>
              <a:t>Last Name</a:t>
            </a:r>
            <a:r>
              <a:rPr lang="en-US">
                <a:solidFill>
                  <a:srgbClr val="242424"/>
                </a:solidFill>
              </a:rPr>
              <a:t>*.</a:t>
            </a:r>
          </a:p>
          <a:p>
            <a:pPr marL="1136650" indent="-1136650">
              <a:buFont typeface="+mj-lt"/>
              <a:buAutoNum type="arabicPeriod" startAt="113"/>
            </a:pPr>
            <a:r>
              <a:rPr lang="en-US">
                <a:solidFill>
                  <a:srgbClr val="242424"/>
                </a:solidFill>
              </a:rPr>
              <a:t>Enter </a:t>
            </a:r>
            <a:r>
              <a:rPr lang="en-US" b="1">
                <a:solidFill>
                  <a:srgbClr val="242424"/>
                </a:solidFill>
              </a:rPr>
              <a:t>Position Title </a:t>
            </a:r>
            <a:r>
              <a:rPr lang="en-US">
                <a:solidFill>
                  <a:srgbClr val="242424"/>
                </a:solidFill>
              </a:rPr>
              <a:t>(optional).</a:t>
            </a:r>
          </a:p>
          <a:p>
            <a:pPr marL="1136650" indent="-1136650">
              <a:buFont typeface="+mj-lt"/>
              <a:buAutoNum type="arabicPeriod" startAt="113"/>
            </a:pPr>
            <a:r>
              <a:rPr lang="en-US">
                <a:solidFill>
                  <a:srgbClr val="242424"/>
                </a:solidFill>
              </a:rPr>
              <a:t>Enter </a:t>
            </a:r>
            <a:r>
              <a:rPr lang="en-US" b="1">
                <a:solidFill>
                  <a:srgbClr val="242424"/>
                </a:solidFill>
              </a:rPr>
              <a:t>Email</a:t>
            </a:r>
            <a:r>
              <a:rPr lang="en-US">
                <a:solidFill>
                  <a:srgbClr val="242424"/>
                </a:solidFill>
              </a:rPr>
              <a:t>*.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F27DC2C-CF23-3019-C992-C870EAEB6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7993" y="7302072"/>
            <a:ext cx="9144000" cy="816178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6068D69-46C7-CE78-C3DE-D8FC98F629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03779" y="8770614"/>
            <a:ext cx="5474280" cy="53827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0943399-20A5-5AEA-98C8-92E9E4DAF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03779" y="10785049"/>
            <a:ext cx="5474280" cy="53827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0B6CC5-A000-0BC6-FBD4-6EE28F67B4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03779" y="11499010"/>
            <a:ext cx="5474280" cy="53827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E0B8A68-B897-2806-B040-94CC1D4447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03779" y="12891709"/>
            <a:ext cx="5474280" cy="53827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FA398D1-6FC3-6F27-92A1-10E78922A2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03779" y="12212971"/>
            <a:ext cx="5474280" cy="53827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E850F7A-B681-3DE1-E3EB-6F03E3C01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38059" y="9465145"/>
            <a:ext cx="1215784" cy="42270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E8BD59E-85BB-3632-8E57-0359A37C9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555525" y="876025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3171FEE-4AB4-C1C5-0AC4-BB20803AB6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555525" y="1077468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B6F3B35-72B6-BEFB-225E-21A860D7F6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253843" y="940950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7E9F706-AB3F-B5F7-5FB8-D7BA204CB1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555525" y="1148864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B104883-BED1-1645-2AAE-458312846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555525" y="1219874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741030E-ED39-A9E1-3770-CE3813CF7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555525" y="1290627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204E39-6370-26C2-B706-E4A0A68ED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3048F2-D549-950B-02EC-514B52B78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962D99-9CCD-3607-4517-AA0CD3E6B3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9C189D-BC28-6D69-9DAF-80D3525E3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555525" y="8897805"/>
            <a:ext cx="65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C1945E-6253-29E3-E606-97D2D0FCD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279993" y="9529936"/>
            <a:ext cx="65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114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79B1950-4ECD-62A3-D0D9-7994347B7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588544" y="10897336"/>
            <a:ext cx="65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AC93A44-EE90-8477-098C-C0FDFCBE8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588544" y="11629997"/>
            <a:ext cx="65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682B819-6F8E-A9CD-8387-3D484D3319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588544" y="12328221"/>
            <a:ext cx="65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117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AFE1646-72D2-7BF9-1F93-B96F899D9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588544" y="13043555"/>
            <a:ext cx="65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118</a:t>
            </a:r>
          </a:p>
        </p:txBody>
      </p:sp>
    </p:spTree>
    <p:extLst>
      <p:ext uri="{BB962C8B-B14F-4D97-AF65-F5344CB8AC3E}">
        <p14:creationId xmlns:p14="http://schemas.microsoft.com/office/powerpoint/2010/main" val="38609640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CAD2B-291D-B1ED-5557-66907A2DD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61F1051-BA95-509E-C5D0-470DB4E47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Update Supplier Profile Information </a:t>
            </a:r>
            <a:br>
              <a:rPr lang="en-US"/>
            </a:br>
            <a:r>
              <a:rPr lang="en-US"/>
              <a:t>(Part 38 of 42)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36157D-DBE3-3594-AE5B-B02967F483B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F50E165-28DA-C6A2-854C-51C6967D8C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pPr marL="1136650" indent="-1136650">
              <a:buFont typeface="+mj-lt"/>
              <a:buAutoNum type="arabicPeriod" startAt="119"/>
            </a:pPr>
            <a:r>
              <a:rPr lang="en-CA">
                <a:solidFill>
                  <a:srgbClr val="242424"/>
                </a:solidFill>
              </a:rPr>
              <a:t>Enter </a:t>
            </a:r>
            <a:r>
              <a:rPr lang="en-CA" b="1">
                <a:solidFill>
                  <a:srgbClr val="242424"/>
                </a:solidFill>
              </a:rPr>
              <a:t>Phone</a:t>
            </a:r>
            <a:r>
              <a:rPr lang="en-CA">
                <a:solidFill>
                  <a:srgbClr val="242424"/>
                </a:solidFill>
              </a:rPr>
              <a:t>*.</a:t>
            </a:r>
          </a:p>
          <a:p>
            <a:pPr marL="1136650" indent="-1136650">
              <a:buFont typeface="+mj-lt"/>
              <a:buAutoNum type="arabicPeriod" startAt="119"/>
            </a:pPr>
            <a:r>
              <a:rPr lang="en-CA">
                <a:solidFill>
                  <a:srgbClr val="242424"/>
                </a:solidFill>
              </a:rPr>
              <a:t>Enter </a:t>
            </a:r>
            <a:r>
              <a:rPr lang="en-CA" b="1">
                <a:solidFill>
                  <a:srgbClr val="242424"/>
                </a:solidFill>
              </a:rPr>
              <a:t>Mobile Number </a:t>
            </a:r>
            <a:r>
              <a:rPr lang="en-CA">
                <a:solidFill>
                  <a:srgbClr val="242424"/>
                </a:solidFill>
              </a:rPr>
              <a:t>(optional).</a:t>
            </a:r>
            <a:endParaRPr lang="en-CA" b="1">
              <a:solidFill>
                <a:srgbClr val="242424"/>
              </a:solidFill>
            </a:endParaRPr>
          </a:p>
          <a:p>
            <a:pPr marL="1136650" indent="-1136650">
              <a:buFont typeface="+mj-lt"/>
              <a:buAutoNum type="arabicPeriod" startAt="119"/>
            </a:pPr>
            <a:r>
              <a:rPr lang="en-CA">
                <a:solidFill>
                  <a:srgbClr val="242424"/>
                </a:solidFill>
              </a:rPr>
              <a:t>Enter </a:t>
            </a:r>
            <a:r>
              <a:rPr lang="en-CA" b="1">
                <a:solidFill>
                  <a:srgbClr val="242424"/>
                </a:solidFill>
              </a:rPr>
              <a:t>Toll Free Phone </a:t>
            </a:r>
            <a:r>
              <a:rPr lang="en-CA">
                <a:solidFill>
                  <a:srgbClr val="242424"/>
                </a:solidFill>
              </a:rPr>
              <a:t>(optional).</a:t>
            </a:r>
            <a:endParaRPr lang="en-CA" b="1">
              <a:solidFill>
                <a:srgbClr val="242424"/>
              </a:solidFill>
            </a:endParaRPr>
          </a:p>
          <a:p>
            <a:pPr marL="1136650" indent="-1136650">
              <a:buFont typeface="+mj-lt"/>
              <a:buAutoNum type="arabicPeriod" startAt="119"/>
            </a:pPr>
            <a:r>
              <a:rPr lang="en-CA">
                <a:solidFill>
                  <a:srgbClr val="242424"/>
                </a:solidFill>
              </a:rPr>
              <a:t>Enter </a:t>
            </a:r>
            <a:r>
              <a:rPr lang="en-CA" b="1">
                <a:solidFill>
                  <a:srgbClr val="242424"/>
                </a:solidFill>
              </a:rPr>
              <a:t>Fax</a:t>
            </a:r>
            <a:r>
              <a:rPr lang="en-CA">
                <a:solidFill>
                  <a:srgbClr val="242424"/>
                </a:solidFill>
              </a:rPr>
              <a:t> (optional).</a:t>
            </a:r>
          </a:p>
          <a:p>
            <a:pPr marL="1136650" indent="-1136650">
              <a:buFont typeface="+mj-lt"/>
              <a:buAutoNum type="arabicPeriod" startAt="119"/>
            </a:pPr>
            <a:r>
              <a:rPr lang="en-CA">
                <a:solidFill>
                  <a:srgbClr val="242424"/>
                </a:solidFill>
              </a:rPr>
              <a:t>Check the </a:t>
            </a:r>
            <a:r>
              <a:rPr lang="en-CA" b="1">
                <a:solidFill>
                  <a:srgbClr val="242424"/>
                </a:solidFill>
              </a:rPr>
              <a:t>Create new user account for this contact? </a:t>
            </a:r>
            <a:r>
              <a:rPr lang="en-CA">
                <a:solidFill>
                  <a:srgbClr val="242424"/>
                </a:solidFill>
              </a:rPr>
              <a:t>box. </a:t>
            </a:r>
          </a:p>
          <a:p>
            <a:pPr marL="1204913">
              <a:tabLst>
                <a:tab pos="914400" algn="l"/>
              </a:tabLst>
            </a:pPr>
            <a:r>
              <a:rPr lang="en-CA" sz="2800" b="1">
                <a:solidFill>
                  <a:srgbClr val="242424"/>
                </a:solidFill>
              </a:rPr>
              <a:t>Note</a:t>
            </a:r>
            <a:r>
              <a:rPr lang="en-CA" sz="2800">
                <a:solidFill>
                  <a:srgbClr val="242424"/>
                </a:solidFill>
              </a:rPr>
              <a:t>:</a:t>
            </a:r>
            <a:r>
              <a:rPr lang="en-CA" sz="2800" b="1">
                <a:solidFill>
                  <a:srgbClr val="242424"/>
                </a:solidFill>
              </a:rPr>
              <a:t> </a:t>
            </a:r>
            <a:r>
              <a:rPr lang="en-CA" sz="2800">
                <a:solidFill>
                  <a:srgbClr val="242424"/>
                </a:solidFill>
              </a:rPr>
              <a:t>This is only applicable if </a:t>
            </a:r>
            <a:r>
              <a:rPr lang="en-CA" sz="2800" i="1">
                <a:solidFill>
                  <a:srgbClr val="242424"/>
                </a:solidFill>
              </a:rPr>
              <a:t>Corporate </a:t>
            </a:r>
            <a:r>
              <a:rPr lang="en-CA" sz="2800">
                <a:solidFill>
                  <a:srgbClr val="242424"/>
                </a:solidFill>
              </a:rPr>
              <a:t>is selected as the </a:t>
            </a:r>
            <a:r>
              <a:rPr lang="en-CA" sz="2800" i="1">
                <a:solidFill>
                  <a:srgbClr val="242424"/>
                </a:solidFill>
              </a:rPr>
              <a:t>Contact Type.</a:t>
            </a:r>
            <a:r>
              <a:rPr lang="en-CA" sz="2800">
                <a:solidFill>
                  <a:srgbClr val="242424"/>
                </a:solidFill>
              </a:rPr>
              <a:t> </a:t>
            </a:r>
            <a:r>
              <a:rPr lang="en-US" sz="2800">
                <a:solidFill>
                  <a:srgbClr val="242424"/>
                </a:solidFill>
              </a:rPr>
              <a:t>If selected, an email inviting the contact to register for an account will be automatically sent to set up login credentials for the contact.</a:t>
            </a:r>
            <a:endParaRPr lang="en-CA" sz="2800">
              <a:solidFill>
                <a:srgbClr val="242424"/>
              </a:solidFill>
            </a:endParaRPr>
          </a:p>
          <a:p>
            <a:pPr marL="1136650" indent="-1136650">
              <a:buFont typeface="+mj-lt"/>
              <a:buAutoNum type="arabicPeriod" startAt="124"/>
            </a:pPr>
            <a:r>
              <a:rPr lang="en-CA">
                <a:solidFill>
                  <a:srgbClr val="242424"/>
                </a:solidFill>
              </a:rPr>
              <a:t>Click </a:t>
            </a:r>
            <a:r>
              <a:rPr lang="en-CA" b="1">
                <a:solidFill>
                  <a:srgbClr val="242424"/>
                </a:solidFill>
              </a:rPr>
              <a:t>Save Changes</a:t>
            </a:r>
            <a:r>
              <a:rPr lang="en-CA">
                <a:solidFill>
                  <a:srgbClr val="242424"/>
                </a:solidFill>
              </a:rPr>
              <a:t>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CA" sz="2800">
              <a:solidFill>
                <a:srgbClr val="242424"/>
              </a:solidFill>
            </a:endParaRPr>
          </a:p>
          <a:p>
            <a:pPr marL="777240"/>
            <a:endParaRPr lang="en-CA" sz="2800">
              <a:solidFill>
                <a:srgbClr val="242424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EE82CC2-BA68-85F9-EED1-297B8843C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660" b="1911"/>
          <a:stretch>
            <a:fillRect/>
          </a:stretch>
        </p:blipFill>
        <p:spPr>
          <a:xfrm>
            <a:off x="1981199" y="8011492"/>
            <a:ext cx="8229600" cy="745236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5BB7CE9-984B-F0C2-2D9D-357253A59D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64128" y="9496812"/>
            <a:ext cx="4916471" cy="50877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44582CB-3CE6-1D24-7D21-D36561379B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75339" y="10360896"/>
            <a:ext cx="2689111" cy="50877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A81F89B-E8B5-7A8C-5060-618AC612E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86550" y="11284055"/>
            <a:ext cx="4916471" cy="50877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F8D6B91-CAD6-1B39-0B2C-1397490F0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90618" y="13625599"/>
            <a:ext cx="4861395" cy="36952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35E36EE-F6FF-0FBA-9F8B-401996DCCB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70751" y="14934657"/>
            <a:ext cx="1758949" cy="4557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412F7B7-1BDF-08F3-A548-3C2CE4789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722111" y="1488821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9FD3D3A-B3B4-28D3-3E9A-2A0BA775B4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15488" y="947262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836C168-A080-D5C6-9FA3-8E7227917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15488" y="1034096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500AF58-A9E5-7B31-E2DC-38D081451C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26699" y="1126412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D1A2A9-1B0E-7BAB-E843-6E9E8F5BDD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8485C2-2CFD-94FE-5C41-31868B374A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0D2623-BA1A-678D-0FC7-619470FFC2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F3EC3F3-7FF9-3FA9-84DC-CAF86D60D4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752013" y="1353604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142BDDC-7C7B-6CE7-3141-47F1B504FE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97761" y="12157363"/>
            <a:ext cx="4916471" cy="50877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D084E63-DA78-F7F7-3AA9-81564ADF0A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37910" y="1213742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CF8B49-6A6C-5B85-E223-DDAF36FD86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437910" y="9618799"/>
            <a:ext cx="65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119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4D93CE2-36BF-7417-0D5E-5310017280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437910" y="10486579"/>
            <a:ext cx="65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71B848E-A562-8C53-E57C-B66EC38842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437910" y="11402964"/>
            <a:ext cx="65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8782FE9-36EB-68B7-32F4-8E1320061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437910" y="12291215"/>
            <a:ext cx="65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AAA8C30-1030-8074-EA26-8B4CDAD065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752013" y="13656474"/>
            <a:ext cx="65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3FD4298-4624-06B2-C454-3BDC3E8D5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722111" y="15038910"/>
            <a:ext cx="65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124</a:t>
            </a:r>
          </a:p>
        </p:txBody>
      </p:sp>
    </p:spTree>
    <p:extLst>
      <p:ext uri="{BB962C8B-B14F-4D97-AF65-F5344CB8AC3E}">
        <p14:creationId xmlns:p14="http://schemas.microsoft.com/office/powerpoint/2010/main" val="1554560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919B5-2328-29E5-6C65-EBD408C08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5B06F52-C6E7-4484-6A99-480E4633F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Update Supplier Profile Information </a:t>
            </a:r>
            <a:br>
              <a:rPr lang="en-US"/>
            </a:br>
            <a:r>
              <a:rPr lang="en-US"/>
              <a:t>(Part 3 of 42)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0D530F-BC1B-783E-15C5-A4E9C88E0EC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6"/>
            </a:pPr>
            <a:r>
              <a:rPr lang="en-US"/>
              <a:t>Select </a:t>
            </a:r>
            <a:r>
              <a:rPr lang="en-US" b="1"/>
              <a:t>Send to Email Address on Record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6"/>
            </a:pPr>
            <a:r>
              <a:rPr lang="en-US"/>
              <a:t>Click </a:t>
            </a:r>
            <a:r>
              <a:rPr lang="en-US" b="1"/>
              <a:t>Login</a:t>
            </a:r>
            <a:r>
              <a:rPr lang="en-US"/>
              <a:t>.</a:t>
            </a:r>
          </a:p>
          <a:p>
            <a:pPr marL="742950"/>
            <a:r>
              <a:rPr lang="en-US" sz="280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964202-5E23-FBDE-2E8F-AD68302FC56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19E6B77-8F68-F39A-29A1-87594E386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799" y="3974486"/>
            <a:ext cx="10058400" cy="706806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59C4F5F9-832A-BF9C-221B-6D2D7278E5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36978" y="662539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92D8C0-6A07-16C5-CAF5-1BDC96379D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63985" y="6531549"/>
            <a:ext cx="8248955" cy="7363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A38DC8-4727-A232-80E1-3A3D55F125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00929" y="911354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46365F9-2EE9-3B39-89F1-6A94E8C9F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49569" y="9101531"/>
            <a:ext cx="8966833" cy="7363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BF102E-6FCA-53AC-F65C-344F3FA18B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971D34-EB2E-ED3C-5CFD-6119DF63D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92CFEE-9B9A-30F4-5B77-C36196993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8386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39320-889F-04DB-782D-563357E83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2DD248CA-0126-950A-ED44-79D6B408D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92148"/>
            <a:ext cx="10515600" cy="808698"/>
          </a:xfrm>
        </p:spPr>
        <p:txBody>
          <a:bodyPr>
            <a:noAutofit/>
          </a:bodyPr>
          <a:lstStyle/>
          <a:p>
            <a:r>
              <a:rPr lang="en-US"/>
              <a:t>Update Supplier Profile Information </a:t>
            </a:r>
            <a:br>
              <a:rPr lang="en-US"/>
            </a:br>
            <a:r>
              <a:rPr lang="en-US"/>
              <a:t>(Part 39 of 42)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5FB2D5-F4F0-8994-F2FE-00874638E1B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D961B7A-59B4-5CB9-F561-3957160CBEE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1136650" indent="-1136650">
              <a:buFont typeface="+mj-lt"/>
              <a:buAutoNum type="arabicPeriod" startAt="125"/>
            </a:pPr>
            <a:r>
              <a:rPr lang="en-US">
                <a:solidFill>
                  <a:srgbClr val="242424"/>
                </a:solidFill>
              </a:rPr>
              <a:t>Enter </a:t>
            </a:r>
            <a:r>
              <a:rPr lang="en-US" b="1">
                <a:solidFill>
                  <a:srgbClr val="242424"/>
                </a:solidFill>
              </a:rPr>
              <a:t>Phone*</a:t>
            </a:r>
            <a:r>
              <a:rPr lang="en-US">
                <a:solidFill>
                  <a:srgbClr val="242424"/>
                </a:solidFill>
              </a:rPr>
              <a:t>.</a:t>
            </a:r>
          </a:p>
          <a:p>
            <a:pPr marL="1136650" indent="-1136650">
              <a:buFont typeface="+mj-lt"/>
              <a:buAutoNum type="arabicPeriod" startAt="125"/>
            </a:pPr>
            <a:r>
              <a:rPr lang="en-US">
                <a:solidFill>
                  <a:srgbClr val="242424"/>
                </a:solidFill>
              </a:rPr>
              <a:t>Enter </a:t>
            </a:r>
            <a:r>
              <a:rPr lang="en-US" b="1">
                <a:solidFill>
                  <a:srgbClr val="242424"/>
                </a:solidFill>
              </a:rPr>
              <a:t>Mobile Number </a:t>
            </a:r>
            <a:r>
              <a:rPr lang="en-US">
                <a:solidFill>
                  <a:srgbClr val="242424"/>
                </a:solidFill>
              </a:rPr>
              <a:t>(optional).</a:t>
            </a:r>
          </a:p>
          <a:p>
            <a:pPr marL="1136650" indent="-1136650">
              <a:buFont typeface="+mj-lt"/>
              <a:buAutoNum type="arabicPeriod" startAt="125"/>
            </a:pPr>
            <a:r>
              <a:rPr lang="en-US">
                <a:solidFill>
                  <a:srgbClr val="242424"/>
                </a:solidFill>
              </a:rPr>
              <a:t>Enter </a:t>
            </a:r>
            <a:r>
              <a:rPr lang="en-US" b="1">
                <a:solidFill>
                  <a:srgbClr val="242424"/>
                </a:solidFill>
              </a:rPr>
              <a:t>Toll Free Phone </a:t>
            </a:r>
            <a:r>
              <a:rPr lang="en-US">
                <a:solidFill>
                  <a:srgbClr val="242424"/>
                </a:solidFill>
              </a:rPr>
              <a:t>(optional).</a:t>
            </a:r>
          </a:p>
          <a:p>
            <a:pPr marL="1136650" indent="-1136650">
              <a:buFont typeface="+mj-lt"/>
              <a:buAutoNum type="arabicPeriod" startAt="125"/>
            </a:pPr>
            <a:r>
              <a:rPr lang="en-US">
                <a:solidFill>
                  <a:srgbClr val="242424"/>
                </a:solidFill>
              </a:rPr>
              <a:t>Enter </a:t>
            </a:r>
            <a:r>
              <a:rPr lang="en-US" b="1">
                <a:solidFill>
                  <a:srgbClr val="242424"/>
                </a:solidFill>
              </a:rPr>
              <a:t>Fax</a:t>
            </a:r>
            <a:r>
              <a:rPr lang="en-US">
                <a:solidFill>
                  <a:srgbClr val="242424"/>
                </a:solidFill>
              </a:rPr>
              <a:t> (optional). </a:t>
            </a:r>
          </a:p>
          <a:p>
            <a:pPr marL="1136650" indent="-1136650">
              <a:buFont typeface="+mj-lt"/>
              <a:buAutoNum type="arabicPeriod" startAt="125"/>
            </a:pPr>
            <a:r>
              <a:rPr lang="en-US">
                <a:solidFill>
                  <a:srgbClr val="242424"/>
                </a:solidFill>
              </a:rPr>
              <a:t>Select </a:t>
            </a:r>
            <a:r>
              <a:rPr lang="en-US" b="1">
                <a:solidFill>
                  <a:srgbClr val="242424"/>
                </a:solidFill>
              </a:rPr>
              <a:t>Create new user account for this contact? </a:t>
            </a:r>
            <a:r>
              <a:rPr lang="en-US">
                <a:solidFill>
                  <a:srgbClr val="242424"/>
                </a:solidFill>
              </a:rPr>
              <a:t>(optional).</a:t>
            </a:r>
          </a:p>
          <a:p>
            <a:pPr marL="1136650" indent="-1136650">
              <a:buFont typeface="+mj-lt"/>
              <a:buAutoNum type="arabicPeriod" startAt="125"/>
            </a:pPr>
            <a:r>
              <a:rPr lang="en-US">
                <a:solidFill>
                  <a:srgbClr val="242424"/>
                </a:solidFill>
              </a:rPr>
              <a:t>Click </a:t>
            </a:r>
            <a:r>
              <a:rPr lang="en-US" b="1">
                <a:solidFill>
                  <a:srgbClr val="242424"/>
                </a:solidFill>
              </a:rPr>
              <a:t>Save Changes</a:t>
            </a:r>
            <a:r>
              <a:rPr lang="en-US">
                <a:solidFill>
                  <a:srgbClr val="242424"/>
                </a:solidFill>
              </a:rPr>
              <a:t>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DB8F09-7024-78A7-90A6-DBD43FC40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0809" y="6836510"/>
            <a:ext cx="9144000" cy="851095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F2B8226-059E-5111-9966-D89495397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40493" y="8753614"/>
            <a:ext cx="5313850" cy="49971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D5298E-627E-C16E-706D-5F32F1B46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40493" y="9711794"/>
            <a:ext cx="2886572" cy="53827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252508E-EFDA-73A8-EC23-D7A3B5F0D2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40493" y="10708536"/>
            <a:ext cx="5313850" cy="49971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84E19C-416A-55CA-89C0-912963630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40493" y="11666716"/>
            <a:ext cx="5313850" cy="49971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20A366C-57D7-4B97-EAC4-D62DB077D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68988" y="14608629"/>
            <a:ext cx="1920154" cy="5731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1788A00-EDBF-196F-52FB-618136CCF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820348" y="1463300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A81C036-3A0C-2DFC-DDAD-183B3CE45C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393374" y="1164225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8862BC9-F3CC-BB86-EFF8-7DF17E233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393374" y="1068407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57EFEE5-93ED-1AC1-A28B-E727B1E32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393374" y="872492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01D4584-F2CC-ACF2-8BE1-E17DC598C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391853" y="970143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111CE39-678B-57D8-7980-570E20CD76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67382" y="13232094"/>
            <a:ext cx="4907239" cy="49971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34DFAC9-C976-61A2-B5BB-F7AFAEE12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774621" y="1320763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A201AB-83AE-C734-BB47-EA1344FA1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6FD65D-598A-571D-F59C-CA20DFDF13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5135EE-2337-F1FE-4596-FF5C69834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AD623C-68FF-5DB9-89C2-5D53183B2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391853" y="8871186"/>
            <a:ext cx="65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8634B38-6C6A-9F91-AEE4-65274334C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412915" y="9847266"/>
            <a:ext cx="65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126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EFAF4DC-2969-6D73-5182-514485644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412915" y="10826108"/>
            <a:ext cx="65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127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1312CAB-1304-54F6-33B9-8F8170EA93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412915" y="11804950"/>
            <a:ext cx="65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128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4BC4B1B-139A-612D-6354-2CC1973A6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774621" y="13328063"/>
            <a:ext cx="65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129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304B7D6-615B-320D-4D02-D9DB2EA076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820348" y="14773010"/>
            <a:ext cx="65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130</a:t>
            </a:r>
          </a:p>
        </p:txBody>
      </p:sp>
    </p:spTree>
    <p:extLst>
      <p:ext uri="{BB962C8B-B14F-4D97-AF65-F5344CB8AC3E}">
        <p14:creationId xmlns:p14="http://schemas.microsoft.com/office/powerpoint/2010/main" val="18805655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AF1CAA-0046-ECFF-390A-5C567819B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06D3F84B-3E90-CE2D-DBF7-22B587534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92148"/>
            <a:ext cx="10515600" cy="808698"/>
          </a:xfrm>
        </p:spPr>
        <p:txBody>
          <a:bodyPr>
            <a:noAutofit/>
          </a:bodyPr>
          <a:lstStyle/>
          <a:p>
            <a:r>
              <a:rPr lang="en-US"/>
              <a:t>Update Supplier Profile Information </a:t>
            </a:r>
            <a:br>
              <a:rPr lang="en-US"/>
            </a:br>
            <a:r>
              <a:rPr lang="en-US"/>
              <a:t>(Part 40 of 42)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763D3D-811F-7F73-98D6-6BA78342311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369E40D-9206-AA67-A523-7A84801BC8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1136650" indent="-1136650">
              <a:buFont typeface="+mj-lt"/>
              <a:buAutoNum type="arabicPeriod" startAt="131"/>
            </a:pPr>
            <a:r>
              <a:rPr lang="en-US">
                <a:solidFill>
                  <a:srgbClr val="242424"/>
                </a:solidFill>
              </a:rPr>
              <a:t>Review </a:t>
            </a:r>
            <a:r>
              <a:rPr lang="en-US" b="1">
                <a:solidFill>
                  <a:srgbClr val="242424"/>
                </a:solidFill>
              </a:rPr>
              <a:t>success</a:t>
            </a:r>
            <a:r>
              <a:rPr lang="en-US">
                <a:solidFill>
                  <a:srgbClr val="242424"/>
                </a:solidFill>
              </a:rPr>
              <a:t> notification. </a:t>
            </a:r>
          </a:p>
          <a:p>
            <a:pPr marL="1136650" indent="-1136650">
              <a:buFont typeface="+mj-lt"/>
              <a:buAutoNum type="arabicPeriod" startAt="131"/>
            </a:pPr>
            <a:r>
              <a:rPr lang="en-US">
                <a:solidFill>
                  <a:srgbClr val="242424"/>
                </a:solidFill>
              </a:rPr>
              <a:t>Review added </a:t>
            </a:r>
            <a:r>
              <a:rPr lang="en-US" b="1">
                <a:solidFill>
                  <a:srgbClr val="242424"/>
                </a:solidFill>
              </a:rPr>
              <a:t>Contact</a:t>
            </a:r>
            <a:r>
              <a:rPr lang="en-US">
                <a:solidFill>
                  <a:srgbClr val="242424"/>
                </a:solidFill>
              </a:rPr>
              <a:t>. </a:t>
            </a:r>
          </a:p>
          <a:p>
            <a:pPr marL="1204913"/>
            <a:r>
              <a:rPr lang="en-CA" sz="2800" b="1">
                <a:solidFill>
                  <a:srgbClr val="242424"/>
                </a:solidFill>
              </a:rPr>
              <a:t>Note</a:t>
            </a:r>
            <a:r>
              <a:rPr lang="en-CA" sz="2800">
                <a:solidFill>
                  <a:srgbClr val="242424"/>
                </a:solidFill>
              </a:rPr>
              <a:t>:</a:t>
            </a:r>
            <a:r>
              <a:rPr lang="en-CA" sz="2800" b="1">
                <a:solidFill>
                  <a:srgbClr val="242424"/>
                </a:solidFill>
              </a:rPr>
              <a:t> </a:t>
            </a:r>
            <a:r>
              <a:rPr lang="en-CA" sz="2800">
                <a:solidFill>
                  <a:srgbClr val="242424"/>
                </a:solidFill>
              </a:rPr>
              <a:t>The </a:t>
            </a:r>
            <a:r>
              <a:rPr lang="en-CA" sz="2800" i="1">
                <a:solidFill>
                  <a:srgbClr val="242424"/>
                </a:solidFill>
              </a:rPr>
              <a:t>Step Complete </a:t>
            </a:r>
            <a:r>
              <a:rPr lang="en-CA" sz="2800">
                <a:solidFill>
                  <a:srgbClr val="242424"/>
                </a:solidFill>
              </a:rPr>
              <a:t>icon will be visible next to the </a:t>
            </a:r>
            <a:r>
              <a:rPr lang="en-CA" sz="2800" i="1">
                <a:solidFill>
                  <a:srgbClr val="242424"/>
                </a:solidFill>
              </a:rPr>
              <a:t>Contacts</a:t>
            </a:r>
            <a:r>
              <a:rPr lang="en-CA" sz="2800">
                <a:solidFill>
                  <a:srgbClr val="242424"/>
                </a:solidFill>
              </a:rPr>
              <a:t> tab. </a:t>
            </a:r>
          </a:p>
          <a:p>
            <a:pPr marL="1136650" indent="-1136650">
              <a:buFont typeface="+mj-lt"/>
              <a:buAutoNum type="arabicPeriod" startAt="133"/>
            </a:pPr>
            <a:r>
              <a:rPr lang="en-CA">
                <a:solidFill>
                  <a:srgbClr val="242424"/>
                </a:solidFill>
              </a:rPr>
              <a:t>Click </a:t>
            </a:r>
            <a:r>
              <a:rPr lang="en-CA" b="1">
                <a:solidFill>
                  <a:srgbClr val="242424"/>
                </a:solidFill>
              </a:rPr>
              <a:t>Next</a:t>
            </a:r>
            <a:r>
              <a:rPr lang="en-CA">
                <a:solidFill>
                  <a:srgbClr val="242424"/>
                </a:solidFill>
              </a:rPr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B89BAB-DBAC-4E38-2E65-4D9FA232A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609" y="5384863"/>
            <a:ext cx="10058400" cy="456487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179952B-940D-624C-B45F-430E88B79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95610" y="5523793"/>
            <a:ext cx="2406169" cy="59372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F3B547-F575-9C27-5FB3-B9C2E6EDF7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33545" y="8290134"/>
            <a:ext cx="7772994" cy="66833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D8B3140-8603-FB6D-5D7E-CCB5B33BD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745722" y="895846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79D4F66-0372-B91D-247D-8B675B004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301779" y="554633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E5C95B3-8FF7-2D2B-2FCF-B5556E976A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468127" y="9644584"/>
            <a:ext cx="548640" cy="24695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94D01A8-8534-7D9B-C6FA-632ACC749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1016767" y="949374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355E6D-1A6B-443A-D77B-F886020C3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AED8AC-6286-2782-55A4-9A8F6911C2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E9B240-B845-7060-4708-B56BDFEBA5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4A3903-7146-04C5-C201-EA9176E642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301779" y="5666765"/>
            <a:ext cx="65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34D6A6B-AF8A-0FD4-1618-935BC0483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769480" y="9078900"/>
            <a:ext cx="65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E195546-E04B-52BC-02EE-7A9B84B821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1048061" y="9614172"/>
            <a:ext cx="65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133</a:t>
            </a:r>
          </a:p>
        </p:txBody>
      </p:sp>
    </p:spTree>
    <p:extLst>
      <p:ext uri="{BB962C8B-B14F-4D97-AF65-F5344CB8AC3E}">
        <p14:creationId xmlns:p14="http://schemas.microsoft.com/office/powerpoint/2010/main" val="34238649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2323C0-16E0-1108-50E8-1FBDD7655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8FD2667-27C9-2AF3-7C3D-E4507EDFF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>
                <a:effectLst/>
                <a:latin typeface="Helvetica Neue" panose="02000503000000020004" pitchFamily="2" charset="0"/>
              </a:rPr>
              <a:t>Update Supplier Profile Information </a:t>
            </a:r>
            <a:br>
              <a:rPr lang="en-CA">
                <a:effectLst/>
                <a:latin typeface="Helvetica Neue" panose="02000503000000020004" pitchFamily="2" charset="0"/>
              </a:rPr>
            </a:br>
            <a:r>
              <a:rPr lang="en-US"/>
              <a:t>(Part 41 of 42)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4F8285-DF29-8134-3D2F-F0B780A6DC9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AE913C6-EC87-B677-1B8D-E426C7A997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358030"/>
            <a:ext cx="10348914" cy="6053667"/>
          </a:xfrm>
        </p:spPr>
        <p:txBody>
          <a:bodyPr>
            <a:normAutofit/>
          </a:bodyPr>
          <a:lstStyle/>
          <a:p>
            <a:pPr marL="1136650" indent="-1136650">
              <a:buFont typeface="+mj-lt"/>
              <a:buAutoNum type="arabicPeriod" startAt="134"/>
            </a:pPr>
            <a:r>
              <a:rPr lang="en-CA">
                <a:solidFill>
                  <a:srgbClr val="242424"/>
                </a:solidFill>
              </a:rPr>
              <a:t>Click </a:t>
            </a:r>
            <a:r>
              <a:rPr lang="en-CA" b="1">
                <a:solidFill>
                  <a:srgbClr val="242424"/>
                </a:solidFill>
              </a:rPr>
              <a:t>Self Reported Supplier Demographics</a:t>
            </a:r>
            <a:r>
              <a:rPr lang="en-CA">
                <a:solidFill>
                  <a:srgbClr val="242424"/>
                </a:solidFill>
              </a:rPr>
              <a:t>.</a:t>
            </a:r>
          </a:p>
          <a:p>
            <a:pPr marL="1136650" indent="-1136650">
              <a:buFont typeface="+mj-lt"/>
              <a:buAutoNum type="arabicPeriod" startAt="134"/>
            </a:pPr>
            <a:r>
              <a:rPr lang="en-CA">
                <a:solidFill>
                  <a:srgbClr val="242424"/>
                </a:solidFill>
              </a:rPr>
              <a:t>Edit </a:t>
            </a:r>
            <a:r>
              <a:rPr lang="en-CA" b="1">
                <a:solidFill>
                  <a:srgbClr val="242424"/>
                </a:solidFill>
              </a:rPr>
              <a:t>Self Reported Supplier Demographics </a:t>
            </a:r>
            <a:r>
              <a:rPr lang="en-CA">
                <a:solidFill>
                  <a:srgbClr val="242424"/>
                </a:solidFill>
              </a:rPr>
              <a:t>fields. </a:t>
            </a:r>
          </a:p>
          <a:p>
            <a:pPr marL="1136650"/>
            <a:r>
              <a:rPr lang="en-CA" sz="2800" b="1">
                <a:solidFill>
                  <a:srgbClr val="242424"/>
                </a:solidFill>
              </a:rPr>
              <a:t>Note</a:t>
            </a:r>
            <a:r>
              <a:rPr lang="en-CA" sz="2800">
                <a:solidFill>
                  <a:srgbClr val="242424"/>
                </a:solidFill>
              </a:rPr>
              <a:t>:</a:t>
            </a:r>
            <a:r>
              <a:rPr lang="en-CA" sz="2800" b="1">
                <a:solidFill>
                  <a:srgbClr val="242424"/>
                </a:solidFill>
              </a:rPr>
              <a:t> </a:t>
            </a:r>
            <a:r>
              <a:rPr lang="en-CA" sz="2800" i="1">
                <a:solidFill>
                  <a:srgbClr val="242424"/>
                </a:solidFill>
              </a:rPr>
              <a:t>Self Reported Supplier Demographics </a:t>
            </a:r>
            <a:r>
              <a:rPr lang="en-CA" sz="2800">
                <a:solidFill>
                  <a:srgbClr val="242424"/>
                </a:solidFill>
              </a:rPr>
              <a:t>fields will auto-populate but can be edited. </a:t>
            </a:r>
          </a:p>
          <a:p>
            <a:pPr marL="1136650" indent="-1136650">
              <a:buFont typeface="+mj-lt"/>
              <a:buAutoNum type="arabicPeriod" startAt="136"/>
            </a:pPr>
            <a:r>
              <a:rPr lang="en-CA">
                <a:solidFill>
                  <a:srgbClr val="242424"/>
                </a:solidFill>
              </a:rPr>
              <a:t>Click </a:t>
            </a:r>
            <a:r>
              <a:rPr lang="en-CA" b="1">
                <a:solidFill>
                  <a:srgbClr val="242424"/>
                </a:solidFill>
              </a:rPr>
              <a:t>Save Changes</a:t>
            </a:r>
            <a:r>
              <a:rPr lang="en-CA">
                <a:solidFill>
                  <a:srgbClr val="242424"/>
                </a:solidFill>
              </a:rPr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CA">
              <a:solidFill>
                <a:srgbClr val="242424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CA" sz="2800">
              <a:solidFill>
                <a:srgbClr val="242424"/>
              </a:solidFill>
            </a:endParaRPr>
          </a:p>
          <a:p>
            <a:pPr marL="777240"/>
            <a:endParaRPr lang="en-CA" sz="2800">
              <a:solidFill>
                <a:srgbClr val="242424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EF6B224-4663-A19C-8D1F-E9ACAC072C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199" y="6654033"/>
            <a:ext cx="8229600" cy="859305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C2B47DD-507F-6921-22EA-CF041B205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63143" y="6696825"/>
            <a:ext cx="3877914" cy="849237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C441BAB-A731-207F-39DD-B8059760B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75660" y="14812490"/>
            <a:ext cx="1060969" cy="31139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4784A52-C3F0-D9BC-8294-F7EE384B89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452968" y="1469386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6559FC9-197F-B2F1-3FF9-176CD73B32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330775" y="1080344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EAEE197-B8C3-E99A-9EDD-BAD632CE62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81198" y="9081126"/>
            <a:ext cx="2338767" cy="30236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89C71BC-598A-89B2-F1E1-C504499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442840" y="895798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F63619-AE1F-C2AC-A062-929EE93813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4DAFC8-1239-8CB0-36B5-198867B736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1ED57B-D397-D758-C17C-7BC03D7668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FE7484F-1AC0-F0C6-9931-ECB0DB8347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482070" y="9081126"/>
            <a:ext cx="65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2AC838-6BE0-097B-35D2-7EACFDC740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349020" y="10923872"/>
            <a:ext cx="65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2D61C07-1796-4523-7F60-B083DA86B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484235" y="14847019"/>
            <a:ext cx="65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136</a:t>
            </a:r>
          </a:p>
        </p:txBody>
      </p:sp>
    </p:spTree>
    <p:extLst>
      <p:ext uri="{BB962C8B-B14F-4D97-AF65-F5344CB8AC3E}">
        <p14:creationId xmlns:p14="http://schemas.microsoft.com/office/powerpoint/2010/main" val="36482534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76C2C0-6E55-0EB8-D7D5-A68E36D5D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97954D7-37F4-F4EA-3CCF-BA425D7D9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>
                <a:effectLst/>
                <a:latin typeface="Helvetica Neue" panose="02000503000000020004" pitchFamily="2" charset="0"/>
              </a:rPr>
              <a:t>Update Supplier Profile Information </a:t>
            </a:r>
            <a:br>
              <a:rPr lang="en-CA">
                <a:effectLst/>
                <a:latin typeface="Helvetica Neue" panose="02000503000000020004" pitchFamily="2" charset="0"/>
              </a:rPr>
            </a:br>
            <a:r>
              <a:rPr lang="en-US"/>
              <a:t>(Part 42 of 42)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36B57B-C065-1C5E-69E6-0E389EC73B4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585869" y="1717828"/>
            <a:ext cx="2938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7FF5EC3-5717-62E4-03F6-77268CDC49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1136650" indent="-1136650">
              <a:buFont typeface="+mj-lt"/>
              <a:buAutoNum type="arabicPeriod" startAt="137"/>
            </a:pPr>
            <a:r>
              <a:rPr lang="en-US"/>
              <a:t>Review </a:t>
            </a:r>
            <a:r>
              <a:rPr lang="en-US" b="1"/>
              <a:t>Success </a:t>
            </a:r>
            <a:r>
              <a:rPr lang="en-US"/>
              <a:t>notification.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689709-27CA-E388-FAB4-051CDA7761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608" y="3971819"/>
            <a:ext cx="10058400" cy="153356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A398DCF3-6FF5-B412-A368-FBD49DE642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46009" y="14472037"/>
            <a:ext cx="10953599" cy="991815"/>
            <a:chOff x="328693" y="2700632"/>
            <a:chExt cx="6062976" cy="502647"/>
          </a:xfrm>
          <a:solidFill>
            <a:schemeClr val="accent5"/>
          </a:solidFill>
        </p:grpSpPr>
        <p:sp>
          <p:nvSpPr>
            <p:cNvPr id="16" name="Freeform 101">
              <a:extLst>
                <a:ext uri="{FF2B5EF4-FFF2-40B4-BE49-F238E27FC236}">
                  <a16:creationId xmlns:a16="http://schemas.microsoft.com/office/drawing/2014/main" id="{4EE3A12F-D2B0-977F-CABB-ACA32DCB6577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chemeClr val="accent5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>
                <a:defRPr>
                  <a:solidFill>
                    <a:srgbClr val="FFFFFF"/>
                  </a:solidFill>
                </a:defRPr>
              </a:pPr>
              <a:endParaRPr lang="en-US" sz="1400"/>
            </a:p>
          </p:txBody>
        </p:sp>
        <p:pic>
          <p:nvPicPr>
            <p:cNvPr id="17" name="Graphic 16" descr="Checkmark with solid fill">
              <a:extLst>
                <a:ext uri="{FF2B5EF4-FFF2-40B4-BE49-F238E27FC236}">
                  <a16:creationId xmlns:a16="http://schemas.microsoft.com/office/drawing/2014/main" id="{A4B32DE6-B4A4-B40C-0728-35DD8A17E7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98F0E3D2-45D4-16C0-9D72-EEAD57C1791C}"/>
              </a:ext>
            </a:extLst>
          </p:cNvPr>
          <p:cNvSpPr txBox="1"/>
          <p:nvPr/>
        </p:nvSpPr>
        <p:spPr>
          <a:xfrm>
            <a:off x="2074255" y="14751911"/>
            <a:ext cx="983668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You have successfully Updated Supplier Profile Information. 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6A0B1B-6FEE-13BC-60D4-201BD5D1E3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245E28-DB63-C0E6-F6C4-4A44DFDD2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7DEDE0-3483-05A7-2D7E-2606250D2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069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F08C6-A46D-E4EE-A22C-2FB6CA591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4">
            <a:extLst>
              <a:ext uri="{FF2B5EF4-FFF2-40B4-BE49-F238E27FC236}">
                <a16:creationId xmlns:a16="http://schemas.microsoft.com/office/drawing/2014/main" id="{8624D811-644B-358B-8C3B-8471F0158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Update Supplier Profile Information </a:t>
            </a:r>
            <a:br>
              <a:rPr lang="en-US"/>
            </a:br>
            <a:r>
              <a:rPr lang="en-US"/>
              <a:t>(Part 4 of 42)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12291C-E244-AEC1-8A8F-D0EEA98B3A5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4728057-1A9F-5E10-3567-8D5F90D6EC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8"/>
            </a:pPr>
            <a:r>
              <a:rPr lang="en-CA">
                <a:solidFill>
                  <a:srgbClr val="242424"/>
                </a:solidFill>
              </a:rPr>
              <a:t>Receive and make note of the </a:t>
            </a:r>
            <a:r>
              <a:rPr lang="en-CA" b="1">
                <a:solidFill>
                  <a:srgbClr val="242424"/>
                </a:solidFill>
              </a:rPr>
              <a:t>One-Time Code</a:t>
            </a:r>
            <a:r>
              <a:rPr lang="en-CA">
                <a:solidFill>
                  <a:srgbClr val="242424"/>
                </a:solidFill>
              </a:rPr>
              <a:t>.</a:t>
            </a:r>
          </a:p>
          <a:p>
            <a:pPr marL="777240"/>
            <a:r>
              <a:rPr lang="en-CA" sz="2800" b="1">
                <a:solidFill>
                  <a:srgbClr val="242424"/>
                </a:solidFill>
              </a:rPr>
              <a:t>Note: </a:t>
            </a:r>
            <a:r>
              <a:rPr lang="en-CA" sz="2800">
                <a:solidFill>
                  <a:srgbClr val="242424"/>
                </a:solidFill>
              </a:rPr>
              <a:t>The </a:t>
            </a:r>
            <a:r>
              <a:rPr lang="en-CA" sz="2800" i="1">
                <a:solidFill>
                  <a:srgbClr val="242424"/>
                </a:solidFill>
              </a:rPr>
              <a:t>Verification Code </a:t>
            </a:r>
            <a:r>
              <a:rPr lang="en-CA" sz="2800">
                <a:solidFill>
                  <a:srgbClr val="242424"/>
                </a:solidFill>
              </a:rPr>
              <a:t>is only valid for 20 minutes. </a:t>
            </a:r>
            <a:endParaRPr lang="en-US" sz="2800"/>
          </a:p>
          <a:p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85A60617-5422-8DD1-548B-7C187C8F8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609" y="4468398"/>
            <a:ext cx="10058400" cy="380474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19AD6E4-52C3-15C1-C087-FCCF4D6C52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9"/>
            </a:pPr>
            <a:r>
              <a:rPr lang="en-US"/>
              <a:t>In </a:t>
            </a:r>
            <a:r>
              <a:rPr lang="en-US" b="1"/>
              <a:t>GA@WORK Marketplace</a:t>
            </a:r>
            <a:r>
              <a:rPr lang="en-US"/>
              <a:t>, enter your </a:t>
            </a:r>
            <a:r>
              <a:rPr lang="en-CA" b="1">
                <a:solidFill>
                  <a:srgbClr val="242424"/>
                </a:solidFill>
              </a:rPr>
              <a:t>One-Time Code</a:t>
            </a:r>
            <a:r>
              <a:rPr lang="en-CA">
                <a:solidFill>
                  <a:srgbClr val="242424"/>
                </a:solidFill>
              </a:rPr>
              <a:t>*.</a:t>
            </a:r>
          </a:p>
          <a:p>
            <a:pPr marL="80010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Complete all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Required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 fields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lang="en-CA">
              <a:solidFill>
                <a:srgbClr val="242424"/>
              </a:solidFill>
            </a:endParaRPr>
          </a:p>
          <a:p>
            <a:pPr marL="742950" indent="-742950">
              <a:buFont typeface="+mj-lt"/>
              <a:buAutoNum type="arabicPeriod" startAt="10"/>
            </a:pPr>
            <a:r>
              <a:rPr lang="en-CA">
                <a:solidFill>
                  <a:srgbClr val="242424"/>
                </a:solidFill>
              </a:rPr>
              <a:t>Click </a:t>
            </a:r>
            <a:r>
              <a:rPr lang="en-CA" b="1">
                <a:solidFill>
                  <a:srgbClr val="242424"/>
                </a:solidFill>
              </a:rPr>
              <a:t>Submit</a:t>
            </a:r>
            <a:r>
              <a:rPr lang="en-CA">
                <a:solidFill>
                  <a:srgbClr val="242424"/>
                </a:solidFill>
              </a:rPr>
              <a:t>. </a:t>
            </a:r>
          </a:p>
          <a:p>
            <a:pPr marL="77724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CA" sz="2800" b="1" i="0" u="none" strike="noStrike" kern="1200" cap="none" spc="0" normalizeH="0" baseline="0" noProof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Note: </a:t>
            </a:r>
            <a:r>
              <a:rPr lang="en-CA" sz="2800">
                <a:solidFill>
                  <a:srgbClr val="242424"/>
                </a:solidFill>
              </a:rPr>
              <a:t>Skip to </a:t>
            </a:r>
            <a:r>
              <a:rPr lang="en-CA" sz="2800" i="1">
                <a:solidFill>
                  <a:srgbClr val="242424"/>
                </a:solidFill>
              </a:rPr>
              <a:t>Step 24 </a:t>
            </a:r>
            <a:r>
              <a:rPr lang="en-CA" sz="2800">
                <a:solidFill>
                  <a:srgbClr val="242424"/>
                </a:solidFill>
              </a:rPr>
              <a:t>to continue</a:t>
            </a:r>
            <a:r>
              <a:rPr kumimoji="0" lang="en-CA" sz="2800" b="0" u="none" strike="noStrike" kern="1200" cap="none" spc="0" normalizeH="0" baseline="0" noProof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en-US" sz="2800" b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CA">
              <a:solidFill>
                <a:srgbClr val="242424"/>
              </a:solidFill>
            </a:endParaRPr>
          </a:p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3047A2-6146-BFCA-C842-68675EF5C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0922" y="11838621"/>
            <a:ext cx="5486400" cy="3576320"/>
          </a:xfrm>
          <a:prstGeom prst="rect">
            <a:avLst/>
          </a:prstGeom>
          <a:ln w="12700">
            <a:solidFill>
              <a:srgbClr val="242424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E797ABC-D318-5DDB-452F-827B5405E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30436" y="6555512"/>
            <a:ext cx="1477109" cy="4975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CA6C62D-076D-4087-1202-A289780174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45927" y="13631792"/>
            <a:ext cx="4865897" cy="50633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2C96DF4-53C3-4C00-9238-F1340625F5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45927" y="14270107"/>
            <a:ext cx="4865897" cy="41665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FFBD5F7-685B-BC10-8252-4963956D25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097287" y="1362678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129AB08-FEC3-50EA-0844-C12289D7FF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131538" y="1421373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7E05C6-9238-33E1-3E15-8DE157C3A2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C2040F-08FE-7F79-6B3E-426FABFA32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B5D1F2-E1E5-FFBC-E853-D56B9C4CD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307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4">
            <a:extLst>
              <a:ext uri="{FF2B5EF4-FFF2-40B4-BE49-F238E27FC236}">
                <a16:creationId xmlns:a16="http://schemas.microsoft.com/office/drawing/2014/main" id="{C7C02B90-3494-D3D2-70BC-28859BAD3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Update Supplier Profile Information </a:t>
            </a:r>
            <a:br>
              <a:rPr lang="en-US"/>
            </a:br>
            <a:r>
              <a:rPr lang="en-US"/>
              <a:t>(Part 5 of 42)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B69F9C-D0E2-23D5-29DD-AFEAA4BEA27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1E50879-6365-6858-3A24-97E6F009B5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1"/>
            </a:pPr>
            <a:r>
              <a:rPr lang="en-US"/>
              <a:t>Select </a:t>
            </a:r>
            <a:r>
              <a:rPr lang="en-US" b="1"/>
              <a:t>Use a Mobile Authenticator Application</a:t>
            </a:r>
            <a:r>
              <a:rPr lang="en-US"/>
              <a:t>. </a:t>
            </a:r>
          </a:p>
          <a:p>
            <a:pPr marL="742950" indent="-742950">
              <a:buFont typeface="+mj-lt"/>
              <a:buAutoNum type="arabicPeriod" startAt="11"/>
            </a:pPr>
            <a:r>
              <a:rPr lang="en-US"/>
              <a:t>Click </a:t>
            </a:r>
            <a:r>
              <a:rPr lang="en-US" b="1"/>
              <a:t>Login</a:t>
            </a:r>
            <a:r>
              <a:rPr lang="en-US"/>
              <a:t>.</a:t>
            </a:r>
          </a:p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0FBC76-AD6E-A85D-8525-9433A5B8B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502" y="4843849"/>
            <a:ext cx="10058400" cy="736965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150F829-7195-2871-213B-44ED80883D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44892" y="8332893"/>
            <a:ext cx="5500473" cy="5486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A892508-ABAF-2707-B8CC-C281AF28E8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38199" y="1018237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2A42E9F-6626-38D8-674F-4B20B979F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97863" y="834504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2783EFD-DEBB-997E-50CA-48B5395CB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6839" y="10068244"/>
            <a:ext cx="9341412" cy="82927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B29AE4-D9E4-D732-8A11-21D91654B7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A2AE18-F4B3-6C48-2855-014AE1147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D6D6AB-A778-DAC5-21ED-A7934A54CE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070F85-094F-CAAA-1889-517EC156B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4">
            <a:extLst>
              <a:ext uri="{FF2B5EF4-FFF2-40B4-BE49-F238E27FC236}">
                <a16:creationId xmlns:a16="http://schemas.microsoft.com/office/drawing/2014/main" id="{43B02F47-532D-4DCE-C058-7D4A537B0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Update Supplier Profile Information </a:t>
            </a:r>
            <a:br>
              <a:rPr lang="en-US"/>
            </a:br>
            <a:r>
              <a:rPr lang="en-US"/>
              <a:t>(Part 6 of 42)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2B56E8-1D5B-B4D8-2B62-BF1EA86D344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938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A61E47-C573-4378-DE54-5C904B996D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3"/>
            </a:pPr>
            <a:r>
              <a:rPr lang="en-CA">
                <a:solidFill>
                  <a:srgbClr val="242424"/>
                </a:solidFill>
              </a:rPr>
              <a:t>Enter </a:t>
            </a:r>
            <a:r>
              <a:rPr lang="en-CA" b="1">
                <a:solidFill>
                  <a:srgbClr val="242424"/>
                </a:solidFill>
              </a:rPr>
              <a:t>One-Time Code</a:t>
            </a:r>
            <a:r>
              <a:rPr lang="en-CA">
                <a:solidFill>
                  <a:srgbClr val="242424"/>
                </a:solidFill>
              </a:rPr>
              <a:t>*.</a:t>
            </a:r>
          </a:p>
          <a:p>
            <a:pPr marL="742950" indent="-742950">
              <a:buFont typeface="+mj-lt"/>
              <a:buAutoNum type="arabicPeriod" startAt="13"/>
            </a:pPr>
            <a:r>
              <a:rPr lang="en-US"/>
              <a:t>Enter </a:t>
            </a:r>
            <a:r>
              <a:rPr lang="en-US" b="1"/>
              <a:t>Device Name</a:t>
            </a:r>
            <a:r>
              <a:rPr lang="en-US"/>
              <a:t> (optional). </a:t>
            </a:r>
          </a:p>
          <a:p>
            <a:pPr marL="742950" indent="-742950">
              <a:buFont typeface="+mj-lt"/>
              <a:buAutoNum type="arabicPeriod" startAt="13"/>
            </a:pPr>
            <a:r>
              <a:rPr lang="en-US"/>
              <a:t>Click </a:t>
            </a:r>
            <a:r>
              <a:rPr lang="en-US" b="1"/>
              <a:t>Submit</a:t>
            </a:r>
            <a:r>
              <a:rPr lang="en-US"/>
              <a:t>.</a:t>
            </a:r>
          </a:p>
          <a:p>
            <a:pPr marL="77724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CA" sz="2800" b="1" i="0" u="none" strike="noStrike" kern="1200" cap="none" spc="0" normalizeH="0" baseline="0" noProof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CA" sz="2800" b="1" u="none" strike="noStrike" kern="1200" cap="none" spc="0" normalizeH="0" baseline="0" noProof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CA" sz="2800" b="0" u="none" strike="noStrike" kern="1200" cap="none" spc="0" normalizeH="0" baseline="0" noProof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Skip to </a:t>
            </a:r>
            <a:r>
              <a:rPr kumimoji="0" lang="en-CA" sz="2800" b="0" i="1" u="none" strike="noStrike" kern="1200" cap="none" spc="0" normalizeH="0" baseline="0" noProof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Step 23</a:t>
            </a:r>
            <a:r>
              <a:rPr kumimoji="0" lang="en-CA" sz="2800" b="0" u="none" strike="noStrike" kern="1200" cap="none" spc="0" normalizeH="0" baseline="0" noProof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en-US" sz="2800" b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6BC30FD-8ABC-AAFF-9C75-4DCA46330D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89" t="922" b="1"/>
          <a:stretch>
            <a:fillRect/>
          </a:stretch>
        </p:blipFill>
        <p:spPr>
          <a:xfrm>
            <a:off x="3342013" y="5069330"/>
            <a:ext cx="5486400" cy="9342649"/>
          </a:xfrm>
          <a:prstGeom prst="rect">
            <a:avLst/>
          </a:prstGeom>
          <a:ln w="12700">
            <a:solidFill>
              <a:srgbClr val="242424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7E77290-C9A1-65A3-780A-9F0526E4C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81400" y="11954141"/>
            <a:ext cx="4941163" cy="44528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9A5EE6-8A56-AF54-500E-612812869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81399" y="12879985"/>
            <a:ext cx="4937761" cy="52919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CA56FC6-8A2D-5E36-0770-89BCBBA4F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16960" y="13801866"/>
            <a:ext cx="4902200" cy="42124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35B25A7-A905-FC96-7796-6A3D82E6A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519160" y="1190246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C7BF16D-C0AC-E47D-11A4-87ADB925A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519159" y="1288074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7E6D5CF-D80A-C21E-46DC-5B1078201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519159" y="1375122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13664A-201B-0EBA-E380-F686717141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6CF9BE-77E4-243B-0E15-47422766D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8FA2EA-CF27-5FFB-399B-9AED182B4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459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49A52-E272-664C-23AA-63D9203EC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4">
            <a:extLst>
              <a:ext uri="{FF2B5EF4-FFF2-40B4-BE49-F238E27FC236}">
                <a16:creationId xmlns:a16="http://schemas.microsoft.com/office/drawing/2014/main" id="{6088C161-CFE7-24D6-2D77-70CC7F879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Update Supplier Profile Information </a:t>
            </a:r>
            <a:br>
              <a:rPr lang="en-US"/>
            </a:br>
            <a:r>
              <a:rPr lang="en-US"/>
              <a:t>(Part 7 of 42)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1B6AC2-423C-CB9C-F768-DD6E780623F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60E2D87-7AD9-9A6D-6C89-9F5F77F9D56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6"/>
            </a:pPr>
            <a:r>
              <a:rPr lang="en-US"/>
              <a:t>Select </a:t>
            </a:r>
            <a:r>
              <a:rPr lang="en-US" b="1"/>
              <a:t>Use a Mobile Phone Number</a:t>
            </a:r>
            <a:r>
              <a:rPr lang="en-US"/>
              <a:t>. </a:t>
            </a:r>
          </a:p>
          <a:p>
            <a:pPr marL="742950" indent="-742950">
              <a:buFont typeface="+mj-lt"/>
              <a:buAutoNum type="arabicPeriod" startAt="16"/>
            </a:pPr>
            <a:r>
              <a:rPr lang="en-US"/>
              <a:t>Click </a:t>
            </a:r>
            <a:r>
              <a:rPr lang="en-US" b="1"/>
              <a:t>Login</a:t>
            </a:r>
            <a:r>
              <a:rPr lang="en-US"/>
              <a:t>.</a:t>
            </a:r>
          </a:p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2FA500-647E-F844-9436-24856F07A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500" y="4878040"/>
            <a:ext cx="10058400" cy="706731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7648F8E-5B00-7F73-582B-2145D9A6B1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78308" y="8846414"/>
            <a:ext cx="4302055" cy="5486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8A996A6-6ECC-0962-479C-BE1ADD72C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85044" y="994693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2EC1328-6D3F-FC74-5529-DC4D21A703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38199" y="884641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0773C8E-195B-BCAC-3424-5E5A9E9BE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23248" y="9853581"/>
            <a:ext cx="9241208" cy="80024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642F21-7C43-DC1B-D7BB-DB3C0BA8C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58604C-E1FE-4D71-5287-95856A555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1E6601-757A-45BE-3CAB-85D2ED0EF1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106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66216C-2691-FED4-927A-CF27A5CC2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4">
            <a:extLst>
              <a:ext uri="{FF2B5EF4-FFF2-40B4-BE49-F238E27FC236}">
                <a16:creationId xmlns:a16="http://schemas.microsoft.com/office/drawing/2014/main" id="{DF357E55-2459-3B93-9BD6-F61A271A3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Update Supplier Profile Information </a:t>
            </a:r>
            <a:br>
              <a:rPr lang="en-US"/>
            </a:br>
            <a:r>
              <a:rPr lang="en-US"/>
              <a:t>(Part 8 of 42)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559E1D-D526-2824-16A2-59E99DA34E3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30066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FF645ED-E4AA-E184-1DC5-9438BBC80B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8"/>
            </a:pPr>
            <a:r>
              <a:rPr lang="en-US"/>
              <a:t>Enter </a:t>
            </a:r>
            <a:r>
              <a:rPr lang="en-US" b="1"/>
              <a:t>Mobile Phone</a:t>
            </a:r>
            <a:r>
              <a:rPr lang="en-US"/>
              <a:t>*.</a:t>
            </a:r>
            <a:r>
              <a:rPr lang="en-US" b="1"/>
              <a:t> </a:t>
            </a:r>
            <a:endParaRPr lang="en-US"/>
          </a:p>
          <a:p>
            <a:pPr marL="742950" indent="-742950">
              <a:buFont typeface="+mj-lt"/>
              <a:buAutoNum type="arabicPeriod" startAt="18"/>
            </a:pPr>
            <a:r>
              <a:rPr lang="en-US"/>
              <a:t>Click </a:t>
            </a:r>
            <a:r>
              <a:rPr lang="en-US" b="1"/>
              <a:t>Submit</a:t>
            </a:r>
            <a:r>
              <a:rPr lang="en-US"/>
              <a:t>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CC110B6-4B13-5F2C-43B3-894AD4A35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838"/>
          <a:stretch>
            <a:fillRect/>
          </a:stretch>
        </p:blipFill>
        <p:spPr>
          <a:xfrm>
            <a:off x="1093609" y="4949729"/>
            <a:ext cx="10058400" cy="7986446"/>
          </a:xfrm>
          <a:prstGeom prst="rect">
            <a:avLst/>
          </a:prstGeom>
          <a:ln w="12700">
            <a:solidFill>
              <a:srgbClr val="242424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48B9DC-77F3-598D-82C0-18A51FCDF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77082" y="9912147"/>
            <a:ext cx="9016826" cy="73146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FFEE0C6-A96B-084F-9D42-60F6BDA23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77082" y="8399788"/>
            <a:ext cx="9016826" cy="76909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2EBAEB6-E030-01E1-0D3E-D6719C13CB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693908" y="999915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DD14386-A05B-B9E6-AAC3-467DF937B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128442" y="854155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E99A50-74F5-2DFE-ABAC-E99738AE5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8912CA-8FDD-7702-AE4A-8EB096A8B9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DBC5B9-B765-9370-A714-1F56CB5E6C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3651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7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55037ED-0B11-4449-BF81-C0D1539FFB91}">
  <ds:schemaRefs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www.w3.org/XML/1998/namespace"/>
    <ds:schemaRef ds:uri="http://purl.org/dc/terms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8d5ae7cb-5eaa-45bd-87a9-9ecdfd4d7a10"/>
    <ds:schemaRef ds:uri="91b022cc-d96d-4c7a-a6ef-47af526da2c2"/>
  </ds:schemaRefs>
</ds:datastoreItem>
</file>

<file path=customXml/itemProps3.xml><?xml version="1.0" encoding="utf-8"?>
<ds:datastoreItem xmlns:ds="http://schemas.openxmlformats.org/officeDocument/2006/customXml" ds:itemID="{248CA3E0-D4AD-45EB-9FC1-9AEA463E357F}"/>
</file>

<file path=docMetadata/LabelInfo.xml><?xml version="1.0" encoding="utf-8"?>
<clbl:labelList xmlns:clbl="http://schemas.microsoft.com/office/2020/mipLabelMetadata">
  <clbl:label id="{512da10d-071b-4b94-8abc-9ec4044d1516}" enabled="0" method="" siteId="{512da10d-071b-4b94-8abc-9ec4044d151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2376</Words>
  <Application>Microsoft Office PowerPoint</Application>
  <PresentationFormat>Custom</PresentationFormat>
  <Paragraphs>628</Paragraphs>
  <Slides>43</Slides>
  <Notes>30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43</vt:i4>
      </vt:variant>
    </vt:vector>
  </HeadingPairs>
  <TitlesOfParts>
    <vt:vector size="45" baseType="lpstr">
      <vt:lpstr>Job Aid Template</vt:lpstr>
      <vt:lpstr>1_Administrative</vt:lpstr>
      <vt:lpstr>Update Supplier Profile Information (GA@WORK Marketplace for Suppliers)</vt:lpstr>
      <vt:lpstr>Update Supplier Profile Information  (Part 1 of 42)</vt:lpstr>
      <vt:lpstr>Update Supplier Profile Information  (Part 2 of 42)</vt:lpstr>
      <vt:lpstr>Update Supplier Profile Information  (Part 3 of 42)</vt:lpstr>
      <vt:lpstr>Update Supplier Profile Information  (Part 4 of 42)</vt:lpstr>
      <vt:lpstr>Update Supplier Profile Information  (Part 5 of 42)</vt:lpstr>
      <vt:lpstr>Update Supplier Profile Information  (Part 6 of 42)</vt:lpstr>
      <vt:lpstr>Update Supplier Profile Information  (Part 7 of 42)</vt:lpstr>
      <vt:lpstr>Update Supplier Profile Information  (Part 8 of 42)</vt:lpstr>
      <vt:lpstr>Update Supplier Profile Information  (Part 9 of 42)</vt:lpstr>
      <vt:lpstr>Update Supplier Profile Information  (Part 10 of 42)</vt:lpstr>
      <vt:lpstr>Update Supplier Profile Information (Part 11 of 42)</vt:lpstr>
      <vt:lpstr>Update Supplier Profile Information  (Part 12 of 42)</vt:lpstr>
      <vt:lpstr>Update Supplier Profile Information  (Part 13 of 42)</vt:lpstr>
      <vt:lpstr>Update Supplier Profile Information (Part 14 of 42)</vt:lpstr>
      <vt:lpstr>Update Supplier Profile Information  (Part 15 of 42)</vt:lpstr>
      <vt:lpstr>Update Supplier Profile Information  (Part 16 of 42)</vt:lpstr>
      <vt:lpstr>Update Supplier Profile Information (Part 17 of 42)</vt:lpstr>
      <vt:lpstr>Update Supplier Profile Information (Part 18 of 42)</vt:lpstr>
      <vt:lpstr>Update Supplier Profile Information (Part 19 of 42)</vt:lpstr>
      <vt:lpstr>Update Supplier Profile Information  (Part 20 of 42)</vt:lpstr>
      <vt:lpstr>Update Supplier Profile Information  (Part 21 of 42)</vt:lpstr>
      <vt:lpstr>Update Supplier Profile Information  (Part 22 of 42)</vt:lpstr>
      <vt:lpstr>Update Supplier Profile Information  (Part 23 of 42)</vt:lpstr>
      <vt:lpstr>Update Supplier Profile Information  (Part 24 of 42)</vt:lpstr>
      <vt:lpstr>Update Supplier Profile Information  (Part 25 of 42)</vt:lpstr>
      <vt:lpstr>Update Supplier Profile Information  (Part 26 of 42)</vt:lpstr>
      <vt:lpstr>Update Supplier Profile Information  (Part 27 of 42)</vt:lpstr>
      <vt:lpstr>Update Supplier Profile Information  (Part 28 of 42)</vt:lpstr>
      <vt:lpstr>Update Supplier Profile Information  (Part 29 of 42)</vt:lpstr>
      <vt:lpstr>Update Supplier Profile Information  (Part 30 of 42)</vt:lpstr>
      <vt:lpstr>Update Supplier Profile Information  (Part 31 of 42)</vt:lpstr>
      <vt:lpstr>Update Supplier Profile Information  (Part 32 of 42)</vt:lpstr>
      <vt:lpstr>Update Supplier Profile Information  (Part 33 of 42)</vt:lpstr>
      <vt:lpstr>Update Supplier Profile Information  (Part 34 of 42)</vt:lpstr>
      <vt:lpstr>Update Supplier Profile Information  (Part 35 of 42)</vt:lpstr>
      <vt:lpstr>Update Supplier Profile Information  (Part 36 of 42)</vt:lpstr>
      <vt:lpstr>Update Supplier Profile Information  (Part 37 of 42)</vt:lpstr>
      <vt:lpstr>Update Supplier Profile Information  (Part 38 of 42)</vt:lpstr>
      <vt:lpstr>Update Supplier Profile Information  (Part 39 of 42)</vt:lpstr>
      <vt:lpstr>Update Supplier Profile Information  (Part 40 of 42)</vt:lpstr>
      <vt:lpstr>Update Supplier Profile Information  (Part 41 of 42)</vt:lpstr>
      <vt:lpstr>Update Supplier Profile Information  (Part 42 of 42)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Chapman, Mary</cp:lastModifiedBy>
  <cp:revision>6</cp:revision>
  <cp:lastPrinted>2024-05-14T19:49:44Z</cp:lastPrinted>
  <dcterms:created xsi:type="dcterms:W3CDTF">2024-01-04T16:25:20Z</dcterms:created>
  <dcterms:modified xsi:type="dcterms:W3CDTF">2026-02-02T14:49:56Z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  <property fmtid="{D5CDD505-2E9C-101B-9397-08002B2CF9AE}" pid="11" name="ArticulateGUID">
    <vt:lpwstr>0F059CF3-CFC9-4288-9737-E258152CDA81</vt:lpwstr>
  </property>
  <property fmtid="{D5CDD505-2E9C-101B-9397-08002B2CF9AE}" pid="12" name="ArticulatePath">
    <vt:lpwstr>https://gets.sharepoint.com/sites/SAO_NextGen/End User Training Materials/4 Templates/Job Aid_Workstream_Template_Final</vt:lpwstr>
  </property>
</Properties>
</file>