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7"/>
  </p:notesMasterIdLst>
  <p:sldIdLst>
    <p:sldId id="355" r:id="rId6"/>
    <p:sldId id="408" r:id="rId7"/>
    <p:sldId id="496" r:id="rId8"/>
    <p:sldId id="452" r:id="rId9"/>
    <p:sldId id="512" r:id="rId10"/>
    <p:sldId id="513" r:id="rId11"/>
    <p:sldId id="510" r:id="rId12"/>
    <p:sldId id="500" r:id="rId13"/>
    <p:sldId id="497" r:id="rId14"/>
    <p:sldId id="502" r:id="rId15"/>
    <p:sldId id="439" r:id="rId16"/>
  </p:sldIdLst>
  <p:sldSz cx="12192000" cy="16256000"/>
  <p:notesSz cx="7315200" cy="960120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8B4D0C-8107-2CFB-10D1-C3F7FFDC4CEE}" name="Krystopa, Rebecca" initials="KR" userId="S::rebecca.krystopa@doas.ga.gov::2f2fdda7-600e-4637-aefd-f5ea6086a5a0" providerId="AD"/>
  <p188:author id="{BDEC9914-DD0F-D64D-F069-058C3312B5F8}" name="Johnson, Osborne" initials="JO" userId="S::osborne.johnson@doas.ga.gov::c08ee522-9c71-43c5-a31c-8862c49cc44e" providerId="AD"/>
  <p188:author id="{E87F8623-A379-6098-61F2-26B04AC11F27}" name="Robert, Margaret" initials="RM" userId="S::margaret.robert@doas.ga.gov::12041aa2-0403-44d7-9d26-37e7b7dcec26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B987ED60-8328-D44F-D018-344581673C94}" name="Navas, Andrea" initials="AN" userId="S::Andrea.Navas@doas.ga.gov::8ab5f365-19e7-467e-867f-923a8cab8b55" providerId="AD"/>
  <p188:author id="{F94FB268-4EB0-26A1-9FED-9A9B05C4B15C}" name="McClester, Ryan" initials="RM" userId="S::ryan.mcclester@sao.ga.gov::5f0298cf-8456-4577-8b9b-8f3379c01079" providerId="AD"/>
  <p188:author id="{FC165B7E-6612-1565-8121-E35A3BD6447F}" name="Andrea Navas" initials="AN" userId="S::andrea.navas@optisconsulting.com::a72d7f33-4676-4312-934e-962a564d49d7" providerId="AD"/>
  <p188:author id="{BFFD038E-6017-C843-98BD-7DB9884C9DDE}" name="Sipe, Jamie" initials="SJ" userId="S::jasipe@deloitte.com::5bc06a04-23d5-42bd-853b-0cd5205b0fa0" providerId="AD"/>
  <p188:author id="{73F38F98-CFE3-C091-9624-F277514DB3E8}" name="Andrea Navas" initials="AN" userId="S::andrea.navas_optisconsulting.com#ext#@gets.onmicrosoft.com::a296c1ff-ded4-4a10-8a82-09fce6e42500" providerId="AD"/>
  <p188:author id="{8B0F8EB6-02C8-CBE4-23D7-D1FDCF933FEB}" name="Morton, Kyle" initials="KM" userId="S::kyle.morton1@doas.ga.gov::175ef873-91c0-4e53-88c2-46ca026c92dc" providerId="AD"/>
  <p188:author id="{83484AD1-9D53-5B39-FDEA-F504A06A2B49}" name="Anna  Bobrovskaya" initials="" userId="S::anna.bobrovskaya@optisconsulting.com::f4b39805-eb08-4c84-8f3c-64880e8902b0" providerId="AD"/>
  <p188:author id="{FD85E0EA-3AC4-9257-F180-4C22B8128E29}" name="Large, Maggie" initials="LM" userId="S::maggie.large@sao.ga.gov::8b5d6b06-4913-445d-bd73-54f413e036c7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14050DF4-5A79-A81B-870B-F71F08C740B9}" name="Carter, Deona" initials="CD" userId="S::dmcarter_tcsg.edu#ext#@gets.onmicrosoft.com::8b7bed87-ce7f-4433-964f-68a9215d084b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424"/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2032" y="24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949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8ED6C-C2BB-33C5-3942-495BB563A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AD49A5-2736-08EE-4B60-FA6544F8F8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472106-4E41-891B-5740-9BE5F6269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24685-389C-6F7C-81B0-907231661C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497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AE220-D40E-856B-F5A5-C6190626D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DF178B-70B4-D470-78BD-EA538EBF6B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05A256-10EB-ECBD-11AC-0CEB95C07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7E3CD-692E-1A57-C6CB-B678261E79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07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3B36239A-02D2-85D2-C79D-F873E7538133}"/>
              </a:ext>
            </a:extLst>
          </p:cNvPr>
          <p:cNvSpPr txBox="1"/>
          <p:nvPr userDrawn="1"/>
        </p:nvSpPr>
        <p:spPr>
          <a:xfrm>
            <a:off x="318654" y="1491929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Log in to the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GA@WORK Marketplace for Suppliers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35758" y="3576893"/>
            <a:ext cx="279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889" y="4235339"/>
            <a:ext cx="10542314" cy="25635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 </a:t>
            </a:r>
            <a:r>
              <a:rPr lang="en-US" i="1">
                <a:latin typeface="Arial"/>
                <a:cs typeface="Arial"/>
              </a:rPr>
              <a:t>Suppliers </a:t>
            </a:r>
            <a:r>
              <a:rPr lang="en-US">
                <a:latin typeface="Arial"/>
                <a:cs typeface="Arial"/>
              </a:rPr>
              <a:t>how to</a:t>
            </a:r>
            <a:r>
              <a:rPr lang="en-US" i="1">
                <a:latin typeface="Arial"/>
                <a:cs typeface="Arial"/>
              </a:rPr>
              <a:t> Log in to the GA@WORK Marketplace for Suppliers.</a:t>
            </a:r>
          </a:p>
          <a:p>
            <a:pPr marL="114300" marR="0" lvl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: Prior registration as a supplier is required to complete the steps in this guide.</a:t>
            </a:r>
            <a:endParaRPr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Access the </a:t>
            </a:r>
            <a:r>
              <a:rPr lang="en-US" b="1"/>
              <a:t>Supplier Portal</a:t>
            </a:r>
            <a:r>
              <a:rPr lang="en-US"/>
              <a:t>.</a:t>
            </a:r>
          </a:p>
          <a:p>
            <a:r>
              <a:rPr lang="en-US"/>
              <a:t>Access the </a:t>
            </a:r>
            <a:r>
              <a:rPr lang="en-US" b="1"/>
              <a:t>Public Opportunities</a:t>
            </a:r>
            <a:r>
              <a:rPr lang="en-US"/>
              <a:t>.</a:t>
            </a:r>
            <a:r>
              <a:rPr lang="en-US" b="1"/>
              <a:t> </a:t>
            </a:r>
            <a:endParaRPr lang="en-US"/>
          </a:p>
          <a:p>
            <a:r>
              <a:rPr lang="en-US"/>
              <a:t>Search </a:t>
            </a:r>
            <a:r>
              <a:rPr lang="en-US" b="1"/>
              <a:t>Business Opportunities</a:t>
            </a:r>
            <a:r>
              <a:rPr lang="en-US"/>
              <a:t>. </a:t>
            </a:r>
          </a:p>
          <a:p>
            <a:r>
              <a:rPr lang="en-US"/>
              <a:t>Select </a:t>
            </a:r>
            <a:r>
              <a:rPr lang="en-US" b="1"/>
              <a:t>Event</a:t>
            </a:r>
            <a:r>
              <a:rPr lang="en-US"/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337" y="13687823"/>
            <a:ext cx="1550800" cy="780851"/>
          </a:xfrm>
        </p:spPr>
        <p:txBody>
          <a:bodyPr/>
          <a:lstStyle/>
          <a:p>
            <a:r>
              <a:rPr lang="en-US"/>
              <a:t>Access Supplier Portal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02939" y="13859282"/>
            <a:ext cx="1770514" cy="771525"/>
          </a:xfrm>
        </p:spPr>
        <p:txBody>
          <a:bodyPr/>
          <a:lstStyle/>
          <a:p>
            <a:r>
              <a:rPr lang="en-US"/>
              <a:t>Access Public Opportunities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30673" y="13697149"/>
            <a:ext cx="1770514" cy="771525"/>
          </a:xfrm>
        </p:spPr>
        <p:txBody>
          <a:bodyPr/>
          <a:lstStyle/>
          <a:p>
            <a:r>
              <a:rPr lang="en-US"/>
              <a:t>Search Opportunities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58408" y="13697149"/>
            <a:ext cx="1550800" cy="939413"/>
          </a:xfrm>
        </p:spPr>
        <p:txBody>
          <a:bodyPr/>
          <a:lstStyle/>
          <a:p>
            <a:r>
              <a:rPr lang="en-US"/>
              <a:t>Select Event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6B64C58-DE3F-1AAC-588B-631258642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Log in to the GA@WORK Marketplace for Suppliers (Part 9 of 10)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E026CD-A6B8-5FC2-811D-C9363F83090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F5B7DB-7465-25DB-6C8D-449AB8B347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0"/>
            </a:pPr>
            <a:r>
              <a:rPr lang="en-US" dirty="0"/>
              <a:t>Review </a:t>
            </a:r>
            <a:r>
              <a:rPr lang="en-US" b="1" dirty="0"/>
              <a:t>Verification Code </a:t>
            </a:r>
            <a:r>
              <a:rPr lang="en-US" dirty="0"/>
              <a:t>sent to </a:t>
            </a:r>
            <a:r>
              <a:rPr lang="en-US" b="1" dirty="0"/>
              <a:t>Mobile Phone</a:t>
            </a:r>
            <a:r>
              <a:rPr lang="en-US" dirty="0"/>
              <a:t>. </a:t>
            </a:r>
          </a:p>
          <a:p>
            <a:pPr marL="77724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</a:t>
            </a: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Message will be received from </a:t>
            </a:r>
            <a:r>
              <a:rPr kumimoji="0" lang="en-CA" sz="2800" b="0" i="1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JAGGAER Global Identity</a:t>
            </a: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1A8EE7-4464-C9E8-656E-AD9E8266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45" t="2009" r="8094"/>
          <a:stretch>
            <a:fillRect/>
          </a:stretch>
        </p:blipFill>
        <p:spPr>
          <a:xfrm>
            <a:off x="3081866" y="4371929"/>
            <a:ext cx="6400800" cy="368781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3DB2DB3-B64C-79FD-3AA5-DF9329713D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1"/>
            </a:pPr>
            <a:r>
              <a:rPr lang="en-US" dirty="0"/>
              <a:t>In </a:t>
            </a:r>
            <a:r>
              <a:rPr lang="en-US" b="1" dirty="0"/>
              <a:t>GA@WORK Marketplace</a:t>
            </a:r>
            <a:r>
              <a:rPr lang="en-US" dirty="0"/>
              <a:t>, enter your</a:t>
            </a:r>
            <a:r>
              <a:rPr lang="en-CA" dirty="0">
                <a:solidFill>
                  <a:srgbClr val="242424"/>
                </a:solidFill>
              </a:rPr>
              <a:t> </a:t>
            </a:r>
            <a:r>
              <a:rPr lang="en-CA" b="1" dirty="0">
                <a:solidFill>
                  <a:srgbClr val="242424"/>
                </a:solidFill>
              </a:rPr>
              <a:t>One-Time Code</a:t>
            </a:r>
            <a:r>
              <a:rPr lang="en-CA" dirty="0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21"/>
            </a:pPr>
            <a:r>
              <a:rPr lang="en-CA" dirty="0">
                <a:solidFill>
                  <a:srgbClr val="242424"/>
                </a:solidFill>
              </a:rPr>
              <a:t>Click </a:t>
            </a:r>
            <a:r>
              <a:rPr lang="en-CA" b="1" dirty="0">
                <a:solidFill>
                  <a:srgbClr val="242424"/>
                </a:solidFill>
              </a:rPr>
              <a:t>Submit</a:t>
            </a:r>
            <a:r>
              <a:rPr lang="en-CA" dirty="0">
                <a:solidFill>
                  <a:srgbClr val="242424"/>
                </a:solidFill>
              </a:rPr>
              <a:t>.</a:t>
            </a:r>
          </a:p>
          <a:p>
            <a:pPr marL="77724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CA" sz="2800" b="1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</a:t>
            </a:r>
            <a:r>
              <a:rPr kumimoji="0" lang="en-CA" sz="2800" b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Skip to step 23. 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CA" dirty="0">
              <a:solidFill>
                <a:srgbClr val="242424"/>
              </a:solidFill>
            </a:endParaRPr>
          </a:p>
          <a:p>
            <a:r>
              <a:rPr lang="en-CA" dirty="0">
                <a:solidFill>
                  <a:srgbClr val="242424"/>
                </a:solidFill>
              </a:rPr>
              <a:t> </a:t>
            </a:r>
          </a:p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5812F06-1D1A-95F3-838A-1E85CFC01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89" b="1980"/>
          <a:stretch>
            <a:fillRect/>
          </a:stretch>
        </p:blipFill>
        <p:spPr>
          <a:xfrm>
            <a:off x="3539066" y="11329415"/>
            <a:ext cx="5486400" cy="4134437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440ABB1-364E-A38F-B17A-B87808C76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4492" y="7217228"/>
            <a:ext cx="1517786" cy="5329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85B88D-58D6-F8CF-8175-0C6AECC18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2404" y="13245239"/>
            <a:ext cx="4910089" cy="5486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2402F72-B0FE-C305-14F1-9FCA357E31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23764" y="1322499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E2E26F2-C68B-96A5-5478-2335C41D2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2404" y="13897970"/>
            <a:ext cx="4910089" cy="41345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DC645A4-75BA-2F53-0BF9-F95CBD359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55111" y="1383096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C3CF80-2857-258C-47BC-F41465B44D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98A14-4D02-CC11-3E71-011F063D4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DB656D-3426-A6A9-1060-680BB4419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</p:spTree>
    <p:extLst>
      <p:ext uri="{BB962C8B-B14F-4D97-AF65-F5344CB8AC3E}">
        <p14:creationId xmlns:p14="http://schemas.microsoft.com/office/powerpoint/2010/main" val="1989621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24823-1DF2-2E72-D796-70C419784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D6848D-E63D-F2D6-6F75-13C0C349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Log in to the GA@WORK Marketplace for Suppliers </a:t>
            </a:r>
            <a:r>
              <a:rPr lang="en-US">
                <a:latin typeface="Helvetica Neue" panose="02000503000000020004" pitchFamily="2" charset="0"/>
              </a:rPr>
              <a:t>(Part 10 of 10)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8ACBD7-4800-6FA2-5328-F6E718576B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4"/>
            </a:pPr>
            <a:r>
              <a:rPr lang="en-US"/>
              <a:t>Your </a:t>
            </a:r>
            <a:r>
              <a:rPr lang="en-US" b="1"/>
              <a:t>Homepage</a:t>
            </a:r>
            <a:r>
              <a:rPr lang="en-US"/>
              <a:t> is displayed.</a:t>
            </a:r>
          </a:p>
          <a:p>
            <a:pPr marL="742950" indent="-742950">
              <a:buFont typeface="+mj-lt"/>
              <a:buAutoNum type="arabicPeriod" startAt="5"/>
            </a:pP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30177-B1DD-F1FD-BC43-F1A0CF17C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01891"/>
            <a:ext cx="2968173" cy="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0C5CE03-65EC-C9AB-0C95-F25EAFE1F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3736136"/>
            <a:ext cx="10058400" cy="34177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Freeform 101">
            <a:extLst>
              <a:ext uri="{FF2B5EF4-FFF2-40B4-BE49-F238E27FC236}">
                <a16:creationId xmlns:a16="http://schemas.microsoft.com/office/drawing/2014/main" id="{CAFD5DB3-6A97-44AA-2AA2-3AC12C7A4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009" y="14472037"/>
            <a:ext cx="10953599" cy="991815"/>
          </a:xfrm>
          <a:prstGeom prst="rect">
            <a:avLst/>
          </a:prstGeom>
          <a:solidFill>
            <a:schemeClr val="accent5"/>
          </a:solidFill>
          <a:ln w="12700">
            <a:solidFill>
              <a:schemeClr val="accent5"/>
            </a:solidFill>
            <a:miter lim="400000"/>
          </a:ln>
        </p:spPr>
        <p:txBody>
          <a:bodyPr lIns="45718" tIns="45718" rIns="45718" bIns="45718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>
              <a:defRPr>
                <a:solidFill>
                  <a:srgbClr val="FFFFFF"/>
                </a:solidFill>
              </a:defRPr>
            </a:pPr>
            <a:endParaRPr lang="en-US" sz="140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ED33435-18F6-3C30-031E-DE976BC6E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5503" y="14600278"/>
            <a:ext cx="837931" cy="7509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24464F-A62E-3ED8-1A8E-3AD40EAA1387}"/>
              </a:ext>
            </a:extLst>
          </p:cNvPr>
          <p:cNvSpPr txBox="1"/>
          <p:nvPr/>
        </p:nvSpPr>
        <p:spPr>
          <a:xfrm>
            <a:off x="1918591" y="14528244"/>
            <a:ext cx="983668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2400" b="1">
                <a:latin typeface="Arial"/>
                <a:cs typeface="Arial"/>
              </a:rPr>
              <a:t>You have successfully reviewed How to Log in to the GA@WORK Marketplace for Suppliers.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88FF78-D2CC-D00B-C48D-FCBB86193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1143D-5EB8-6E0F-753C-D4F09B591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5CF38-7736-2A62-1EE8-5F9B8DBEC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990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290C7B-1E2C-4C79-77FF-19FCB458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rmAutofit fontScale="90000"/>
          </a:bodyPr>
          <a:lstStyle/>
          <a:p>
            <a:r>
              <a:rPr lang="en-US"/>
              <a:t>Log in to the GA@WORK Marketplace for Suppliers </a:t>
            </a:r>
            <a:r>
              <a:rPr lang="en-US">
                <a:latin typeface="Helvetica Neue" panose="02000503000000020004" pitchFamily="2" charset="0"/>
              </a:rPr>
              <a:t>(Part 1 of 10)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58536-8CB5-034B-D1D6-9A9D34E234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88319" y="1828455"/>
            <a:ext cx="3015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3032BC-F9AC-FEB1-2335-C3E713927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Enter your</a:t>
            </a:r>
            <a:r>
              <a:rPr lang="en-US" b="1"/>
              <a:t> email </a:t>
            </a:r>
            <a:r>
              <a:rPr lang="en-US"/>
              <a:t>to </a:t>
            </a:r>
            <a:r>
              <a:rPr lang="en-US" b="1"/>
              <a:t>Log in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/>
            </a:pPr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8C5E98-5950-AC1C-1039-22E8CD778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8" y="3733483"/>
            <a:ext cx="9144000" cy="48169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87557-C308-1C14-E943-DCDE39C0D9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Enter your </a:t>
            </a:r>
            <a:r>
              <a:rPr lang="en-US" b="1"/>
              <a:t>Password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Login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"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F608CF-6C70-597E-BC08-BA8EC732A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964" y="10360200"/>
            <a:ext cx="9144000" cy="500869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EB166D-E2ED-5E8C-F209-CBF5AAE3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75179" y="7989570"/>
            <a:ext cx="6871642" cy="56089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192919-8A4C-036B-627F-69CA0CE33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46604" y="14499169"/>
            <a:ext cx="8248955" cy="6741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0552B-591A-C7BA-7E20-E665227EF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1E2BF7-7DED-8AB9-EA98-F4955F3E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C45ED-01F8-CCD6-3465-17334F54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9C899D1-69D0-5207-1796-1BA23BA1F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195559" y="145533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DC94756-2604-4D87-FC25-F8805F770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14749" y="134991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3DD133-8B97-7EA9-DB09-19CF5FFE6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75179" y="13432369"/>
            <a:ext cx="8248955" cy="6741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156DF2-5C1C-880E-3BEB-1D7C5D1C3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434298" y="795890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F96636-1CD3-E6FA-B277-CA624A557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33574" y="8008757"/>
            <a:ext cx="799120" cy="38375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B22716A-6AE3-E0EE-A553-7BF5B1AD6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32694" y="79396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2434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1C07A-6EDF-AB3C-C221-5E929684E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15ED95-49E7-BBB4-898B-E87ED2408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effectLst/>
                <a:latin typeface="Helvetica Neue" panose="02000503000000020004" pitchFamily="2" charset="0"/>
              </a:rPr>
              <a:t>Log in to the GA@WORK Marketplace for Suppliers (Part 2 of 10)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4428DC-5D29-FDB4-CC7F-030AA131B44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94C87C-D086-E7C0-8135-E49AFAFDBB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Select </a:t>
            </a:r>
            <a:r>
              <a:rPr lang="en-US" b="1"/>
              <a:t>a method to receive </a:t>
            </a:r>
            <a:r>
              <a:rPr lang="en-US"/>
              <a:t>a </a:t>
            </a:r>
            <a:r>
              <a:rPr lang="en-US" b="1"/>
              <a:t>One-Time Code</a:t>
            </a:r>
            <a:r>
              <a:rPr lang="en-US"/>
              <a:t>. </a:t>
            </a:r>
          </a:p>
          <a:p>
            <a:pPr marL="742950"/>
            <a:r>
              <a:rPr lang="en-US" sz="2800" b="1"/>
              <a:t>Note</a:t>
            </a:r>
            <a:r>
              <a:rPr lang="en-US" sz="2800"/>
              <a:t>: Only one method can be selected to receive the code.</a:t>
            </a:r>
            <a:r>
              <a:rPr lang="en-US" sz="2800" b="1"/>
              <a:t> </a:t>
            </a:r>
            <a:r>
              <a:rPr lang="en-US" sz="2800"/>
              <a:t>Follow steps 6 – 10 if selecting </a:t>
            </a:r>
            <a:r>
              <a:rPr lang="en-US" sz="2800" i="1"/>
              <a:t>Send to Email Address </a:t>
            </a:r>
            <a:r>
              <a:rPr lang="en-US" sz="2800"/>
              <a:t>on </a:t>
            </a:r>
            <a:r>
              <a:rPr lang="en-US" sz="2800" i="1"/>
              <a:t>Record</a:t>
            </a:r>
            <a:r>
              <a:rPr lang="en-US" sz="2800"/>
              <a:t>. Skip to 11 – 15 if selecting </a:t>
            </a:r>
            <a:r>
              <a:rPr lang="en-US" sz="2800" i="1"/>
              <a:t>Use a Mobile Authenticator Application </a:t>
            </a:r>
            <a:r>
              <a:rPr lang="en-US" sz="2800"/>
              <a:t>or skip to step 16 - 22 if selecting </a:t>
            </a:r>
            <a:r>
              <a:rPr lang="en-US" sz="2800" i="1"/>
              <a:t>Use a Mobile Phone Number</a:t>
            </a:r>
            <a:r>
              <a:rPr lang="en-US" sz="2800"/>
              <a:t>. Once completed, skip to step 23.</a:t>
            </a:r>
          </a:p>
          <a:p>
            <a:pPr marL="742950"/>
            <a:r>
              <a:rPr lang="en-US" sz="280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5C2B00-CA0F-4483-B451-78A8C6BDC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r="299" b="28345"/>
          <a:stretch>
            <a:fillRect/>
          </a:stretch>
        </p:blipFill>
        <p:spPr>
          <a:xfrm>
            <a:off x="1295398" y="6573511"/>
            <a:ext cx="10058400" cy="5232998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BA9406-4667-79F0-881F-71A8623CC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4040A6-CAD9-0A61-FC33-328B26BC6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31D7E-6256-4FD6-627A-933FE894F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62DE80-A3EE-7076-00FD-7E51B9BC3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4931" y="9261639"/>
            <a:ext cx="8537267" cy="22063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28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919B5-2328-29E5-6C65-EBD408C08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5B06F52-C6E7-4484-6A99-480E4633F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Log in to the GA@WORK Marketplace for Suppliers (Part 3 of 10)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0D530F-BC1B-783E-15C5-A4E9C88E0E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/>
              <a:t>Select </a:t>
            </a:r>
            <a:r>
              <a:rPr lang="en-US" b="1"/>
              <a:t>Send to Email Address on Record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6"/>
            </a:pPr>
            <a:r>
              <a:rPr lang="en-US"/>
              <a:t>Click </a:t>
            </a:r>
            <a:r>
              <a:rPr lang="en-US" b="1"/>
              <a:t>Login</a:t>
            </a:r>
            <a:endParaRPr lang="en-US"/>
          </a:p>
          <a:p>
            <a:pPr marL="742950"/>
            <a:r>
              <a:rPr lang="en-US" sz="280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964202-5E23-FBDE-2E8F-AD68302FC5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9E6B77-8F68-F39A-29A1-87594E386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3974486"/>
            <a:ext cx="10058400" cy="706806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9C4F5F9-832A-BF9C-221B-6D2D7278E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6978" y="662539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92D8C0-6A07-16C5-CAF5-1BDC96379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3985" y="6531549"/>
            <a:ext cx="8248955" cy="7363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A38DC8-4727-A232-80E1-3A3D55F12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00929" y="91135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6365F9-2EE9-3B39-89F1-6A94E8C9F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9569" y="9101531"/>
            <a:ext cx="8966833" cy="7363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BF102E-6FCA-53AC-F65C-344F3FA18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971D34-EB2E-ED3C-5CFD-6119DF63D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92CFEE-9B9A-30F4-5B77-C36196993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838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F08C6-A46D-E4EE-A22C-2FB6CA591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8624D811-644B-358B-8C3B-8471F0158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Log in to the GA@WORK Marketplace for Suppliers (Part 4 of 10)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12291C-E244-AEC1-8A8F-D0EEA98B3A5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4728057-1A9F-5E10-3567-8D5F90D6EC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CA" dirty="0">
                <a:solidFill>
                  <a:srgbClr val="242424"/>
                </a:solidFill>
              </a:rPr>
              <a:t>Receive and make note of the </a:t>
            </a:r>
            <a:r>
              <a:rPr lang="en-CA" b="1" dirty="0">
                <a:solidFill>
                  <a:srgbClr val="242424"/>
                </a:solidFill>
              </a:rPr>
              <a:t>One-Time Code</a:t>
            </a:r>
            <a:r>
              <a:rPr lang="en-CA" dirty="0">
                <a:solidFill>
                  <a:srgbClr val="242424"/>
                </a:solidFill>
              </a:rPr>
              <a:t>.</a:t>
            </a:r>
          </a:p>
          <a:p>
            <a:pPr marL="777240"/>
            <a:r>
              <a:rPr lang="en-CA" sz="2800" b="1" dirty="0">
                <a:solidFill>
                  <a:srgbClr val="242424"/>
                </a:solidFill>
              </a:rPr>
              <a:t>Note: </a:t>
            </a:r>
            <a:r>
              <a:rPr lang="en-CA" sz="2800" dirty="0">
                <a:solidFill>
                  <a:srgbClr val="242424"/>
                </a:solidFill>
              </a:rPr>
              <a:t>The verification code is only valid for 20 minutes. </a:t>
            </a:r>
            <a:endParaRPr lang="en-US" sz="2800" dirty="0"/>
          </a:p>
          <a:p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5A60617-5422-8DD1-548B-7C187C8F8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09" y="4468398"/>
            <a:ext cx="10058400" cy="380474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9AD6E4-52C3-15C1-C087-FCCF4D6C52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lang="en-US" dirty="0"/>
              <a:t>In </a:t>
            </a:r>
            <a:r>
              <a:rPr lang="en-US" b="1" dirty="0"/>
              <a:t>GA@WORK Marketplace</a:t>
            </a:r>
            <a:r>
              <a:rPr lang="en-US" dirty="0"/>
              <a:t>, enter your </a:t>
            </a:r>
            <a:r>
              <a:rPr lang="en-CA" b="1" dirty="0">
                <a:solidFill>
                  <a:srgbClr val="242424"/>
                </a:solidFill>
              </a:rPr>
              <a:t>One-Time Code</a:t>
            </a:r>
            <a:r>
              <a:rPr lang="en-CA" dirty="0">
                <a:solidFill>
                  <a:srgbClr val="242424"/>
                </a:solidFill>
              </a:rPr>
              <a:t>*.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Complete all required fields marked with a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black star*.</a:t>
            </a:r>
            <a:endParaRPr lang="en-CA" dirty="0">
              <a:solidFill>
                <a:srgbClr val="242424"/>
              </a:solidFill>
            </a:endParaRPr>
          </a:p>
          <a:p>
            <a:pPr marL="742950" indent="-742950">
              <a:buFont typeface="+mj-lt"/>
              <a:buAutoNum type="arabicPeriod" startAt="10"/>
            </a:pPr>
            <a:r>
              <a:rPr lang="en-CA" dirty="0">
                <a:solidFill>
                  <a:srgbClr val="242424"/>
                </a:solidFill>
              </a:rPr>
              <a:t>Click </a:t>
            </a:r>
            <a:r>
              <a:rPr lang="en-CA" b="1" dirty="0">
                <a:solidFill>
                  <a:srgbClr val="242424"/>
                </a:solidFill>
              </a:rPr>
              <a:t>Submit</a:t>
            </a:r>
            <a:r>
              <a:rPr lang="en-CA" dirty="0">
                <a:solidFill>
                  <a:srgbClr val="242424"/>
                </a:solidFill>
              </a:rPr>
              <a:t>. </a:t>
            </a:r>
          </a:p>
          <a:p>
            <a:pPr marL="77724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</a:t>
            </a:r>
            <a:r>
              <a:rPr lang="en-CA" sz="2800" dirty="0">
                <a:solidFill>
                  <a:srgbClr val="242424"/>
                </a:solidFill>
              </a:rPr>
              <a:t>Skip to Step 24 to continue</a:t>
            </a:r>
            <a:r>
              <a:rPr kumimoji="0" lang="en-CA" sz="2800" b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CA" dirty="0">
              <a:solidFill>
                <a:srgbClr val="242424"/>
              </a:solidFill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3047A2-6146-BFCA-C842-68675EF5C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922" y="11850051"/>
            <a:ext cx="5486400" cy="3576320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797ABC-D318-5DDB-452F-827B5405E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30436" y="6555512"/>
            <a:ext cx="1477109" cy="4975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A6C62D-076D-4087-1202-A28978017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5927" y="13643222"/>
            <a:ext cx="4865897" cy="5063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C96DF4-53C3-4C00-9238-F1340625F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5927" y="14281537"/>
            <a:ext cx="4865897" cy="41665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FFBD5F7-685B-BC10-8252-4963956D2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097287" y="136382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129AB08-FEC3-50EA-0844-C12289D7F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131538" y="142251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7E05C6-9238-33E1-3E15-8DE157C3A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C2040F-08FE-7F79-6B3E-426FABFA3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5D1F2-E1E5-FFBC-E853-D56B9C4CD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07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C7C02B90-3494-D3D2-70BC-28859BAD3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Log in to the GA@WORK Marketplace for Suppliers (Part 5 of 10)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B69F9C-D0E2-23D5-29DD-AFEAA4BEA2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E50879-6365-6858-3A24-97E6F009B5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1"/>
            </a:pPr>
            <a:r>
              <a:rPr lang="en-US"/>
              <a:t>Select </a:t>
            </a:r>
            <a:r>
              <a:rPr lang="en-US" b="1"/>
              <a:t>Use a Mobile Authenticator Application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11"/>
            </a:pPr>
            <a:r>
              <a:rPr lang="en-US"/>
              <a:t>Click </a:t>
            </a:r>
            <a:r>
              <a:rPr lang="en-US" b="1"/>
              <a:t>Login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0FBC76-AD6E-A85D-8525-9433A5B8B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502" y="4843849"/>
            <a:ext cx="10058400" cy="73696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150F829-7195-2871-213B-44ED80883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44892" y="8332893"/>
            <a:ext cx="5500473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A892508-ABAF-2707-B8CC-C281AF28E8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8199" y="101823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2A42E9F-6626-38D8-674F-4B20B979F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97863" y="834504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783EFD-DEBB-997E-50CA-48B5395CB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6839" y="10068244"/>
            <a:ext cx="9341412" cy="8292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B29AE4-D9E4-D732-8A11-21D91654B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2AE18-F4B3-6C48-2855-014AE1147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D6D6AB-A778-DAC5-21ED-A7934A54CE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70F85-094F-CAAA-1889-517EC156B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4">
            <a:extLst>
              <a:ext uri="{FF2B5EF4-FFF2-40B4-BE49-F238E27FC236}">
                <a16:creationId xmlns:a16="http://schemas.microsoft.com/office/drawing/2014/main" id="{43B02F47-532D-4DCE-C058-7D4A537B0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Log in to the GA@WORK Marketplace for Suppliers (Part 6 of 10)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2B56E8-1D5B-B4D8-2B62-BF1EA86D344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938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61E47-C573-4378-DE54-5C904B996D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3"/>
            </a:pPr>
            <a:r>
              <a:rPr lang="en-CA" dirty="0">
                <a:solidFill>
                  <a:srgbClr val="242424"/>
                </a:solidFill>
              </a:rPr>
              <a:t>Enter </a:t>
            </a:r>
            <a:r>
              <a:rPr lang="en-CA" b="1" dirty="0">
                <a:solidFill>
                  <a:srgbClr val="242424"/>
                </a:solidFill>
              </a:rPr>
              <a:t>One-Time Code</a:t>
            </a:r>
            <a:r>
              <a:rPr lang="en-CA" dirty="0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dirty="0"/>
              <a:t>Enter </a:t>
            </a:r>
            <a:r>
              <a:rPr lang="en-US" b="1" dirty="0"/>
              <a:t>Device Name</a:t>
            </a:r>
            <a:r>
              <a:rPr lang="en-US" dirty="0"/>
              <a:t> (optional). 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dirty="0"/>
              <a:t>Click </a:t>
            </a:r>
            <a:r>
              <a:rPr lang="en-US" b="1" dirty="0"/>
              <a:t>Submit</a:t>
            </a:r>
            <a:r>
              <a:rPr lang="en-US" dirty="0"/>
              <a:t>.</a:t>
            </a:r>
          </a:p>
          <a:p>
            <a:pPr marL="77724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CA" sz="2800" b="1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CA" sz="2800" b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Skip to step 23. 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BC30FD-8ABC-AAFF-9C75-4DCA46330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9" t="922" b="1"/>
          <a:stretch>
            <a:fillRect/>
          </a:stretch>
        </p:blipFill>
        <p:spPr>
          <a:xfrm>
            <a:off x="3342013" y="5069330"/>
            <a:ext cx="5486400" cy="9342649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E77290-C9A1-65A3-780A-9F0526E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81400" y="11954141"/>
            <a:ext cx="4941163" cy="44528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9A5EE6-8A56-AF54-500E-612812869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81399" y="12879985"/>
            <a:ext cx="4937761" cy="5291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A56FC6-8A2D-5E36-0770-89BCBBA4F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6960" y="13801866"/>
            <a:ext cx="4902200" cy="42124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35B25A7-A905-FC96-7796-6A3D82E6A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19160" y="1190246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C7BF16D-C0AC-E47D-11A4-87ADB925A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19159" y="128807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7E6D5CF-D80A-C21E-46DC-5B1078201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19159" y="1375122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13664A-201B-0EBA-E380-F68671714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6CF9BE-77E4-243B-0E15-47422766D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8FA2EA-CF27-5FFB-399B-9AED182B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5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49A52-E272-664C-23AA-63D9203EC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6088C161-CFE7-24D6-2D77-70CC7F879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Log in to the GA@WORK Marketplace for Suppliers (Part 7 of 10)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1B6AC2-423C-CB9C-F768-DD6E780623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60E2D87-7AD9-9A6D-6C89-9F5F77F9D5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6"/>
            </a:pPr>
            <a:r>
              <a:rPr lang="en-US"/>
              <a:t>Select </a:t>
            </a:r>
            <a:r>
              <a:rPr lang="en-US" b="1"/>
              <a:t>Use a Mobile Phone Number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16"/>
            </a:pPr>
            <a:r>
              <a:rPr lang="en-US"/>
              <a:t>Click </a:t>
            </a:r>
            <a:r>
              <a:rPr lang="en-US" b="1"/>
              <a:t>Login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2FA500-647E-F844-9436-24856F07A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500" y="4878040"/>
            <a:ext cx="10058400" cy="70673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7648F8E-5B00-7F73-582B-2145D9A6B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8308" y="8846414"/>
            <a:ext cx="4302055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8A996A6-6ECC-0962-479C-BE1ADD72C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85044" y="994693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2EC1328-6D3F-FC74-5529-DC4D21A70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8199" y="884641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773C8E-195B-BCAC-3424-5E5A9E9BE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3248" y="9853581"/>
            <a:ext cx="9241208" cy="80024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42F21-7C43-DC1B-D7BB-DB3C0BA8C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58604C-E1FE-4D71-5287-95856A55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1E6601-757A-45BE-3CAB-85D2ED0EF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06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6216C-2691-FED4-927A-CF27A5CC2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4">
            <a:extLst>
              <a:ext uri="{FF2B5EF4-FFF2-40B4-BE49-F238E27FC236}">
                <a16:creationId xmlns:a16="http://schemas.microsoft.com/office/drawing/2014/main" id="{DF357E55-2459-3B93-9BD6-F61A271A3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Log in to the GA@WORK Marketplace for Suppliers (Part 8 of 10)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9E1D-D526-2824-16A2-59E99DA34E3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3006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F645ED-E4AA-E184-1DC5-9438BBC80B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8"/>
            </a:pPr>
            <a:r>
              <a:rPr lang="en-US"/>
              <a:t>Enter </a:t>
            </a:r>
            <a:r>
              <a:rPr lang="en-US" b="1"/>
              <a:t>Mobile Phone</a:t>
            </a:r>
            <a:r>
              <a:rPr lang="en-US"/>
              <a:t>*.</a:t>
            </a:r>
            <a:r>
              <a:rPr lang="en-US" b="1"/>
              <a:t> </a:t>
            </a:r>
            <a:endParaRPr lang="en-US"/>
          </a:p>
          <a:p>
            <a:pPr marL="742950" indent="-742950">
              <a:buFont typeface="+mj-lt"/>
              <a:buAutoNum type="arabicPeriod" startAt="18"/>
            </a:pPr>
            <a:r>
              <a:rPr lang="en-US"/>
              <a:t>Click </a:t>
            </a:r>
            <a:r>
              <a:rPr lang="en-US" b="1"/>
              <a:t>Submit</a:t>
            </a:r>
            <a:r>
              <a:rPr lang="en-US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CC110B6-4B13-5F2C-43B3-894AD4A35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838"/>
          <a:stretch>
            <a:fillRect/>
          </a:stretch>
        </p:blipFill>
        <p:spPr>
          <a:xfrm>
            <a:off x="1093609" y="4949729"/>
            <a:ext cx="10058400" cy="7986446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48B9DC-77F3-598D-82C0-18A51FCD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7082" y="9912147"/>
            <a:ext cx="9016826" cy="7314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FEE0C6-A96B-084F-9D42-60F6BDA23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7082" y="8399788"/>
            <a:ext cx="9016826" cy="7690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2EBAEB6-E030-01E1-0D3E-D6719C13CB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693908" y="999915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DD14386-A05B-B9E6-AAC3-467DF937B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28442" y="854155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E99A50-74F5-2DFE-ABAC-E99738AE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8912CA-8FDD-7702-AE4A-8EB096A8B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BC5B9-B765-9370-A714-1F56CB5E6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651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7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2A9347-CF3A-4B7D-9123-8C97FB7888B0}"/>
</file>

<file path=customXml/itemProps3.xml><?xml version="1.0" encoding="utf-8"?>
<ds:datastoreItem xmlns:ds="http://schemas.openxmlformats.org/officeDocument/2006/customXml" ds:itemID="{155037ED-0B11-4449-BF81-C0D1539FFB91}">
  <ds:schemaRefs>
    <ds:schemaRef ds:uri="http://www.w3.org/XML/1998/namespace"/>
    <ds:schemaRef ds:uri="http://schemas.openxmlformats.org/package/2006/metadata/core-properties"/>
    <ds:schemaRef ds:uri="91b022cc-d96d-4c7a-a6ef-47af526da2c2"/>
    <ds:schemaRef ds:uri="http://schemas.microsoft.com/office/2006/metadata/properties"/>
    <ds:schemaRef ds:uri="http://schemas.microsoft.com/office/2006/documentManagement/types"/>
    <ds:schemaRef ds:uri="http://purl.org/dc/terms/"/>
    <ds:schemaRef ds:uri="8d5ae7cb-5eaa-45bd-87a9-9ecdfd4d7a10"/>
    <ds:schemaRef ds:uri="http://schemas.microsoft.com/office/infopath/2007/PartnerControls"/>
    <ds:schemaRef ds:uri="http://purl.org/dc/dcmitype/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589</Words>
  <Application>Microsoft Office PowerPoint</Application>
  <PresentationFormat>Custom</PresentationFormat>
  <Paragraphs>127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Helvetica Neue</vt:lpstr>
      <vt:lpstr>Job Aid Template</vt:lpstr>
      <vt:lpstr>1_Administrative</vt:lpstr>
      <vt:lpstr>Log in to the GA@WORK Marketplace for Suppliers</vt:lpstr>
      <vt:lpstr>Log in to the GA@WORK Marketplace for Suppliers (Part 1 of 10)</vt:lpstr>
      <vt:lpstr>Log in to the GA@WORK Marketplace for Suppliers (Part 2 of 10)</vt:lpstr>
      <vt:lpstr>Log in to the GA@WORK Marketplace for Suppliers (Part 3 of 10)</vt:lpstr>
      <vt:lpstr>Log in to the GA@WORK Marketplace for Suppliers (Part 4 of 10)</vt:lpstr>
      <vt:lpstr>Log in to the GA@WORK Marketplace for Suppliers (Part 5 of 10)</vt:lpstr>
      <vt:lpstr>Log in to the GA@WORK Marketplace for Suppliers (Part 6 of 10)</vt:lpstr>
      <vt:lpstr>Log in to the GA@WORK Marketplace for Suppliers (Part 7 of 10)</vt:lpstr>
      <vt:lpstr>Log in to the GA@WORK Marketplace for Suppliers (Part 8 of 10)</vt:lpstr>
      <vt:lpstr>Log in to the GA@WORK Marketplace for Suppliers (Part 9 of 10)</vt:lpstr>
      <vt:lpstr>Log in to the GA@WORK Marketplace for Suppliers (Part 10 of 10)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Johnson, Kristi</cp:lastModifiedBy>
  <cp:revision>2</cp:revision>
  <cp:lastPrinted>2024-05-14T19:49:44Z</cp:lastPrinted>
  <dcterms:created xsi:type="dcterms:W3CDTF">2024-01-04T16:25:20Z</dcterms:created>
  <dcterms:modified xsi:type="dcterms:W3CDTF">2026-04-30T01:45:18Z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0F059CF3-CFC9-4288-9737-E258152CDA81</vt:lpwstr>
  </property>
  <property fmtid="{D5CDD505-2E9C-101B-9397-08002B2CF9AE}" pid="12" name="ArticulatePath">
    <vt:lpwstr>https://gets.sharepoint.com/sites/SAO_NextGen/End User Training Materials/4 Templates/Job Aid_Workstream_Template_Final</vt:lpwstr>
  </property>
</Properties>
</file>