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55" r:id="rId6"/>
    <p:sldId id="408" r:id="rId7"/>
    <p:sldId id="409" r:id="rId8"/>
    <p:sldId id="418" r:id="rId9"/>
    <p:sldId id="439" r:id="rId10"/>
    <p:sldId id="438" r:id="rId11"/>
    <p:sldId id="435" r:id="rId12"/>
  </p:sldIdLst>
  <p:sldSz cx="12192000" cy="16256000"/>
  <p:notesSz cx="7315200" cy="96012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EC9914-DD0F-D64D-F069-058C3312B5F8}" name="Johnson, Osborne" initials="JO" userId="S::osborne.johnson@doas.ga.gov::c08ee522-9c71-43c5-a31c-8862c49cc44e" providerId="AD"/>
  <p188:author id="{E87F8623-A379-6098-61F2-26B04AC11F27}" name="Robert, Margaret" initials="RM" userId="S::margaret.robert@doas.ga.gov::12041aa2-0403-44d7-9d26-37e7b7dcec26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987ED60-8328-D44F-D018-344581673C94}" name="Navas, Andrea" initials="AN" userId="S::Andrea.Navas@doas.ga.gov::8ab5f365-19e7-467e-867f-923a8cab8b55" providerId="AD"/>
  <p188:author id="{F94FB268-4EB0-26A1-9FED-9A9B05C4B15C}" name="McClester, Ryan" initials="RM" userId="S::ryan.mcclester@sao.ga.gov::5f0298cf-8456-4577-8b9b-8f3379c01079" providerId="AD"/>
  <p188:author id="{5E7EEB6D-FC5D-0EF7-944D-3FE6C93231BC}" name="Zubas, Rhonda" initials="RZ" userId="S::Rhonda.Zubas@sao.ga.gov::9acaef63-65ff-4a01-974a-c47ded9e3d5f" providerId="AD"/>
  <p188:author id="{FC165B7E-6612-1565-8121-E35A3BD6447F}" name="Andrea Navas" initials="AN" userId="S::andrea.navas@optisconsulting.com::a72d7f33-4676-4312-934e-962a564d49d7" providerId="AD"/>
  <p188:author id="{BFFD038E-6017-C843-98BD-7DB9884C9DDE}" name="Sipe, Jamie" initials="SJ" userId="S::jasipe@deloitte.com::5bc06a04-23d5-42bd-853b-0cd5205b0fa0" providerId="AD"/>
  <p188:author id="{73F38F98-CFE3-C091-9624-F277514DB3E8}" name="Andrea Navas" initials="AN" userId="S::andrea.navas_optisconsulting.com#ext#@gets.onmicrosoft.com::a296c1ff-ded4-4a10-8a82-09fce6e42500" providerId="AD"/>
  <p188:author id="{EBC4DAA8-D2BD-D97C-4468-DD09B5EC47F9}" name="Bhagam, Madhavi" initials="MB" userId="S::madhavi.bhagam@doas.ga.gov::26b2325d-811e-4972-b25a-6cf49749eae2" providerId="AD"/>
  <p188:author id="{A6C03AB1-8E7C-7E09-B1AE-C5E0DCE5B814}" name="Stewart, Alexandra" initials="SA" userId="S::alexandra.stewart@doas.ga.gov::3f324179-5079-4e8c-9567-70d9ee78726e" providerId="AD"/>
  <p188:author id="{8B0F8EB6-02C8-CBE4-23D7-D1FDCF933FEB}" name="Morton, Kyle" initials="KM" userId="S::kyle.morton1@doas.ga.gov::175ef873-91c0-4e53-88c2-46ca026c92dc" providerId="AD"/>
  <p188:author id="{83484AD1-9D53-5B39-FDEA-F504A06A2B49}" name="Anna  Bobrovskaya" initials="" userId="S::anna.bobrovskaya@optisconsulting.com::f4b39805-eb08-4c84-8f3c-64880e8902b0" providerId="AD"/>
  <p188:author id="{FD85E0EA-3AC4-9257-F180-4C22B8128E29}" name="Large, Maggie" initials="LM" userId="S::maggie.large@sao.ga.gov::8b5d6b06-4913-445d-bd73-54f413e036c7" providerId="AD"/>
  <p188:author id="{0CEE8AF1-C248-A972-666E-9A72101DA29C}" name="Chapman, Mary" initials="CM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608"/>
    <a:srgbClr val="242424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843F5C-09DD-49D7-A63F-2B231764D6DF}" v="2" dt="2026-03-05T16:55:42.321"/>
    <p1510:client id="{38D79963-70F2-F440-B956-BCDD80E1662A}" v="69" dt="2026-03-05T17:57:25.587"/>
    <p1510:client id="{3CBD9194-8DED-1754-2D8F-E221219D4D44}" v="17" dt="2026-03-06T16:52:56.955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5120"/>
        <p:guide pos="910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Navas" userId="S::andrea.navas_optisconsulting.com#ext#@gets.onmicrosoft.com::a296c1ff-ded4-4a10-8a82-09fce6e42500" providerId="AD" clId="Web-{3CBD9194-8DED-1754-2D8F-E221219D4D44}"/>
    <pc:docChg chg="modSld">
      <pc:chgData name="Andrea Navas" userId="S::andrea.navas_optisconsulting.com#ext#@gets.onmicrosoft.com::a296c1ff-ded4-4a10-8a82-09fce6e42500" providerId="AD" clId="Web-{3CBD9194-8DED-1754-2D8F-E221219D4D44}" dt="2026-03-06T16:52:56.955" v="16" actId="20577"/>
      <pc:docMkLst>
        <pc:docMk/>
      </pc:docMkLst>
      <pc:sldChg chg="modSp">
        <pc:chgData name="Andrea Navas" userId="S::andrea.navas_optisconsulting.com#ext#@gets.onmicrosoft.com::a296c1ff-ded4-4a10-8a82-09fce6e42500" providerId="AD" clId="Web-{3CBD9194-8DED-1754-2D8F-E221219D4D44}" dt="2026-03-06T16:52:56.955" v="16" actId="20577"/>
        <pc:sldMkLst>
          <pc:docMk/>
          <pc:sldMk cId="190217316" sldId="438"/>
        </pc:sldMkLst>
        <pc:spChg chg="mod">
          <ac:chgData name="Andrea Navas" userId="S::andrea.navas_optisconsulting.com#ext#@gets.onmicrosoft.com::a296c1ff-ded4-4a10-8a82-09fce6e42500" providerId="AD" clId="Web-{3CBD9194-8DED-1754-2D8F-E221219D4D44}" dt="2026-03-06T16:52:56.955" v="16" actId="20577"/>
          <ac:spMkLst>
            <pc:docMk/>
            <pc:sldMk cId="190217316" sldId="438"/>
            <ac:spMk id="6" creationId="{5E79363C-9E3D-D572-D304-FF2C9C93D2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94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17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28600" indent="-228600" algn="l">
              <a:buAutoNum type="alpha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buNone/>
            </a:pPr>
            <a:br>
              <a:rPr lang="en-CA"/>
            </a:b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AutoNum type="romanLcPeriod"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14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65615-FC43-B37A-32B3-7A3BD307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72E9C6-7E27-74C6-11BE-AC469F736B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3CF1E-3AD3-465C-ACEE-2ADD164F7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1A1BF-2131-331E-066F-40FC255E3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48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29101-FEA6-3ED7-32B9-19794E4F3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D805FF-ED5A-2259-99ED-B24B0BABA3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F7C7B2-70E9-D348-888A-FFDA2F6A1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None/>
            </a:pPr>
            <a:endParaRPr lang="en-CA" b="0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B6843-0A5F-C3D2-EE41-85FAE7ECB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95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5BAB8427-95C3-90A6-5E7D-70C582B5DABE}"/>
              </a:ext>
            </a:extLst>
          </p:cNvPr>
          <p:cNvSpPr txBox="1"/>
          <p:nvPr userDrawn="1"/>
        </p:nvSpPr>
        <p:spPr>
          <a:xfrm>
            <a:off x="318652" y="14928814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Extend a Sourcing Event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35758" y="3576893"/>
            <a:ext cx="279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4889" y="4235339"/>
            <a:ext cx="10542314" cy="25635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This guide will show </a:t>
            </a:r>
            <a:r>
              <a:rPr lang="en-US" i="1">
                <a:latin typeface="Arial"/>
                <a:cs typeface="Arial"/>
              </a:rPr>
              <a:t>Buyers </a:t>
            </a:r>
            <a:r>
              <a:rPr lang="en-US">
                <a:latin typeface="Arial"/>
                <a:cs typeface="Arial"/>
              </a:rPr>
              <a:t>how to </a:t>
            </a:r>
            <a:r>
              <a:rPr lang="en-US" i="1">
                <a:latin typeface="Arial"/>
                <a:cs typeface="Arial"/>
              </a:rPr>
              <a:t>Extend a Sourcing Event </a:t>
            </a:r>
            <a:r>
              <a:rPr lang="en-US">
                <a:latin typeface="Arial"/>
                <a:cs typeface="Arial"/>
              </a:rPr>
              <a:t>only.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Access the </a:t>
            </a:r>
            <a:r>
              <a:rPr lang="en-US" b="1"/>
              <a:t>Sourcing</a:t>
            </a:r>
            <a:r>
              <a:rPr lang="en-US"/>
              <a:t> module.</a:t>
            </a:r>
          </a:p>
          <a:p>
            <a:r>
              <a:rPr lang="en-US"/>
              <a:t>Select </a:t>
            </a:r>
            <a:r>
              <a:rPr lang="en-US" b="1"/>
              <a:t>Event </a:t>
            </a:r>
            <a:r>
              <a:rPr lang="en-US"/>
              <a:t>to extend.</a:t>
            </a:r>
            <a:r>
              <a:rPr lang="en-US" b="1"/>
              <a:t> </a:t>
            </a:r>
            <a:endParaRPr lang="en-US"/>
          </a:p>
          <a:p>
            <a:r>
              <a:rPr lang="en-US"/>
              <a:t>Enter </a:t>
            </a:r>
            <a:r>
              <a:rPr lang="en-US" b="1"/>
              <a:t>Extend Event </a:t>
            </a:r>
            <a:r>
              <a:rPr lang="en-US"/>
              <a:t>data. </a:t>
            </a:r>
          </a:p>
          <a:p>
            <a:r>
              <a:rPr lang="en-US"/>
              <a:t>Event is </a:t>
            </a:r>
            <a:r>
              <a:rPr lang="en-US" b="1"/>
              <a:t>Extended</a:t>
            </a:r>
            <a:r>
              <a:rPr lang="en-US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41337" y="13687823"/>
            <a:ext cx="1550800" cy="780851"/>
          </a:xfrm>
        </p:spPr>
        <p:txBody>
          <a:bodyPr/>
          <a:lstStyle/>
          <a:p>
            <a:r>
              <a:rPr lang="en-US"/>
              <a:t>Access Sourcing Module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90206" y="13876825"/>
            <a:ext cx="1449387" cy="771525"/>
          </a:xfrm>
        </p:spPr>
        <p:txBody>
          <a:bodyPr/>
          <a:lstStyle/>
          <a:p>
            <a:r>
              <a:rPr lang="en-US"/>
              <a:t>Select Event to Extend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Enter Extend Event data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1A24BAD-6929-53A5-9DED-14D151B75A0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58408" y="13697149"/>
            <a:ext cx="1550800" cy="939413"/>
          </a:xfrm>
        </p:spPr>
        <p:txBody>
          <a:bodyPr/>
          <a:lstStyle/>
          <a:p>
            <a:r>
              <a:rPr lang="en-US"/>
              <a:t>Event is Extended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290C7B-1E2C-4C79-77FF-19FCB458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80325"/>
            <a:ext cx="10515600" cy="808698"/>
          </a:xfrm>
        </p:spPr>
        <p:txBody>
          <a:bodyPr>
            <a:normAutofit/>
          </a:bodyPr>
          <a:lstStyle/>
          <a:p>
            <a:r>
              <a:rPr lang="en-US"/>
              <a:t>Extend a Sourcing Event (Part 1 of 6)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58536-8CB5-034B-D1D6-9A9D34E23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3032BC-F9AC-FEB1-2335-C3E713927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the </a:t>
            </a:r>
            <a:r>
              <a:rPr lang="en-US" b="1"/>
              <a:t>Global Navigation Menu</a:t>
            </a:r>
            <a:r>
              <a:rPr lang="en-US"/>
              <a:t>.</a:t>
            </a:r>
          </a:p>
          <a:p>
            <a:pPr marL="803275"/>
            <a:r>
              <a:rPr lang="en-US" sz="2800" b="1"/>
              <a:t>Note</a:t>
            </a:r>
            <a:r>
              <a:rPr lang="en-US" sz="2800"/>
              <a:t>: </a:t>
            </a:r>
            <a:r>
              <a:rPr lang="en-US" sz="2800" i="1"/>
              <a:t>University System of Georgia (USG) </a:t>
            </a:r>
            <a:r>
              <a:rPr lang="en-US" sz="2800"/>
              <a:t>and </a:t>
            </a:r>
            <a:r>
              <a:rPr lang="en-US" sz="2800" i="1"/>
              <a:t>GDOT </a:t>
            </a:r>
            <a:r>
              <a:rPr lang="en-US" sz="2800"/>
              <a:t>users complete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local logon and then proceed to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4.</a:t>
            </a:r>
            <a:endParaRPr kumimoji="0" lang="en-US" sz="2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8499A7-B82A-ECA1-74AB-CC57F7CC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4449298"/>
            <a:ext cx="6400800" cy="3962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87557-C308-1C14-E943-DCDE39C0D9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Click </a:t>
            </a:r>
            <a:r>
              <a:rPr lang="en-US" b="1"/>
              <a:t>Sourcing</a:t>
            </a:r>
            <a:r>
              <a:rPr lang="en-US"/>
              <a:t>,</a:t>
            </a:r>
            <a:r>
              <a:rPr lang="en-US" b="1"/>
              <a:t> Contracts &amp; Supplier Management</a:t>
            </a:r>
            <a:r>
              <a:rPr lang="en-US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A3A6B2-5637-9B7F-9E2D-925CB065F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1895" y="10434684"/>
            <a:ext cx="6400800" cy="48832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EB166D-E2ED-5E8C-F209-CBF5AAE3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600" y="4448515"/>
            <a:ext cx="242952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192919-8A4C-036B-627F-69CA0CE33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6033" y="14050295"/>
            <a:ext cx="5966662" cy="11443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0552B-591A-C7BA-7E20-E665227EF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1E2BF7-7DED-8AB9-EA98-F4955F3E2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C45ED-01F8-CCD6-3465-17334F54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243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 a Sourcing Event (Part 2 of 6)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1A3A34-4B58-D29C-EDDB-EB661E407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367A53-FC2A-CDA5-2F41-32032A0E57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2350248"/>
            <a:ext cx="10569221" cy="2863861"/>
          </a:xfrm>
        </p:spPr>
        <p:txBody>
          <a:bodyPr wrap="none" lIns="90000" rIns="91440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Sign On</a:t>
            </a:r>
            <a:r>
              <a:rPr lang="en-US"/>
              <a:t>.</a:t>
            </a:r>
            <a:endParaRPr lang="en-US" sz="2800" b="1"/>
          </a:p>
          <a:p>
            <a:pPr>
              <a:spcBef>
                <a:spcPts val="733"/>
              </a:spcBef>
            </a:pPr>
            <a:r>
              <a:rPr lang="en-US" sz="2800" b="1"/>
              <a:t>        Note</a:t>
            </a:r>
            <a:r>
              <a:rPr lang="en-US" sz="2800"/>
              <a:t>: The system utilizes Single Sign-On (SSO) capabilities </a:t>
            </a:r>
          </a:p>
          <a:p>
            <a:pPr>
              <a:spcBef>
                <a:spcPts val="733"/>
              </a:spcBef>
            </a:pPr>
            <a:r>
              <a:rPr lang="en-US" sz="2800"/>
              <a:t>        and no log in information is required.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F4EE09-442C-FF9E-55B3-AFC42C546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701" b="9929"/>
          <a:stretch>
            <a:fillRect/>
          </a:stretch>
        </p:blipFill>
        <p:spPr>
          <a:xfrm>
            <a:off x="1066799" y="4005886"/>
            <a:ext cx="10058400" cy="4340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9101840"/>
            <a:ext cx="10569221" cy="60536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Access the</a:t>
            </a:r>
            <a:r>
              <a:rPr lang="en-US" sz="3600" b="1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Sourcing </a:t>
            </a:r>
            <a:r>
              <a:rPr lang="en-US">
                <a:solidFill>
                  <a:srgbClr val="000000"/>
                </a:solidFill>
              </a:rPr>
              <a:t>module</a:t>
            </a:r>
            <a:r>
              <a:rPr lang="en-US" sz="360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Sourcing Events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Search Events</a:t>
            </a:r>
            <a:r>
              <a:rPr lang="en-US">
                <a:latin typeface="Arial"/>
                <a:cs typeface="Arial"/>
              </a:rPr>
              <a:t>.</a:t>
            </a:r>
            <a:endParaRPr lang="en-US" sz="3200">
              <a:latin typeface="Arial"/>
              <a:cs typeface="Arial"/>
            </a:endParaRPr>
          </a:p>
          <a:p>
            <a:pPr marL="742950" indent="-742950">
              <a:buFont typeface="+mj-lt"/>
              <a:buAutoNum type="arabicPeriod"/>
            </a:pPr>
            <a:endParaRPr lang="en-US" sz="3600"/>
          </a:p>
          <a:p>
            <a:pPr marL="0" indent="0">
              <a:buNone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1EC024-BBB0-9989-27CE-B9D5A151E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7"/>
          <a:stretch>
            <a:fillRect/>
          </a:stretch>
        </p:blipFill>
        <p:spPr>
          <a:xfrm>
            <a:off x="1143941" y="11506880"/>
            <a:ext cx="10058400" cy="340826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4F335BD-8A3B-3A04-AF99-45AEC255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0656" y="7379063"/>
            <a:ext cx="1262475" cy="8089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B9DB3C2-6D0E-BB77-6C3A-35F4F85B8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79536" y="12326567"/>
            <a:ext cx="548640" cy="548640"/>
          </a:xfrm>
          <a:prstGeom prst="ellipse">
            <a:avLst/>
          </a:prstGeom>
          <a:solidFill>
            <a:srgbClr val="A72608"/>
          </a:solidFill>
          <a:ln w="38100">
            <a:solidFill>
              <a:srgbClr val="A726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2290CA-CF56-692C-59BD-20314E11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44247" y="12800103"/>
            <a:ext cx="548640" cy="548640"/>
          </a:xfrm>
          <a:prstGeom prst="ellipse">
            <a:avLst/>
          </a:prstGeom>
          <a:solidFill>
            <a:srgbClr val="C00000"/>
          </a:solidFill>
          <a:ln>
            <a:solidFill>
              <a:srgbClr val="A726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0006C32-D379-F234-955D-D7B4E3344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36801" y="12326567"/>
            <a:ext cx="1919940" cy="54864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7260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511800-5232-1098-C219-7D7BA6478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11644" y="12860154"/>
            <a:ext cx="2532603" cy="428538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78F2CA-D5C1-833C-6E7B-06FB1F467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52991" y="13103451"/>
            <a:ext cx="999694" cy="8979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9E0BE89-2BA6-415C-1F99-08D0206A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95301" y="13278083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3/6/2026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31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A34F4-E264-54DA-8A7C-06A9644CD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BEA660-48EC-9BEA-D3C2-922AF1B3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 a Sourcing Event (Part 3 of 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41C82-442C-FE0A-3411-FED4D5B06F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718D21-1C5A-34FC-DC10-4972CE428B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/>
              <a:t>Click the </a:t>
            </a:r>
            <a:r>
              <a:rPr lang="en-US" b="1"/>
              <a:t>Event Number </a:t>
            </a:r>
            <a:r>
              <a:rPr lang="en-US"/>
              <a:t>hyperlink. </a:t>
            </a:r>
          </a:p>
          <a:p>
            <a:pPr marL="803275"/>
            <a:r>
              <a:rPr lang="en-US" sz="2800" b="1"/>
              <a:t>Note</a:t>
            </a:r>
            <a:r>
              <a:rPr lang="en-US" sz="2800"/>
              <a:t>: Use </a:t>
            </a:r>
            <a:r>
              <a:rPr lang="en-US" sz="2800" i="1"/>
              <a:t>Filters </a:t>
            </a:r>
            <a:r>
              <a:rPr lang="en-US" sz="2800"/>
              <a:t>to find the </a:t>
            </a:r>
            <a:r>
              <a:rPr lang="en-US" sz="2800" i="1"/>
              <a:t>Sourcing Event</a:t>
            </a:r>
            <a:r>
              <a:rPr lang="en-US" sz="2800"/>
              <a:t>. Ensure the </a:t>
            </a:r>
            <a:r>
              <a:rPr lang="en-US" sz="2800" i="1"/>
              <a:t>Event Status </a:t>
            </a:r>
            <a:r>
              <a:rPr lang="en-US" sz="2800"/>
              <a:t>is </a:t>
            </a:r>
            <a:r>
              <a:rPr lang="en-US" sz="2800" i="1"/>
              <a:t>Open.</a:t>
            </a:r>
            <a:endParaRPr lang="en-US" sz="2800"/>
          </a:p>
          <a:p>
            <a:endParaRPr lang="en-US"/>
          </a:p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B45351-5B3E-6A6F-A09A-0A4553297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849" y="4326098"/>
            <a:ext cx="10058400" cy="38019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AEA4BB0-7404-8D68-E4A5-03A2A0BB34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8961247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8"/>
            </a:pPr>
            <a:r>
              <a:rPr lang="en-US"/>
              <a:t>Click </a:t>
            </a:r>
            <a:r>
              <a:rPr lang="en-US" b="1"/>
              <a:t>Event Actions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/>
              <a:t>Select </a:t>
            </a:r>
            <a:r>
              <a:rPr lang="en-US" b="1"/>
              <a:t>Extend Event</a:t>
            </a:r>
            <a:r>
              <a:rPr lang="en-US"/>
              <a:t>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F843D00-9270-EC3F-BE0B-B885DADEB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8009" y="10379765"/>
            <a:ext cx="8229600" cy="452942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DD76316-198B-BC69-6F1C-59F69583D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1964" y="6674925"/>
            <a:ext cx="925730" cy="4549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16E0659-D60C-4B29-8AF2-A711127A7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407333" y="120958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6C21BA-5696-19EC-3072-BFE946C22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5973" y="12108618"/>
            <a:ext cx="3131456" cy="5486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AA2387-3FC8-24B0-F412-507CD366F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88840" y="10582319"/>
            <a:ext cx="1721758" cy="43484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96F41AC-CEA6-FA38-F8A7-FCEDC9233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340200" y="1052542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641559-3782-632D-991F-1537963E0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706CF6-6D8C-3929-FF29-519075E8C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F559C-CFA3-6624-A55E-D7A5FB31B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B8A9-4737-B9D1-BF7F-770F41B3F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5021B0-36E8-7838-4E59-1B7F6BA6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 a Sourcing Event (Part 4 of 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C7541-8EF5-4454-478A-1F80E54F2E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333175-0E7E-FADC-6EC1-DA997ABD27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Close Date</a:t>
            </a:r>
            <a:r>
              <a:rPr lang="en-US">
                <a:solidFill>
                  <a:prstClr val="black"/>
                </a:solidFill>
              </a:rPr>
              <a:t>*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74295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all required fields marked with a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*.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 startAt="11"/>
            </a:pPr>
            <a:r>
              <a:rPr lang="en-US">
                <a:solidFill>
                  <a:prstClr val="black"/>
                </a:solidFill>
              </a:rPr>
              <a:t>Select </a:t>
            </a:r>
            <a:r>
              <a:rPr lang="en-US" b="1">
                <a:solidFill>
                  <a:prstClr val="black"/>
                </a:solidFill>
              </a:rPr>
              <a:t>Sealed Bid Open Date*</a:t>
            </a:r>
            <a:r>
              <a:rPr lang="en-US">
                <a:solidFill>
                  <a:prstClr val="black"/>
                </a:solidFill>
              </a:rPr>
              <a:t>.</a:t>
            </a:r>
            <a:endParaRPr lang="en-US" b="1">
              <a:solidFill>
                <a:prstClr val="black"/>
              </a:solidFill>
            </a:endParaRPr>
          </a:p>
          <a:p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66928" indent="-566928">
              <a:buFont typeface="Arial" panose="020B0604020202020204" pitchFamily="34" charset="0"/>
              <a:buChar char="•"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0">
              <a:buNone/>
            </a:pPr>
            <a:endParaRPr lang="en-US" sz="2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3A05DC-4FD0-9670-F336-59B9A5DF0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41559" b="39394"/>
          <a:stretch>
            <a:fillRect/>
          </a:stretch>
        </p:blipFill>
        <p:spPr>
          <a:xfrm>
            <a:off x="1093609" y="4554136"/>
            <a:ext cx="10058400" cy="41886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893683-CC61-E2F6-1B1C-3D02C629E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82820" y="6481302"/>
            <a:ext cx="3218079" cy="5280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9201D6-286D-30C1-FCE5-6A1C76D7C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4214" y="7858581"/>
            <a:ext cx="3218079" cy="548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8E1A97-30A0-0B84-BA04-79D578B13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02773" y="784824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4982F09-52A4-66E6-8138-AC510A8CC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421379" y="646068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189331-59E4-AACE-3AAF-91496550B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76A027-8A0E-2057-B363-4EEF4569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27389-01AC-55EA-3E5B-4904F9811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23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20D89-412D-C1FC-D8DF-B40761C42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A274AD3-51B7-9E55-A301-960DB9A02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 a Sourcing Event (Part 5 of 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A6714-0FF6-803A-7F0C-065084B151A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79363C-9E3D-D572-D304-FF2C9C93D2F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12"/>
            </a:pP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Select </a:t>
            </a:r>
            <a:r>
              <a:rPr lang="en-US" b="1">
                <a:solidFill>
                  <a:prstClr val="black"/>
                </a:solidFill>
                <a:latin typeface="Arial"/>
                <a:cs typeface="Arial"/>
              </a:rPr>
              <a:t>Q&amp;A Submission Close Date*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.</a:t>
            </a:r>
          </a:p>
          <a:p>
            <a:pPr marL="796925"/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: When extending an open event, i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f the original Q&amp;A period has ended and the </a:t>
            </a:r>
            <a:r>
              <a:rPr lang="en-US" sz="2800" i="1">
                <a:solidFill>
                  <a:prstClr val="black"/>
                </a:solidFill>
                <a:latin typeface="Arial"/>
                <a:cs typeface="Arial"/>
              </a:rPr>
              <a:t>Sourcing Event Buyer 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does not plan to have another, </a:t>
            </a:r>
            <a:r>
              <a:rPr lang="en-US" sz="2800">
                <a:latin typeface="Arial"/>
                <a:cs typeface="Arial"/>
              </a:rPr>
              <a:t>leave</a:t>
            </a:r>
            <a:r>
              <a:rPr lang="en-US" sz="2800">
                <a:solidFill>
                  <a:prstClr val="black"/>
                </a:solidFill>
                <a:latin typeface="Arial"/>
                <a:cs typeface="Arial"/>
              </a:rPr>
              <a:t> date as is. </a:t>
            </a:r>
          </a:p>
          <a:p>
            <a:pPr marL="742950" indent="-742950">
              <a:buFont typeface="+mj-lt"/>
              <a:buAutoNum type="arabicPeriod" startAt="13"/>
            </a:pP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Click </a:t>
            </a:r>
            <a:r>
              <a:rPr lang="en-US" b="1">
                <a:solidFill>
                  <a:prstClr val="black"/>
                </a:solidFill>
                <a:latin typeface="Arial"/>
                <a:cs typeface="Arial"/>
              </a:rPr>
              <a:t>Save Changes</a:t>
            </a:r>
            <a:r>
              <a:rPr lang="en-US">
                <a:solidFill>
                  <a:prstClr val="black"/>
                </a:solidFill>
                <a:latin typeface="Arial"/>
                <a:cs typeface="Arial"/>
              </a:rPr>
              <a:t>. </a:t>
            </a:r>
          </a:p>
          <a:p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66420" indent="-566420">
              <a:buFont typeface="Arial" panose="020B0604020202020204" pitchFamily="34" charset="0"/>
              <a:buChar char="•"/>
            </a:pPr>
            <a:endParaRPr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endParaRPr lang="en-US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0">
              <a:buNone/>
            </a:pPr>
            <a:endParaRPr lang="en-US" sz="280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DF8C5E8-38CE-DDBB-3B2F-2F9A5E8C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6193485"/>
            <a:ext cx="10058400" cy="30546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67AB6C-4C6A-822A-B0CC-C67CC0E08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32418" y="8794926"/>
            <a:ext cx="1434839" cy="4018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F31EA-0D75-2FA1-D96C-AD0B1CE2F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88981" y="7720816"/>
            <a:ext cx="2817476" cy="4019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7B31C70-1E31-5462-B816-735F0A2F8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175877" y="8721547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638D2F-D468-0681-7D2B-12177F310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40341" y="764746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C7FE3C-6EE0-0855-2319-D65E8932E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FA105-3EC3-97C0-BFEF-CACC0FB0F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A5816-E6B7-AF95-811A-E6C943604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7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DC3A-B048-4A0C-3FB7-3726A0B0F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B64A0E-6B1F-42D8-0E27-91825F9E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Extend a Sourcing Event (Part 6 of 6)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5510F5-1DC6-D134-D060-1F04647E92C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0C9DDC-7EEF-59FA-FC6F-F977F5B687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14"/>
            </a:pPr>
            <a:r>
              <a:rPr lang="en-US"/>
              <a:t>Review the </a:t>
            </a:r>
            <a:r>
              <a:rPr lang="en-US" b="1"/>
              <a:t>Date</a:t>
            </a:r>
            <a:r>
              <a:rPr lang="en-US"/>
              <a:t> change. </a:t>
            </a:r>
          </a:p>
          <a:p>
            <a:pPr marL="803275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The information is visible in the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Sourcing Event </a:t>
            </a:r>
            <a:r>
              <a:rPr lang="en-US" sz="2800">
                <a:solidFill>
                  <a:prstClr val="black"/>
                </a:solidFill>
              </a:rPr>
              <a:t>banner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/>
          </a:p>
          <a:p>
            <a:pPr marL="756000"/>
            <a:endParaRPr lang="en-US" sz="2800"/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417676C-3AB6-5DBE-A618-47DF68B65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690" y="4736376"/>
            <a:ext cx="10058400" cy="22705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8A5EC38-BB03-7C10-7E20-F8475E7B5F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5"/>
            </a:pPr>
            <a:r>
              <a:rPr lang="en-US"/>
              <a:t>Click </a:t>
            </a:r>
            <a:r>
              <a:rPr lang="en-US" b="1"/>
              <a:t>Setup</a:t>
            </a:r>
            <a:r>
              <a:rPr lang="en-US"/>
              <a:t>.</a:t>
            </a:r>
          </a:p>
          <a:p>
            <a:pPr marL="742950" indent="-742950">
              <a:buFont typeface="+mj-lt"/>
              <a:buAutoNum type="arabicPeriod" startAt="15"/>
            </a:pPr>
            <a:r>
              <a:rPr lang="en-US"/>
              <a:t>Review </a:t>
            </a:r>
            <a:r>
              <a:rPr lang="en-US" b="1"/>
              <a:t>Date </a:t>
            </a:r>
            <a:r>
              <a:rPr lang="en-US"/>
              <a:t>information.</a:t>
            </a:r>
          </a:p>
          <a:p>
            <a:pPr marL="742950" indent="-742950">
              <a:buFont typeface="+mj-lt"/>
              <a:buAutoNum type="arabicPeriod" startAt="15"/>
            </a:pP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679FD-23A7-29F6-AA36-307364A7A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98" y="10271919"/>
            <a:ext cx="7315200" cy="40861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Freeform 101">
            <a:extLst>
              <a:ext uri="{FF2B5EF4-FFF2-40B4-BE49-F238E27FC236}">
                <a16:creationId xmlns:a16="http://schemas.microsoft.com/office/drawing/2014/main" id="{9DC2F93D-3B03-E72C-87A1-378F35E63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009" y="14472037"/>
            <a:ext cx="10953599" cy="991815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>
              <a:defRPr>
                <a:solidFill>
                  <a:srgbClr val="FFFFFF"/>
                </a:solidFill>
              </a:defRPr>
            </a:pPr>
            <a:endParaRPr lang="en-US" sz="14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099B6B-9A03-EFFF-98EF-AED3D8AEC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11455086"/>
            <a:ext cx="4952998" cy="291633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6F113AA-F96C-1B3B-B81D-43223DAE4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503" y="14600278"/>
            <a:ext cx="837931" cy="75099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214FFD3-E26D-4B61-659A-88E147E4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5010" y="4832683"/>
            <a:ext cx="9498080" cy="46321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F16875-22A4-859B-1DEE-C46A84BBD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7472" y="10271919"/>
            <a:ext cx="2363128" cy="29448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D214307-99A9-E092-C954-40218F3BB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307080" y="1056640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2FFE13-E34A-42A4-3D06-39C1748A2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238555" y="12638935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C5CBB0-9487-47A3-C68E-E4A9A394A58F}"/>
              </a:ext>
            </a:extLst>
          </p:cNvPr>
          <p:cNvSpPr txBox="1"/>
          <p:nvPr/>
        </p:nvSpPr>
        <p:spPr>
          <a:xfrm>
            <a:off x="2074255" y="14674143"/>
            <a:ext cx="90451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You have successfully extended a sourcing event.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3D3000-9110-0353-0273-E632EB4F4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3/6/2026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D0228F-2ABB-6DB5-D19B-A8F477D46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C0B02-F0B2-A991-222C-2AFCCEA90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076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8F37DB-A42F-40EB-B6D7-E49E2570B456}"/>
</file>

<file path=customXml/itemProps2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ca2071f7-e8b5-4ab8-8731-f4fb5e777855"/>
    <ds:schemaRef ds:uri="dbbf10ee-46d8-4449-b9a5-ca000cc1d2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7</Slides>
  <Notes>6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Job Aid Template</vt:lpstr>
      <vt:lpstr>1_Administrative</vt:lpstr>
      <vt:lpstr>Extend a Sourcing Event</vt:lpstr>
      <vt:lpstr>Extend a Sourcing Event (Part 1 of 6)</vt:lpstr>
      <vt:lpstr>Extend a Sourcing Event (Part 2 of 6)</vt:lpstr>
      <vt:lpstr>Extend a Sourcing Event (Part 3 of 6)</vt:lpstr>
      <vt:lpstr>Extend a Sourcing Event (Part 4 of 6)</vt:lpstr>
      <vt:lpstr>Extend a Sourcing Event (Part 5 of 6)</vt:lpstr>
      <vt:lpstr>Extend a Sourcing Event (Part 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revision>1</cp:revision>
  <cp:lastPrinted>2024-05-14T19:49:44Z</cp:lastPrinted>
  <dcterms:created xsi:type="dcterms:W3CDTF">2024-01-04T16:25:20Z</dcterms:created>
  <dcterms:modified xsi:type="dcterms:W3CDTF">2026-03-06T16:53:30Z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0F059CF3-CFC9-4288-9737-E258152CDA81</vt:lpwstr>
  </property>
  <property fmtid="{D5CDD505-2E9C-101B-9397-08002B2CF9AE}" pid="12" name="ArticulatePath">
    <vt:lpwstr>https://gets.sharepoint.com/sites/SAO_NextGen/End User Training Materials/4 Templates/Job Aid_Workstream_Template_Final</vt:lpwstr>
  </property>
</Properties>
</file>