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30"/>
  </p:notesMasterIdLst>
  <p:sldIdLst>
    <p:sldId id="355" r:id="rId6"/>
    <p:sldId id="408" r:id="rId7"/>
    <p:sldId id="416" r:id="rId8"/>
    <p:sldId id="442" r:id="rId9"/>
    <p:sldId id="443" r:id="rId10"/>
    <p:sldId id="456" r:id="rId11"/>
    <p:sldId id="457" r:id="rId12"/>
    <p:sldId id="444" r:id="rId13"/>
    <p:sldId id="446" r:id="rId14"/>
    <p:sldId id="447" r:id="rId15"/>
    <p:sldId id="462" r:id="rId16"/>
    <p:sldId id="463" r:id="rId17"/>
    <p:sldId id="459" r:id="rId18"/>
    <p:sldId id="472" r:id="rId19"/>
    <p:sldId id="460" r:id="rId20"/>
    <p:sldId id="471" r:id="rId21"/>
    <p:sldId id="464" r:id="rId22"/>
    <p:sldId id="454" r:id="rId23"/>
    <p:sldId id="465" r:id="rId24"/>
    <p:sldId id="466" r:id="rId25"/>
    <p:sldId id="467" r:id="rId26"/>
    <p:sldId id="473" r:id="rId27"/>
    <p:sldId id="468" r:id="rId28"/>
    <p:sldId id="470" r:id="rId29"/>
  </p:sldIdLst>
  <p:sldSz cx="12192000" cy="16256000"/>
  <p:notesSz cx="7315200" cy="9601200"/>
  <p:custDataLst>
    <p:tags r:id="rId3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DEC9914-DD0F-D64D-F069-058C3312B5F8}" name="Johnson, Osborne" initials="JO" userId="S::osborne.johnson@doas.ga.gov::c08ee522-9c71-43c5-a31c-8862c49cc44e" providerId="AD"/>
  <p188:author id="{E87F8623-A379-6098-61F2-26B04AC11F27}" name="Robert, Margaret" initials="RM" userId="S::margaret.robert@doas.ga.gov::12041aa2-0403-44d7-9d26-37e7b7dcec26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B987ED60-8328-D44F-D018-344581673C94}" name="Navas, Andrea" initials="AN" userId="S::Andrea.Navas@doas.ga.gov::8ab5f365-19e7-467e-867f-923a8cab8b55" providerId="AD"/>
  <p188:author id="{F94FB268-4EB0-26A1-9FED-9A9B05C4B15C}" name="McClester, Ryan" initials="RM" userId="S::ryan.mcclester@sao.ga.gov::5f0298cf-8456-4577-8b9b-8f3379c01079" providerId="AD"/>
  <p188:author id="{FC165B7E-6612-1565-8121-E35A3BD6447F}" name="Andrea Navas" initials="AN" userId="S::andrea.navas@optisconsulting.com::a72d7f33-4676-4312-934e-962a564d49d7" providerId="AD"/>
  <p188:author id="{BFFD038E-6017-C843-98BD-7DB9884C9DDE}" name="Sipe, Jamie" initials="SJ" userId="S::jasipe@deloitte.com::5bc06a04-23d5-42bd-853b-0cd5205b0fa0" providerId="AD"/>
  <p188:author id="{73F38F98-CFE3-C091-9624-F277514DB3E8}" name="Andrea Navas" initials="AN" userId="S::andrea.navas_optisconsulting.com#ext#@gets.onmicrosoft.com::a296c1ff-ded4-4a10-8a82-09fce6e42500" providerId="AD"/>
  <p188:author id="{A6C03AB1-8E7C-7E09-B1AE-C5E0DCE5B814}" name="Stewart, Alexandra" initials="SA" userId="S::alexandra.stewart@doas.ga.gov::3f324179-5079-4e8c-9567-70d9ee78726e" providerId="AD"/>
  <p188:author id="{8B0F8EB6-02C8-CBE4-23D7-D1FDCF933FEB}" name="Morton, Kyle" initials="KM" userId="S::kyle.morton1@doas.ga.gov::175ef873-91c0-4e53-88c2-46ca026c92dc" providerId="AD"/>
  <p188:author id="{83484AD1-9D53-5B39-FDEA-F504A06A2B49}" name="Anna  Bobrovskaya" initials="" userId="S::anna.bobrovskaya@optisconsulting.com::f4b39805-eb08-4c84-8f3c-64880e8902b0" providerId="AD"/>
  <p188:author id="{FD85E0EA-3AC4-9257-F180-4C22B8128E29}" name="Large, Maggie" initials="LM" userId="S::maggie.large@sao.ga.gov::8b5d6b06-4913-445d-bd73-54f413e036c7" providerId="AD"/>
  <p188:author id="{0CEE8AF1-C248-A972-666E-9A72101DA29C}" name="Chapman, Mary" initials="CM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C00"/>
    <a:srgbClr val="242424"/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C245A0-EFD3-FD6A-E712-3E269C6C8F0A}" v="9" dt="2025-10-31T17:47:35.687"/>
    <p1510:client id="{AB33CA1D-FC86-3F5B-7CE4-99DA4867FC95}" v="5" dt="2025-10-31T17:31:35.043"/>
    <p1510:client id="{F7724DA2-15E9-48A1-82EB-42D1C12198D3}" v="10" dt="2025-10-31T17:17:58.400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676" y="-744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vas, Andrea" userId="8ab5f365-19e7-467e-867f-923a8cab8b55" providerId="ADAL" clId="{672D8B05-DFAA-4E92-A468-A49DEA01F948}"/>
    <pc:docChg chg="undo custSel modSld">
      <pc:chgData name="Navas, Andrea" userId="8ab5f365-19e7-467e-867f-923a8cab8b55" providerId="ADAL" clId="{672D8B05-DFAA-4E92-A468-A49DEA01F948}" dt="2025-10-31T17:18:44.814" v="100" actId="13244"/>
      <pc:docMkLst>
        <pc:docMk/>
      </pc:docMkLst>
      <pc:sldChg chg="addSp modSp mod">
        <pc:chgData name="Navas, Andrea" userId="8ab5f365-19e7-467e-867f-923a8cab8b55" providerId="ADAL" clId="{672D8B05-DFAA-4E92-A468-A49DEA01F948}" dt="2025-10-31T17:18:44.814" v="100" actId="13244"/>
        <pc:sldMkLst>
          <pc:docMk/>
          <pc:sldMk cId="3976889768" sldId="416"/>
        </pc:sldMkLst>
        <pc:spChg chg="mod">
          <ac:chgData name="Navas, Andrea" userId="8ab5f365-19e7-467e-867f-923a8cab8b55" providerId="ADAL" clId="{672D8B05-DFAA-4E92-A468-A49DEA01F948}" dt="2025-10-31T17:17:06.189" v="72" actId="1076"/>
          <ac:spMkLst>
            <pc:docMk/>
            <pc:sldMk cId="3976889768" sldId="416"/>
            <ac:spMk id="5" creationId="{825383D7-99ED-80C3-EB76-28D75791D427}"/>
          </ac:spMkLst>
        </pc:spChg>
        <pc:spChg chg="add mod ord">
          <ac:chgData name="Navas, Andrea" userId="8ab5f365-19e7-467e-867f-923a8cab8b55" providerId="ADAL" clId="{672D8B05-DFAA-4E92-A468-A49DEA01F948}" dt="2025-10-31T17:18:42.225" v="99" actId="13244"/>
          <ac:spMkLst>
            <pc:docMk/>
            <pc:sldMk cId="3976889768" sldId="416"/>
            <ac:spMk id="7" creationId="{C4EC1287-AE94-9569-6397-83FB2B9D83F4}"/>
          </ac:spMkLst>
        </pc:spChg>
        <pc:spChg chg="mod">
          <ac:chgData name="Navas, Andrea" userId="8ab5f365-19e7-467e-867f-923a8cab8b55" providerId="ADAL" clId="{672D8B05-DFAA-4E92-A468-A49DEA01F948}" dt="2025-10-31T17:17:10.591" v="73" actId="1076"/>
          <ac:spMkLst>
            <pc:docMk/>
            <pc:sldMk cId="3976889768" sldId="416"/>
            <ac:spMk id="8" creationId="{382778D2-8A1A-9875-F5CB-A0BB0065B86C}"/>
          </ac:spMkLst>
        </pc:spChg>
        <pc:spChg chg="mod">
          <ac:chgData name="Navas, Andrea" userId="8ab5f365-19e7-467e-867f-923a8cab8b55" providerId="ADAL" clId="{672D8B05-DFAA-4E92-A468-A49DEA01F948}" dt="2025-10-31T17:17:34.032" v="78" actId="1076"/>
          <ac:spMkLst>
            <pc:docMk/>
            <pc:sldMk cId="3976889768" sldId="416"/>
            <ac:spMk id="9" creationId="{681E413C-095D-82EF-D534-3D03AE6C3F03}"/>
          </ac:spMkLst>
        </pc:spChg>
        <pc:spChg chg="add mod ord">
          <ac:chgData name="Navas, Andrea" userId="8ab5f365-19e7-467e-867f-923a8cab8b55" providerId="ADAL" clId="{672D8B05-DFAA-4E92-A468-A49DEA01F948}" dt="2025-10-31T17:18:44.814" v="100" actId="13244"/>
          <ac:spMkLst>
            <pc:docMk/>
            <pc:sldMk cId="3976889768" sldId="416"/>
            <ac:spMk id="10" creationId="{2584A330-AD63-A5BE-2094-93D3203DE277}"/>
          </ac:spMkLst>
        </pc:spChg>
        <pc:spChg chg="mod">
          <ac:chgData name="Navas, Andrea" userId="8ab5f365-19e7-467e-867f-923a8cab8b55" providerId="ADAL" clId="{672D8B05-DFAA-4E92-A468-A49DEA01F948}" dt="2025-10-31T17:17:14.684" v="74" actId="1076"/>
          <ac:spMkLst>
            <pc:docMk/>
            <pc:sldMk cId="3976889768" sldId="416"/>
            <ac:spMk id="15" creationId="{F110DB5C-4B76-7AC8-10B0-2F8988754BF1}"/>
          </ac:spMkLst>
        </pc:spChg>
        <pc:spChg chg="mod">
          <ac:chgData name="Navas, Andrea" userId="8ab5f365-19e7-467e-867f-923a8cab8b55" providerId="ADAL" clId="{672D8B05-DFAA-4E92-A468-A49DEA01F948}" dt="2025-10-31T17:18:23.452" v="98" actId="20577"/>
          <ac:spMkLst>
            <pc:docMk/>
            <pc:sldMk cId="3976889768" sldId="416"/>
            <ac:spMk id="32" creationId="{A00F8576-4C17-134F-CEDB-D24D0FCAFAAC}"/>
          </ac:spMkLst>
        </pc:spChg>
        <pc:spChg chg="mod">
          <ac:chgData name="Navas, Andrea" userId="8ab5f365-19e7-467e-867f-923a8cab8b55" providerId="ADAL" clId="{672D8B05-DFAA-4E92-A468-A49DEA01F948}" dt="2025-10-31T17:18:09.488" v="90" actId="13926"/>
          <ac:spMkLst>
            <pc:docMk/>
            <pc:sldMk cId="3976889768" sldId="416"/>
            <ac:spMk id="33" creationId="{99A5A7F7-8955-EE99-90A6-00B68DBB8328}"/>
          </ac:spMkLst>
        </pc:spChg>
        <pc:graphicFrameChg chg="mod modGraphic">
          <ac:chgData name="Navas, Andrea" userId="8ab5f365-19e7-467e-867f-923a8cab8b55" providerId="ADAL" clId="{672D8B05-DFAA-4E92-A468-A49DEA01F948}" dt="2025-10-31T17:17:47.922" v="80" actId="21"/>
          <ac:graphicFrameMkLst>
            <pc:docMk/>
            <pc:sldMk cId="3976889768" sldId="416"/>
            <ac:graphicFrameMk id="12" creationId="{197F6E19-4A83-BBB5-78EA-315235476720}"/>
          </ac:graphicFrameMkLst>
        </pc:graphicFrameChg>
      </pc:sldChg>
    </pc:docChg>
  </pc:docChgLst>
  <pc:docChgLst>
    <pc:chgData name="Chapman, Mary" userId="c232ab18-707a-4ee1-8cf2-b056bec2e1ec" providerId="ADAL" clId="{EEBA0238-290D-412A-BAD5-B8A550332890}"/>
    <pc:docChg chg="modSld">
      <pc:chgData name="Chapman, Mary" userId="c232ab18-707a-4ee1-8cf2-b056bec2e1ec" providerId="ADAL" clId="{EEBA0238-290D-412A-BAD5-B8A550332890}" dt="2025-10-31T15:43:01.483" v="1" actId="20577"/>
      <pc:docMkLst>
        <pc:docMk/>
      </pc:docMkLst>
      <pc:sldChg chg="modSp mod">
        <pc:chgData name="Chapman, Mary" userId="c232ab18-707a-4ee1-8cf2-b056bec2e1ec" providerId="ADAL" clId="{EEBA0238-290D-412A-BAD5-B8A550332890}" dt="2025-10-31T15:39:08.802" v="0" actId="20577"/>
        <pc:sldMkLst>
          <pc:docMk/>
          <pc:sldMk cId="1339528299" sldId="355"/>
        </pc:sldMkLst>
        <pc:spChg chg="mod">
          <ac:chgData name="Chapman, Mary" userId="c232ab18-707a-4ee1-8cf2-b056bec2e1ec" providerId="ADAL" clId="{EEBA0238-290D-412A-BAD5-B8A550332890}" dt="2025-10-31T15:39:08.802" v="0" actId="20577"/>
          <ac:spMkLst>
            <pc:docMk/>
            <pc:sldMk cId="1339528299" sldId="355"/>
            <ac:spMk id="11" creationId="{21A24BAD-6929-53A5-9DED-14D151B75A03}"/>
          </ac:spMkLst>
        </pc:spChg>
      </pc:sldChg>
      <pc:sldChg chg="modSp mod">
        <pc:chgData name="Chapman, Mary" userId="c232ab18-707a-4ee1-8cf2-b056bec2e1ec" providerId="ADAL" clId="{EEBA0238-290D-412A-BAD5-B8A550332890}" dt="2025-10-31T15:43:01.483" v="1" actId="20577"/>
        <pc:sldMkLst>
          <pc:docMk/>
          <pc:sldMk cId="162153988" sldId="470"/>
        </pc:sldMkLst>
        <pc:spChg chg="mod">
          <ac:chgData name="Chapman, Mary" userId="c232ab18-707a-4ee1-8cf2-b056bec2e1ec" providerId="ADAL" clId="{EEBA0238-290D-412A-BAD5-B8A550332890}" dt="2025-10-31T15:43:01.483" v="1" actId="20577"/>
          <ac:spMkLst>
            <pc:docMk/>
            <pc:sldMk cId="162153988" sldId="470"/>
            <ac:spMk id="10" creationId="{C625C3E8-AB1D-ECB4-F3A5-3410941EA27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9496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3A2FA-99CB-D2A7-3F10-3675248A8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2D7AB6-8ABE-EF72-2392-0711BCE18C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F205D7-A8FC-7020-C535-82B4496A9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2ACC4B-8E12-0551-2AED-93DD7D61B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047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AEDE8-A4B5-6B5F-78EE-BDDA2FC7E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80AE25-DB07-6AC4-2D42-2E9AFA31BF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52BB38-08BF-4A15-E692-A3A2217C46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7A8E4-6AC9-1869-650A-B26D4519DF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9286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9AD1C-FCD2-1988-AFA6-9C4DE3DF7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C20D3C-767C-2DC0-A57B-878D5AA4F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2AF2AB-F19F-47D6-6149-C214A7EFC6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331C5B-7A55-F2AB-1EB7-B6CFB965D4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4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07F4D-1AA7-57D8-D03A-9EE312F53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1FBCE8-A67D-627C-94F0-C91F3D646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C8E352-F50A-EE8D-DC1D-278351616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F9F2B-AD4B-A636-8F32-F96B003782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805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AB01F-C514-D34F-09C8-390B95D5E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D8906F-C26E-A845-4E18-8A6ACDEA44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6C9013-6BFE-AB16-5111-DFA1622C5E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784E5E-7E95-DFAB-534E-17C1712606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9777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A66B-E61D-FA45-E8DF-B0C87C76C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E1001E-0647-FA1C-99A8-5EC9684C9B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309450-51A2-1DBC-491D-08612F937E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72E580-4C6D-5696-B518-5A3AFF023C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769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17EA1-8C68-4213-5112-007C2512B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44BBF2-210B-6200-F948-DC77C1EDE3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D96847-511F-BC5A-6FD7-B33403847B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24D57-6423-C04B-072C-C084EE224D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769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37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CDFF3-DD56-4708-F4F2-1784836A4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E00381-6CDF-1038-EF6D-80E0C8E9FC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BA746F-9E8F-8933-51BC-90C93922B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86F60E-89C5-CD4E-859F-A6D939872B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86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47B95-86B0-26F4-B0F6-23C3DCA1D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218530-41CF-C6EC-F9C9-760C4EAE1F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9A3522-5423-9590-6E3B-82F5D0E6E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29DE7-9DDF-88F3-63C4-12F452596B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616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D87DB-B7B5-AFA5-402C-816BFB5E2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3EC368-3506-EFD2-6F68-91047426F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9A84BE-363E-89A7-D026-83983877F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DA141-C353-5139-13DC-51E2AFED0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949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523BD-5E2C-5358-C810-15FCE1F45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C7EAA4-F143-1128-3E4F-95BE368A8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883235-F0DA-77FF-A82D-15549DAB9C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8D473-1D32-8AD1-304B-47AEB8CE34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45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990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79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1259B-AABC-BC55-070A-EFC873090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F8A73B-B67E-69F3-2008-B212EF961E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AA4B9C-2196-2E85-3EDF-454A0B168E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8ED2AF-F4EA-3A83-659F-FC7E5C5A9A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824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6EC0BDFB-051D-A08F-460B-C1B8714AE784}"/>
              </a:ext>
            </a:extLst>
          </p:cNvPr>
          <p:cNvSpPr txBox="1"/>
          <p:nvPr userDrawn="1"/>
        </p:nvSpPr>
        <p:spPr>
          <a:xfrm>
            <a:off x="372091" y="14922373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1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81980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5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Create a Sourcing Event with </a:t>
            </a:r>
            <a:br>
              <a:rPr lang="en-US"/>
            </a:br>
            <a:r>
              <a:rPr lang="en-US"/>
              <a:t>a Proforma Contract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35758" y="3576893"/>
            <a:ext cx="279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4889" y="4235339"/>
            <a:ext cx="10542314" cy="25635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show </a:t>
            </a:r>
            <a:r>
              <a:rPr lang="en-US" i="1">
                <a:latin typeface="Arial"/>
                <a:cs typeface="Arial"/>
              </a:rPr>
              <a:t>Sourcing Event Buyers </a:t>
            </a:r>
            <a:r>
              <a:rPr lang="en-US">
                <a:latin typeface="Arial"/>
                <a:cs typeface="Arial"/>
              </a:rPr>
              <a:t>how to </a:t>
            </a:r>
            <a:r>
              <a:rPr lang="en-US" i="1">
                <a:latin typeface="Arial"/>
                <a:cs typeface="Arial"/>
              </a:rPr>
              <a:t>Create a Sourcing Event with a Proforma Contract </a:t>
            </a:r>
            <a:r>
              <a:rPr lang="en-US">
                <a:latin typeface="Arial"/>
                <a:cs typeface="Arial"/>
              </a:rPr>
              <a:t>only.</a:t>
            </a:r>
          </a:p>
          <a:p>
            <a:r>
              <a:rPr lang="en-US" sz="2800" b="1">
                <a:latin typeface="Arial"/>
                <a:cs typeface="Arial"/>
              </a:rPr>
              <a:t>Note:</a:t>
            </a:r>
            <a:r>
              <a:rPr lang="en-US" sz="2800">
                <a:latin typeface="Arial"/>
                <a:cs typeface="Arial"/>
              </a:rPr>
              <a:t> Review </a:t>
            </a:r>
            <a:r>
              <a:rPr lang="en-US" sz="2800" i="1">
                <a:latin typeface="Arial"/>
                <a:cs typeface="Arial"/>
              </a:rPr>
              <a:t>Create a Proforma Contract Template</a:t>
            </a:r>
            <a:r>
              <a:rPr lang="en-US" sz="2800">
                <a:latin typeface="Arial"/>
                <a:cs typeface="Arial"/>
              </a:rPr>
              <a:t> for guidance on creating a </a:t>
            </a:r>
            <a:r>
              <a:rPr lang="en-US" sz="2800" i="1">
                <a:latin typeface="Arial"/>
                <a:cs typeface="Arial"/>
              </a:rPr>
              <a:t>Proforma Contract</a:t>
            </a:r>
            <a:r>
              <a:rPr lang="en-US" sz="2800">
                <a:latin typeface="Arial"/>
                <a:cs typeface="Arial"/>
              </a:rPr>
              <a:t>.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Access the </a:t>
            </a:r>
            <a:r>
              <a:rPr lang="en-US" b="1"/>
              <a:t>Sourcing</a:t>
            </a:r>
            <a:r>
              <a:rPr lang="en-US"/>
              <a:t> module.</a:t>
            </a:r>
          </a:p>
          <a:p>
            <a:r>
              <a:rPr lang="en-US"/>
              <a:t>Attach </a:t>
            </a:r>
            <a:r>
              <a:rPr lang="en-US" b="1"/>
              <a:t>Proforma File</a:t>
            </a:r>
            <a:r>
              <a:rPr lang="en-US"/>
              <a:t>.</a:t>
            </a:r>
            <a:r>
              <a:rPr lang="en-US" b="1"/>
              <a:t> </a:t>
            </a:r>
            <a:endParaRPr lang="en-US"/>
          </a:p>
          <a:p>
            <a:r>
              <a:rPr lang="en-US"/>
              <a:t>Access </a:t>
            </a:r>
            <a:r>
              <a:rPr lang="en-US" b="1"/>
              <a:t>Supplier Responses</a:t>
            </a:r>
            <a:r>
              <a:rPr lang="en-US"/>
              <a:t>. </a:t>
            </a:r>
          </a:p>
          <a:p>
            <a:r>
              <a:rPr lang="en-US"/>
              <a:t>The </a:t>
            </a:r>
            <a:r>
              <a:rPr lang="en-US" b="1"/>
              <a:t>Sourcing Event </a:t>
            </a:r>
            <a:r>
              <a:rPr lang="en-US"/>
              <a:t>is created.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41337" y="13687823"/>
            <a:ext cx="1550800" cy="780851"/>
          </a:xfrm>
        </p:spPr>
        <p:txBody>
          <a:bodyPr/>
          <a:lstStyle/>
          <a:p>
            <a:r>
              <a:rPr lang="en-US"/>
              <a:t>Access Sourcing Module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90206" y="13876825"/>
            <a:ext cx="1449387" cy="771525"/>
          </a:xfrm>
        </p:spPr>
        <p:txBody>
          <a:bodyPr/>
          <a:lstStyle/>
          <a:p>
            <a:r>
              <a:rPr lang="en-US"/>
              <a:t>Attach Proforma File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Access Supplier Responses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58408" y="13697149"/>
            <a:ext cx="1550800" cy="939413"/>
          </a:xfrm>
        </p:spPr>
        <p:txBody>
          <a:bodyPr/>
          <a:lstStyle/>
          <a:p>
            <a:r>
              <a:rPr lang="en-US" dirty="0"/>
              <a:t>Sourcing Event is created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3AD1C51-7A39-1FB4-3DD1-F7493342D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9 of 23)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806FA4-2F00-3CDB-91FF-DCABC746E65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241743-0C4B-FF60-82E1-1DA42AB36E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4"/>
            </a:pPr>
            <a:r>
              <a:rPr lang="en-US"/>
              <a:t>Click </a:t>
            </a:r>
            <a:r>
              <a:rPr lang="en-US" b="1"/>
              <a:t>Attach Proforma File*</a:t>
            </a:r>
            <a:r>
              <a:rPr lang="en-US"/>
              <a:t>.</a:t>
            </a:r>
          </a:p>
          <a:p>
            <a:pPr marL="739775"/>
            <a:r>
              <a:rPr lang="en-US" sz="2800" b="1"/>
              <a:t>Note: </a:t>
            </a:r>
            <a:r>
              <a:rPr lang="en-US" sz="2800"/>
              <a:t>To </a:t>
            </a:r>
            <a:r>
              <a:rPr lang="en-US" sz="2800" i="1"/>
              <a:t>Import from Contract</a:t>
            </a:r>
            <a:r>
              <a:rPr lang="en-US" sz="2800"/>
              <a:t>, follow steps 25 – 32, and skip to step 40. To </a:t>
            </a:r>
            <a:r>
              <a:rPr lang="en-US" sz="2800" i="1"/>
              <a:t>Upload My Own</a:t>
            </a:r>
            <a:r>
              <a:rPr lang="en-US" sz="2800"/>
              <a:t>, skip to step 33.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BC2132E-A63D-08E7-570A-C254DD00C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809" y="4044822"/>
            <a:ext cx="9144000" cy="44796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85AFE-F8C4-4713-D0FA-DCD3BCD164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040519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25"/>
            </a:pPr>
            <a:r>
              <a:rPr lang="en-US"/>
              <a:t>Click </a:t>
            </a:r>
            <a:r>
              <a:rPr lang="en-US" b="1"/>
              <a:t>Import from Contract</a:t>
            </a:r>
            <a:r>
              <a:rPr lang="en-US"/>
              <a:t>. </a:t>
            </a:r>
          </a:p>
          <a:p>
            <a:pPr marL="644525" indent="95250"/>
            <a:r>
              <a:rPr lang="en-US" sz="2800" b="1"/>
              <a:t>Note: </a:t>
            </a:r>
            <a:r>
              <a:rPr lang="en-US" sz="2800" i="1"/>
              <a:t>Import from Contract </a:t>
            </a:r>
            <a:r>
              <a:rPr lang="en-US" sz="2800"/>
              <a:t>is the preferred method.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6A8E87-C573-F284-05B3-F0A2B1CBF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0809" y="10644038"/>
            <a:ext cx="9144000" cy="45473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550DE71-37A6-84BD-7A5D-A0213C8BB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2886" y="7427686"/>
            <a:ext cx="1404258" cy="2648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F084E8-F01D-32F1-30CA-FD3D6C8C0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2885" y="13441418"/>
            <a:ext cx="1651659" cy="279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624130-DA3A-3DAF-F0FF-99635D8A1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D23B52-8330-BB0E-13B4-31362051D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C8BD5-2DB1-917E-4CEF-99E49CB7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330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A39D1-3563-3DA0-A436-5107A0CC4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6240368-B73B-1FAC-B195-600301BA2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10 of 23)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F82338-67C1-783D-276F-03164FE428B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0935B8-C044-6C4F-BCB0-FC97B8BC93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6"/>
            </a:pPr>
            <a:r>
              <a:rPr lang="en-US">
                <a:latin typeface="Arial"/>
                <a:cs typeface="Arial"/>
              </a:rPr>
              <a:t>Enter to </a:t>
            </a:r>
            <a:r>
              <a:rPr lang="en-US" b="1">
                <a:latin typeface="Arial"/>
                <a:cs typeface="Arial"/>
              </a:rPr>
              <a:t>Search for Proforma Contract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39775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</a:t>
            </a:r>
            <a:r>
              <a:rPr lang="en-US" sz="2800" b="1">
                <a:latin typeface="Arial"/>
                <a:cs typeface="Arial"/>
              </a:rPr>
              <a:t> </a:t>
            </a:r>
            <a:r>
              <a:rPr lang="en-US" sz="2800">
                <a:latin typeface="Arial"/>
                <a:cs typeface="Arial"/>
              </a:rPr>
              <a:t>Click </a:t>
            </a:r>
            <a:r>
              <a:rPr lang="en-US" sz="2800" i="1">
                <a:latin typeface="Arial"/>
                <a:cs typeface="Arial"/>
              </a:rPr>
              <a:t>More Options </a:t>
            </a:r>
            <a:r>
              <a:rPr lang="en-US" sz="2800">
                <a:latin typeface="Arial"/>
                <a:cs typeface="Arial"/>
              </a:rPr>
              <a:t>or </a:t>
            </a:r>
            <a:r>
              <a:rPr lang="en-US" sz="2800" i="1">
                <a:latin typeface="Arial"/>
                <a:cs typeface="Arial"/>
              </a:rPr>
              <a:t>magnifying glass </a:t>
            </a:r>
            <a:r>
              <a:rPr lang="en-US" sz="2800">
                <a:latin typeface="Arial"/>
                <a:cs typeface="Arial"/>
              </a:rPr>
              <a:t>to search. If entering in a field or using </a:t>
            </a:r>
            <a:r>
              <a:rPr lang="en-US" sz="2800" i="1">
                <a:latin typeface="Arial"/>
                <a:cs typeface="Arial"/>
              </a:rPr>
              <a:t>magnifying glass</a:t>
            </a:r>
            <a:r>
              <a:rPr lang="en-US" sz="2800">
                <a:latin typeface="Arial"/>
                <a:cs typeface="Arial"/>
              </a:rPr>
              <a:t>, skip to step 27.  </a:t>
            </a:r>
            <a:endParaRPr lang="en-US">
              <a:latin typeface="Arial"/>
              <a:cs typeface="Arial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363799-F604-E3D9-E980-1AC241BFF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809" y="4082438"/>
            <a:ext cx="9144000" cy="44984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743AFB0-B681-BA4C-0BF2-944B51DD8C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7"/>
            </a:pPr>
            <a:r>
              <a:rPr lang="en-US">
                <a:latin typeface="Arial"/>
                <a:cs typeface="Arial"/>
              </a:rPr>
              <a:t>Enter to </a:t>
            </a:r>
            <a:r>
              <a:rPr lang="en-US" b="1">
                <a:latin typeface="Arial"/>
                <a:cs typeface="Arial"/>
              </a:rPr>
              <a:t>Search for Proforma Contract</a:t>
            </a:r>
            <a:r>
              <a:rPr lang="en-US">
                <a:latin typeface="Arial"/>
                <a:cs typeface="Arial"/>
              </a:rPr>
              <a:t>. </a:t>
            </a:r>
          </a:p>
          <a:p>
            <a:pPr marL="739775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Select </a:t>
            </a:r>
            <a:r>
              <a:rPr lang="en-US" sz="2800" i="1">
                <a:latin typeface="Arial"/>
                <a:cs typeface="Arial"/>
              </a:rPr>
              <a:t>Proforma</a:t>
            </a:r>
            <a:r>
              <a:rPr lang="en-US" sz="2800">
                <a:latin typeface="Arial"/>
                <a:cs typeface="Arial"/>
              </a:rPr>
              <a:t> as </a:t>
            </a:r>
            <a:r>
              <a:rPr lang="en-US" sz="2800" i="1">
                <a:latin typeface="Arial"/>
                <a:cs typeface="Arial"/>
              </a:rPr>
              <a:t>Contract Type </a:t>
            </a:r>
            <a:r>
              <a:rPr lang="en-US" sz="2800">
                <a:latin typeface="Arial"/>
                <a:cs typeface="Arial"/>
              </a:rPr>
              <a:t>to filter search results. </a:t>
            </a:r>
          </a:p>
          <a:p>
            <a:pPr marL="742950" indent="-742950">
              <a:buFont typeface="+mj-lt"/>
              <a:buAutoNum type="arabicPeriod" startAt="28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Search</a:t>
            </a:r>
            <a:r>
              <a:rPr lang="en-US">
                <a:latin typeface="Arial"/>
                <a:cs typeface="Arial"/>
              </a:rPr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2834446-F52B-94FA-5AFF-B72D7AD59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198" y="11409086"/>
            <a:ext cx="5486400" cy="390880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842933-1583-DA97-CF33-C29A9CE12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04998" y="6343979"/>
            <a:ext cx="5043715" cy="5797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4DE9D0-E693-2361-1722-5987952BC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80510" y="13895864"/>
            <a:ext cx="729347" cy="25556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73B587E-5737-E9A3-58D2-3F675B3C9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09857" y="1374932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DA46AC-3408-6793-6EFD-CA51CBF0A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43943" y="12190624"/>
            <a:ext cx="4136566" cy="16342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5D43FF-BFA9-FDA2-1362-EE41E8F40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695303" y="1219062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FDB09B-A79D-3A9C-7358-D80DFB57B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E65EE7-85AB-81E6-7FCB-E8BA7F543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2F5C03-F7F0-871A-3840-9080BEC01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163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326B560-ED61-C478-F029-B0D5B7E7F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11 of 23)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C3325A-28DC-D0E3-B5EF-10DBB291E17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B5158ED-BF74-CA5C-9542-1DF7AF9FE2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9"/>
            </a:pPr>
            <a:r>
              <a:rPr lang="en-US"/>
              <a:t>Check </a:t>
            </a:r>
            <a:r>
              <a:rPr lang="en-US" b="1"/>
              <a:t>Proforma Contract </a:t>
            </a:r>
            <a:r>
              <a:rPr lang="en-US"/>
              <a:t>box. </a:t>
            </a:r>
          </a:p>
          <a:p>
            <a:pPr marL="742950" indent="-742950">
              <a:buFont typeface="+mj-lt"/>
              <a:buAutoNum type="arabicPeriod" startAt="29"/>
            </a:pPr>
            <a:r>
              <a:rPr lang="en-US"/>
              <a:t>Click </a:t>
            </a:r>
            <a:r>
              <a:rPr lang="en-US" b="1"/>
              <a:t>Select Contract</a:t>
            </a:r>
            <a:r>
              <a:rPr lang="en-US"/>
              <a:t>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EC180EF-643F-AC8F-3756-44515D399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71" b="1465"/>
          <a:stretch>
            <a:fillRect/>
          </a:stretch>
        </p:blipFill>
        <p:spPr>
          <a:xfrm>
            <a:off x="2008009" y="3689598"/>
            <a:ext cx="8229600" cy="49624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60BAE02-FE5A-5845-A658-62C0A7266D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1"/>
            </a:pPr>
            <a:r>
              <a:rPr lang="en-US"/>
              <a:t>Review </a:t>
            </a:r>
            <a:r>
              <a:rPr lang="en-US" b="1"/>
              <a:t>Attached Proforma File*</a:t>
            </a:r>
            <a:r>
              <a:rPr lang="en-US"/>
              <a:t>.</a:t>
            </a:r>
            <a:r>
              <a:rPr lang="en-US" b="1"/>
              <a:t> </a:t>
            </a:r>
          </a:p>
          <a:p>
            <a:pPr marL="742950" indent="-742950">
              <a:buFont typeface="+mj-lt"/>
              <a:buAutoNum type="arabicPeriod" startAt="31"/>
            </a:pPr>
            <a:r>
              <a:rPr lang="en-US"/>
              <a:t>Click</a:t>
            </a:r>
            <a:r>
              <a:rPr lang="en-US" b="1"/>
              <a:t> Save Changes</a:t>
            </a:r>
            <a:r>
              <a:rPr lang="en-US"/>
              <a:t>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0150A1-BBB9-36CC-B0A7-1902EB524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10366840"/>
            <a:ext cx="10058400" cy="4913819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E9215E-BFFD-06A1-111D-192D31F11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29864" y="6387843"/>
            <a:ext cx="354254" cy="3169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B846D8-F2E8-8FF9-5D1D-F9FC8E03D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032671" y="583920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CC9E71-5BB9-F22D-C37A-EFE711EC6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04466" y="8244839"/>
            <a:ext cx="1268133" cy="28957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0CC903E-1798-9D75-0246-F1E4CD621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438840" y="76972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87B538E-FE83-397E-BBC3-8E6E0045C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9366" y="14038729"/>
            <a:ext cx="3765175" cy="3227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BD77DAC-F4E3-069A-7661-948D201C4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7480" y="14749849"/>
            <a:ext cx="1243915" cy="3748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9328652-24B5-921F-22F0-CC29CE83E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438840" y="1466293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74945EB-501C-E9C4-56DC-F3075D30F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975667" y="1392577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AA102A-5284-B53A-D862-30FB91C62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F0E439-4A41-D033-705D-8BFB329480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56573-AFBC-0BD1-4AA7-4575ADFF7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16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602F1-0BBC-63CF-B777-9A6879C0B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EB1D3D3-91C1-E422-3C51-895E49C9E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12 of 23)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C4FB72-3CEF-E55D-8329-2425D5A7CC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E0BF9B-C88B-6EB8-75A4-1743916AF8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3"/>
            </a:pPr>
            <a:r>
              <a:rPr lang="en-US"/>
              <a:t>To upload a contract, click </a:t>
            </a:r>
            <a:r>
              <a:rPr lang="en-US" b="1"/>
              <a:t>Upload My Own</a:t>
            </a:r>
            <a:r>
              <a:rPr lang="en-US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0A1AA2-3DA5-1446-AE7E-2D5594A43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3409609"/>
            <a:ext cx="10058400" cy="50020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600882-7BD2-63BE-2E04-E3FFC0530C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4"/>
            </a:pPr>
            <a:r>
              <a:rPr lang="en-US"/>
              <a:t>Enter </a:t>
            </a:r>
            <a:r>
              <a:rPr lang="en-US" b="1"/>
              <a:t>Name*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34"/>
            </a:pPr>
            <a:r>
              <a:rPr lang="en-US"/>
              <a:t>Click </a:t>
            </a:r>
            <a:r>
              <a:rPr lang="en-US" b="1"/>
              <a:t>Choose File </a:t>
            </a:r>
            <a:r>
              <a:rPr lang="en-US"/>
              <a:t>to upload </a:t>
            </a:r>
            <a:r>
              <a:rPr lang="en-US" b="1"/>
              <a:t>File*</a:t>
            </a:r>
            <a:r>
              <a:rPr lang="en-US"/>
              <a:t>.</a:t>
            </a:r>
          </a:p>
          <a:p>
            <a:pPr marL="757238"/>
            <a:r>
              <a:rPr lang="en-US" sz="2800" b="1"/>
              <a:t>Note: </a:t>
            </a:r>
            <a:r>
              <a:rPr lang="en-US" sz="2800"/>
              <a:t>Select contract from your desktop computer. </a:t>
            </a:r>
          </a:p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BC5A3A1-43D5-6867-E0E4-16613CA86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9" y="11073643"/>
            <a:ext cx="9144000" cy="43542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6CEEBAD-6680-C856-1966-3D74A14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45610" y="6838182"/>
            <a:ext cx="1825444" cy="2854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B18461-23EC-FE63-954E-7D58A8E12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9027" y="12562906"/>
            <a:ext cx="5175796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3CD4A0-528B-6209-1DA0-D9117B464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60387" y="1256290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1427D3-C806-AEE4-967D-F5263846B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7443" y="13294180"/>
            <a:ext cx="1607271" cy="46185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0FF22A6-4394-D150-7F60-8BC19D6EE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60387" y="1325078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CE01AE-E563-A5A8-C09F-9F972FFF0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4B58B1-1701-E283-2ECA-F4A2BEF59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345A44-B993-FE49-9288-609CDD62B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56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A39D1-3563-3DA0-A436-5107A0CC4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6240368-B73B-1FAC-B195-600301BA2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13 of 23)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F82338-67C1-783D-276F-03164FE428B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0935B8-C044-6C4F-BCB0-FC97B8BC93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6"/>
            </a:pPr>
            <a:r>
              <a:rPr lang="en-US">
                <a:solidFill>
                  <a:srgbClr val="000000"/>
                </a:solidFill>
              </a:rPr>
              <a:t>Select a </a:t>
            </a:r>
            <a:r>
              <a:rPr lang="en-US" b="1">
                <a:solidFill>
                  <a:srgbClr val="000000"/>
                </a:solidFill>
              </a:rPr>
              <a:t>File</a:t>
            </a:r>
            <a:r>
              <a:rPr lang="en-US">
                <a:solidFill>
                  <a:srgbClr val="000000"/>
                </a:solidFill>
              </a:rPr>
              <a:t> from local computer.</a:t>
            </a:r>
            <a:endParaRPr lang="en-US" sz="6600">
              <a:solidFill>
                <a:srgbClr val="000000"/>
              </a:solidFill>
            </a:endParaRPr>
          </a:p>
          <a:p>
            <a:pPr marL="742950" indent="-742950">
              <a:buFont typeface="+mj-lt"/>
              <a:buAutoNum type="arabicPeriod" startAt="36"/>
            </a:pPr>
            <a:r>
              <a:rPr lang="en-US">
                <a:solidFill>
                  <a:srgbClr val="000000"/>
                </a:solidFill>
              </a:rPr>
              <a:t>Click </a:t>
            </a:r>
            <a:r>
              <a:rPr lang="en-US" b="1">
                <a:solidFill>
                  <a:srgbClr val="000000"/>
                </a:solidFill>
              </a:rPr>
              <a:t>Open</a:t>
            </a:r>
            <a:r>
              <a:rPr lang="en-US">
                <a:solidFill>
                  <a:srgbClr val="000000"/>
                </a:solidFill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AC7DAE0-2CF6-3DA3-924B-3EE9B3F60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99" y="4042604"/>
            <a:ext cx="8229600" cy="42720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2976C6B-5026-749F-86AB-187050B45A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8"/>
            </a:pPr>
            <a:r>
              <a:rPr lang="en-US"/>
              <a:t>Review uploaded </a:t>
            </a:r>
            <a:r>
              <a:rPr lang="en-US" b="1"/>
              <a:t>File*</a:t>
            </a:r>
            <a:r>
              <a:rPr lang="en-US"/>
              <a:t>.</a:t>
            </a:r>
            <a:r>
              <a:rPr lang="en-US" b="1"/>
              <a:t> </a:t>
            </a:r>
          </a:p>
          <a:p>
            <a:pPr marL="742950" indent="-742950">
              <a:buFont typeface="+mj-lt"/>
              <a:buAutoNum type="arabicPeriod" startAt="38"/>
            </a:pPr>
            <a:r>
              <a:rPr lang="en-US"/>
              <a:t>Click </a:t>
            </a:r>
            <a:r>
              <a:rPr lang="en-US" b="1"/>
              <a:t>Save Changes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6A1E396-2331-A4D6-10A4-B19037FB2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999" y="10886469"/>
            <a:ext cx="9144000" cy="43542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B0724B1-4076-1340-A717-6AE59A912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81400" y="6231261"/>
            <a:ext cx="1959987" cy="7402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20110EF-7207-BAA5-2C54-46D6C41E4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032760" y="632704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B3602E-4489-44BA-096D-D0FF78287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87174" y="7797801"/>
            <a:ext cx="1199625" cy="3556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8267211-8561-BBE1-7FAD-5125D44E4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812666" y="816603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43DC2B-36F7-EBC1-47F2-6B09C670F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52738" y="13119113"/>
            <a:ext cx="2130006" cy="36828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2F96542-EE2E-6782-5C8A-17E9C7253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882744" y="1302893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394A32D-3719-D2F8-F3D4-F2A985869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663892" y="1444852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EA52E92-C33D-C940-B60F-B2744B368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12532" y="14436098"/>
            <a:ext cx="1980453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FDB09B-A79D-3A9C-7358-D80DFB57B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E65EE7-85AB-81E6-7FCB-E8BA7F543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2F5C03-F7F0-871A-3840-9080BEC01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64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8BAB4-15D3-017B-27B5-BAF753B39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9BC892E-1E0B-8ADD-18F4-F988DDABC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14 of 23)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198648-7AA7-A6D4-7B85-CEE15F1EC7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4F098E-D79D-9DED-B196-A5F5ADA79B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0"/>
            </a:pPr>
            <a:r>
              <a:rPr lang="en-US"/>
              <a:t>Review </a:t>
            </a:r>
            <a:r>
              <a:rPr lang="en-US" b="1"/>
              <a:t>Successfully Saved Changes </a:t>
            </a:r>
            <a:r>
              <a:rPr lang="en-US"/>
              <a:t>notification.</a:t>
            </a:r>
          </a:p>
          <a:p>
            <a:pPr marL="742950" indent="-742950">
              <a:buFont typeface="+mj-lt"/>
              <a:buAutoNum type="arabicPeriod" startAt="40"/>
            </a:pPr>
            <a:r>
              <a:rPr lang="en-US"/>
              <a:t>Review added </a:t>
            </a:r>
            <a:r>
              <a:rPr lang="en-US" b="1"/>
              <a:t>Question</a:t>
            </a:r>
            <a:r>
              <a:rPr lang="en-US"/>
              <a:t>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611C7CA-75D5-1E05-965D-DDA57F78F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4644520"/>
            <a:ext cx="10058400" cy="41457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67A9A6F-AF3B-5171-6A43-ED419AED3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9825" y="4680250"/>
            <a:ext cx="2964975" cy="54595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FDFF662-0981-6279-DFE7-DF226A2A1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167992" y="522620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A8620F-0C9D-4B60-0F51-E2FD75D97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12569" y="7818271"/>
            <a:ext cx="9049988" cy="3097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0F84DE0-3A0F-72AF-83DD-2FD7DAFA8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21679" y="72602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72B8EE-D9EB-F01D-D379-519AB28D9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A45E95-3C54-E6BE-A7AC-61E9590AA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9911D4-9F05-1255-D6C7-20DC0E08C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6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EF457-18F4-6837-8CA0-579EC7C15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24A6CFA-F8B3-C132-B35A-38C9E9143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15 of 23)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D577B8-3482-5B8E-B75B-6319674E45E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15F5B6A-3404-14FD-B791-849BA0DB3F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2350248"/>
            <a:ext cx="10569221" cy="2863861"/>
          </a:xfrm>
        </p:spPr>
        <p:txBody>
          <a:bodyPr wrap="square" lIns="90000" rIns="91440">
            <a:normAutofit/>
          </a:bodyPr>
          <a:lstStyle/>
          <a:p>
            <a:pPr marL="742950" indent="-742950">
              <a:buFont typeface="+mj-lt"/>
              <a:buAutoNum type="arabicPeriod" startAt="42"/>
            </a:pPr>
            <a:r>
              <a:rPr lang="en-US">
                <a:solidFill>
                  <a:srgbClr val="000000"/>
                </a:solidFill>
              </a:rPr>
              <a:t>To initiate a </a:t>
            </a:r>
            <a:r>
              <a:rPr lang="en-US" b="1">
                <a:solidFill>
                  <a:srgbClr val="000000"/>
                </a:solidFill>
              </a:rPr>
              <a:t>Contract</a:t>
            </a:r>
            <a:r>
              <a:rPr lang="en-US">
                <a:solidFill>
                  <a:srgbClr val="000000"/>
                </a:solidFill>
              </a:rPr>
              <a:t>, access the</a:t>
            </a:r>
            <a:r>
              <a:rPr lang="en-US" b="1">
                <a:solidFill>
                  <a:srgbClr val="000000"/>
                </a:solidFill>
              </a:rPr>
              <a:t> Sourcing </a:t>
            </a:r>
            <a:r>
              <a:rPr lang="en-US">
                <a:solidFill>
                  <a:srgbClr val="000000"/>
                </a:solidFill>
              </a:rPr>
              <a:t>module.</a:t>
            </a:r>
          </a:p>
          <a:p>
            <a:pPr marL="742950" indent="-742950">
              <a:buFont typeface="+mj-lt"/>
              <a:buAutoNum type="arabicPeriod" startAt="42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Sourcing Events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42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Search Events</a:t>
            </a:r>
            <a:r>
              <a:rPr lang="en-US">
                <a:latin typeface="Arial"/>
                <a:cs typeface="Arial"/>
              </a:rPr>
              <a:t>.</a:t>
            </a:r>
            <a:endParaRPr lang="en-US" sz="3200">
              <a:latin typeface="Arial"/>
              <a:cs typeface="Arial"/>
            </a:endParaRPr>
          </a:p>
          <a:p>
            <a:endParaRPr lang="en-US"/>
          </a:p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55016C-5BD5-DDA0-C5CA-DBE4C601B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7"/>
          <a:stretch>
            <a:fillRect/>
          </a:stretch>
        </p:blipFill>
        <p:spPr>
          <a:xfrm>
            <a:off x="1132180" y="4745870"/>
            <a:ext cx="10058400" cy="34082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97328E-EF37-A8C8-C685-7F373019E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9101840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031875" indent="-742950">
              <a:buFont typeface="+mj-lt"/>
              <a:buAutoNum type="arabicPeriod" startAt="45"/>
            </a:pPr>
            <a:r>
              <a:rPr lang="en-US"/>
              <a:t>To view a </a:t>
            </a:r>
            <a:r>
              <a:rPr lang="en-US" b="1"/>
              <a:t>Sourcing</a:t>
            </a:r>
            <a:r>
              <a:rPr lang="en-US"/>
              <a:t> </a:t>
            </a:r>
            <a:r>
              <a:rPr lang="en-US" b="1"/>
              <a:t>Event</a:t>
            </a:r>
            <a:r>
              <a:rPr lang="en-US"/>
              <a:t>, click </a:t>
            </a:r>
            <a:r>
              <a:rPr lang="en-US" b="1"/>
              <a:t>Event Number </a:t>
            </a:r>
            <a:r>
              <a:rPr lang="en-US"/>
              <a:t>hyperlink.</a:t>
            </a:r>
          </a:p>
          <a:p>
            <a:endParaRPr lang="en-US" sz="3600"/>
          </a:p>
          <a:p>
            <a:pPr marL="0" indent="0">
              <a:buNone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9038DC-16AF-78E6-0793-648B093A0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3646"/>
          <a:stretch>
            <a:fillRect/>
          </a:stretch>
        </p:blipFill>
        <p:spPr>
          <a:xfrm>
            <a:off x="1295398" y="10877793"/>
            <a:ext cx="10058400" cy="30279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9B4A3DD-4F28-22F0-066E-7CD5EF6F2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81401" y="12326567"/>
            <a:ext cx="717796" cy="27281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E23D54-683D-40C1-0D3A-09B79B7B3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2180" y="6335335"/>
            <a:ext cx="999694" cy="8979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A14375-6842-C231-5690-050E12301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59596" y="5623066"/>
            <a:ext cx="1919940" cy="49023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7260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8A7CB79-0647-EE27-5858-1FEFBF94D2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9197" y="5580139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3E3DCF-F878-36BD-7A84-FF503696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90658" y="6090215"/>
            <a:ext cx="1919940" cy="49023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7260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CCB3E78-F22F-34C2-8D1F-B321F712B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630259" y="6048889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6DCB5D0-B9AF-5936-198D-2C1D2BFB7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3540" y="649775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AA73D0-7FDE-E41F-5C5B-CABF9184C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10/31/2025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A4AD94-A2A3-9820-A17B-7147E5BFA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2AAEBF-393A-E3E9-0712-A6C8BE83C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2253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E91D025-CD53-04BE-1E0A-684010843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16 of 23)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452F30-60F3-B7AB-3A07-AB163487C0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A68144-CEA4-F837-2C2F-F8202B8745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6"/>
            </a:pPr>
            <a:r>
              <a:rPr lang="en-US"/>
              <a:t>Click </a:t>
            </a:r>
            <a:r>
              <a:rPr lang="en-US" b="1"/>
              <a:t>Evaluations</a:t>
            </a:r>
            <a:r>
              <a:rPr lang="en-US"/>
              <a:t> &gt; </a:t>
            </a:r>
            <a:r>
              <a:rPr lang="en-US" b="1"/>
              <a:t>Supplier Responses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46"/>
            </a:pPr>
            <a:r>
              <a:rPr lang="en-US"/>
              <a:t>Click </a:t>
            </a:r>
            <a:r>
              <a:rPr lang="en-US" b="1"/>
              <a:t>Scenario Breakdown </a:t>
            </a:r>
            <a:r>
              <a:rPr lang="en-US"/>
              <a:t>hyperlink.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F7BF8C-20B0-8ECA-438D-0E6105BB7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8810"/>
          <a:stretch>
            <a:fillRect/>
          </a:stretch>
        </p:blipFill>
        <p:spPr>
          <a:xfrm>
            <a:off x="1093609" y="3738532"/>
            <a:ext cx="10058400" cy="47830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DC3DC3-08B5-6841-10C2-C8EBAAAC8D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8"/>
            </a:pPr>
            <a:r>
              <a:rPr lang="en-US"/>
              <a:t>Click </a:t>
            </a:r>
            <a:r>
              <a:rPr lang="en-US" b="1"/>
              <a:t>Create Contract</a:t>
            </a:r>
            <a:r>
              <a:rPr lang="en-US"/>
              <a:t>.</a:t>
            </a:r>
          </a:p>
          <a:p>
            <a:pPr marL="742950"/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 </a:t>
            </a:r>
            <a:r>
              <a:rPr lang="en-US" sz="2800">
                <a:solidFill>
                  <a:prstClr val="black"/>
                </a:solidFill>
              </a:rPr>
              <a:t>For </a:t>
            </a:r>
            <a:r>
              <a:rPr lang="en-US" sz="2800" i="1">
                <a:solidFill>
                  <a:prstClr val="black"/>
                </a:solidFill>
              </a:rPr>
              <a:t>Create Contract </a:t>
            </a:r>
            <a:r>
              <a:rPr lang="en-US" sz="2800">
                <a:solidFill>
                  <a:prstClr val="black"/>
                </a:solidFill>
              </a:rPr>
              <a:t>to be visible, the buyer must have an award scenario saved and finalized first. Refer to the </a:t>
            </a:r>
            <a:r>
              <a:rPr lang="en-US" sz="2800" i="1">
                <a:solidFill>
                  <a:prstClr val="black"/>
                </a:solidFill>
              </a:rPr>
              <a:t>Award a Sourcing Event </a:t>
            </a:r>
            <a:r>
              <a:rPr lang="en-US" sz="2800">
                <a:solidFill>
                  <a:prstClr val="black"/>
                </a:solidFill>
              </a:rPr>
              <a:t>Job Aid for instructions.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00E632D-CA4C-E82E-A87A-7314708CD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809" y="11039722"/>
            <a:ext cx="9144000" cy="399618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4905171-3535-E050-8955-ABFF6730B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62325" y="13588271"/>
            <a:ext cx="1299482" cy="4136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422E56-9FA7-C0D7-D02F-020ACC3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7203" y="7295176"/>
            <a:ext cx="3230797" cy="98764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6CB468D-DB32-C5B5-82BE-E16A08F5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63878" y="756587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4FAD79-A22E-219B-7C11-B3CF681B9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9338" y="3738533"/>
            <a:ext cx="5463862" cy="10385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9A03964-B639-5CC3-34A2-DE3461AB6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53200" y="398348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75D5EE-93B7-61E0-1ECE-2CB8740C3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82ABD8-FF4E-1A32-FF6E-9AA3FC527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0C2A80-43B1-32C4-CF9F-2B618BC0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02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96D5D-AF70-1A0C-D228-DD3AD40A5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1E91ED2-7402-5633-7FF7-196885E29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17 of 23)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4EDF02-E775-E9CC-F8F5-06BC2772F93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DD6362-DD04-179B-C686-06F097E2CC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9"/>
            </a:pPr>
            <a:r>
              <a:rPr lang="en-US"/>
              <a:t>Enter </a:t>
            </a:r>
            <a:r>
              <a:rPr lang="en-US" b="1"/>
              <a:t>Contract Name</a:t>
            </a:r>
            <a:r>
              <a:rPr lang="en-US"/>
              <a:t>*.</a:t>
            </a:r>
          </a:p>
          <a:p>
            <a:pPr marL="796925" indent="-55563"/>
            <a:r>
              <a:rPr lang="en-US" sz="2800" b="1"/>
              <a:t>Note: </a:t>
            </a:r>
            <a:r>
              <a:rPr lang="en-US" sz="2800" i="1"/>
              <a:t>Contract Name </a:t>
            </a:r>
            <a:r>
              <a:rPr lang="en-US" sz="2800"/>
              <a:t>will auto-populate but can be edited. </a:t>
            </a:r>
          </a:p>
          <a:p>
            <a:pPr marL="742950" indent="-742950">
              <a:buFont typeface="+mj-lt"/>
              <a:buAutoNum type="arabicPeriod" startAt="50"/>
            </a:pPr>
            <a:r>
              <a:rPr lang="en-US"/>
              <a:t>Enter </a:t>
            </a:r>
            <a:r>
              <a:rPr lang="en-US" b="1"/>
              <a:t>Contract Class</a:t>
            </a:r>
            <a:r>
              <a:rPr lang="en-US"/>
              <a:t>.</a:t>
            </a:r>
          </a:p>
          <a:p>
            <a:pPr marL="742950" indent="53975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 i="1"/>
              <a:t>Contract Class </a:t>
            </a:r>
            <a:r>
              <a:rPr lang="en-US" sz="2800"/>
              <a:t>will auto-populate but can be edited. </a:t>
            </a:r>
          </a:p>
          <a:p>
            <a:pPr marL="742950" indent="-742950">
              <a:buFont typeface="+mj-lt"/>
              <a:buAutoNum type="arabicPeriod" startAt="51"/>
            </a:pPr>
            <a:r>
              <a:rPr lang="en-US"/>
              <a:t>Enter </a:t>
            </a:r>
            <a:r>
              <a:rPr lang="en-US" b="1"/>
              <a:t>Contract Type</a:t>
            </a:r>
            <a:r>
              <a:rPr lang="en-US"/>
              <a:t>*. </a:t>
            </a:r>
          </a:p>
          <a:p>
            <a:pPr marL="752475"/>
            <a:r>
              <a:rPr lang="en-US" sz="2800" b="1"/>
              <a:t>Note: </a:t>
            </a:r>
            <a:r>
              <a:rPr lang="en-US" sz="2800"/>
              <a:t>Use</a:t>
            </a:r>
            <a:r>
              <a:rPr lang="en-US" sz="2800" i="1"/>
              <a:t> magnifying glass </a:t>
            </a:r>
            <a:r>
              <a:rPr lang="en-US" sz="2800"/>
              <a:t>to filter search.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CCEE637-3B81-0788-94FB-F117BDD5F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8" t="2430" b="1448"/>
          <a:stretch>
            <a:fillRect/>
          </a:stretch>
        </p:blipFill>
        <p:spPr>
          <a:xfrm>
            <a:off x="1066798" y="6366214"/>
            <a:ext cx="10058400" cy="61658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ED26D9C-4804-C6A5-EA8E-F84648C89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5280" y="9106752"/>
            <a:ext cx="2457161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C0D76D7-8250-A15A-A56E-869D11028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057093" y="984428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383E6B-84D9-9820-746B-F61B7D0F4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5280" y="8328289"/>
            <a:ext cx="5137299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47442C7-E205-1ADD-AEE5-49F3A55C9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038738" y="832828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866C50-3A72-86B0-512F-4A45C0F10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5280" y="9844284"/>
            <a:ext cx="4015317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73CCB95-FE07-D934-97DB-11AA13F3A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065549" y="910664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F95EB8-7328-2E98-0261-2350A3BAA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6D90A0-D000-05FF-8499-3423B6336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C7C7FC-7699-7E1B-A032-10EA48338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93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93936-FAEA-F347-A5B4-0A8D8E035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F5ED08-9D3E-6404-327D-93979AF54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18 of 23)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560819-1033-A51F-2695-63C7A979F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0D5634-4B99-38A2-7CAB-15D69D0310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388" y="2223752"/>
            <a:ext cx="10569221" cy="6053667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52"/>
            </a:pPr>
            <a:r>
              <a:rPr lang="en-US"/>
              <a:t>Select </a:t>
            </a:r>
            <a:r>
              <a:rPr lang="en-US" b="1"/>
              <a:t>Use Contract Template</a:t>
            </a:r>
            <a:r>
              <a:rPr lang="en-US"/>
              <a:t>. </a:t>
            </a:r>
          </a:p>
          <a:p>
            <a:pPr marL="739775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/>
              <a:t>If selecting </a:t>
            </a:r>
            <a:r>
              <a:rPr lang="en-US" sz="2800" i="1"/>
              <a:t>Yes</a:t>
            </a:r>
            <a:r>
              <a:rPr lang="en-US" sz="2800"/>
              <a:t>, follow step 53-55, if selecting </a:t>
            </a:r>
            <a:r>
              <a:rPr lang="en-US" sz="2800" i="1"/>
              <a:t>No</a:t>
            </a:r>
            <a:r>
              <a:rPr lang="en-US" sz="2800"/>
              <a:t>, skip to step 56. </a:t>
            </a:r>
          </a:p>
          <a:p>
            <a:pPr marL="742950" indent="-742950">
              <a:buFont typeface="+mj-lt"/>
              <a:buAutoNum type="arabicPeriod" startAt="53"/>
            </a:pPr>
            <a:r>
              <a:rPr lang="en-US"/>
              <a:t>Select </a:t>
            </a:r>
            <a:r>
              <a:rPr lang="en-US" b="1"/>
              <a:t>Contract Template</a:t>
            </a:r>
            <a:r>
              <a:rPr lang="en-US"/>
              <a:t>*.</a:t>
            </a:r>
          </a:p>
          <a:p>
            <a:pPr marL="739775"/>
            <a:r>
              <a:rPr lang="en-US" sz="2800" b="1"/>
              <a:t>Note: </a:t>
            </a:r>
            <a:r>
              <a:rPr lang="en-US" sz="2800" i="1"/>
              <a:t>Contract Template </a:t>
            </a:r>
            <a:r>
              <a:rPr lang="en-US" sz="2800"/>
              <a:t>will auto-populate but can be edited. </a:t>
            </a:r>
          </a:p>
          <a:p>
            <a:pPr marL="742950" indent="-742950">
              <a:buFont typeface="+mj-lt"/>
              <a:buAutoNum type="arabicPeriod" startAt="54"/>
            </a:pPr>
            <a:r>
              <a:rPr lang="en-US"/>
              <a:t>Select </a:t>
            </a:r>
            <a:r>
              <a:rPr lang="en-US" b="1"/>
              <a:t>Entity</a:t>
            </a:r>
            <a:r>
              <a:rPr lang="en-US"/>
              <a:t>.</a:t>
            </a:r>
          </a:p>
          <a:p>
            <a:pPr marL="739775"/>
            <a:r>
              <a:rPr lang="en-US" sz="2800" b="1"/>
              <a:t>Note: </a:t>
            </a:r>
            <a:r>
              <a:rPr lang="en-US" sz="2800" i="1"/>
              <a:t>Entity</a:t>
            </a:r>
            <a:r>
              <a:rPr lang="en-US" sz="2800"/>
              <a:t> will auto-populate but can be edited. </a:t>
            </a:r>
          </a:p>
          <a:p>
            <a:pPr marL="742950" indent="-742950">
              <a:buFont typeface="+mj-lt"/>
              <a:buAutoNum type="arabicPeriod" startAt="55"/>
            </a:pPr>
            <a:r>
              <a:rPr lang="en-US"/>
              <a:t>Select </a:t>
            </a:r>
            <a:r>
              <a:rPr lang="en-US" b="1"/>
              <a:t>Main Document Template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55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821F90-61E2-C101-BBE3-6D9974CF8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34"/>
          <a:stretch>
            <a:fillRect/>
          </a:stretch>
        </p:blipFill>
        <p:spPr>
          <a:xfrm>
            <a:off x="1981198" y="7925021"/>
            <a:ext cx="8229600" cy="743646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E168D9A-D3CE-C968-6D60-E29366895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59414" y="14754552"/>
            <a:ext cx="956124" cy="42175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1BAACD9-E7AD-E7BD-518B-6FD6EB640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10774" y="1469110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FE7655-F2A9-AF72-894A-6DF3C8F37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0294" y="13800432"/>
            <a:ext cx="3260719" cy="44864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9AB364-FFB0-EC33-3BF1-DEE6A74E1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01013" y="1375792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EAF7F1-EF55-B3AC-4413-D3A5BDDB6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7124" y="12700388"/>
            <a:ext cx="3273889" cy="96560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C7CF49A-3D53-BD59-A2F6-E829CF1F9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01013" y="1294452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99A7D9-7A16-F714-9DAC-6BEF76449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8543" y="11428380"/>
            <a:ext cx="1890486" cy="38904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9E7806A-700D-8489-AB18-8EC39B6F9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639029" y="1136893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5E3DD3-3F76-4FA1-228A-F04C019C5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0294" y="12052011"/>
            <a:ext cx="3273888" cy="44864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79681B4-B799-2A23-4F7A-02D836AB6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14182" y="1200201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4488A3-50D0-8C8E-D95F-88DF287E3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EC7A4F-E26A-8316-4F04-38A964F95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C0E894-087B-EE70-20A8-84011B84C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20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290C7B-1E2C-4C79-77FF-19FCB458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Create a Sourcing Event with a Proforma Contract (Part 1 of 23)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58536-8CB5-034B-D1D6-9A9D34E234E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3032BC-F9AC-FEB1-2335-C3E713927D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Click the </a:t>
            </a:r>
            <a:r>
              <a:rPr lang="en-US" b="1"/>
              <a:t>Global Navigation Menu</a:t>
            </a:r>
            <a:r>
              <a:rPr lang="en-US"/>
              <a:t>.</a:t>
            </a:r>
          </a:p>
          <a:p>
            <a:pPr marL="736600"/>
            <a:r>
              <a:rPr lang="en-US" sz="2800" b="1"/>
              <a:t>Note</a:t>
            </a:r>
            <a:r>
              <a:rPr lang="en-US" sz="2800"/>
              <a:t>: </a:t>
            </a:r>
            <a:r>
              <a:rPr lang="en-US" sz="2800" i="1"/>
              <a:t>University System of Georgia (USG) </a:t>
            </a:r>
            <a:r>
              <a:rPr lang="en-US" sz="2800"/>
              <a:t>users complete local login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then proceed to </a:t>
            </a:r>
            <a:r>
              <a:rPr lang="en-US" sz="2800" i="1">
                <a:solidFill>
                  <a:srgbClr val="000000"/>
                </a:solidFill>
              </a:rPr>
              <a:t>Step 4.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8499A7-B82A-ECA1-74AB-CC57F7CC6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4449298"/>
            <a:ext cx="6400800" cy="39623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587557-C308-1C14-E943-DCDE39C0D9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Click </a:t>
            </a:r>
            <a:r>
              <a:rPr lang="en-US" b="1"/>
              <a:t>Sourcing</a:t>
            </a:r>
            <a:r>
              <a:rPr lang="en-US"/>
              <a:t>,</a:t>
            </a:r>
            <a:r>
              <a:rPr lang="en-US" b="1"/>
              <a:t> Contracts &amp; Supplier Management</a:t>
            </a:r>
            <a:r>
              <a:rPr lang="en-US"/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A3A6B2-5637-9B7F-9E2D-925CB065F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1895" y="10434684"/>
            <a:ext cx="6400800" cy="48832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7EB166D-E2ED-5E8C-F209-CBF5AAE3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95600" y="4448515"/>
            <a:ext cx="2429520" cy="12766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192919-8A4C-036B-627F-69CA0CE33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86033" y="14050295"/>
            <a:ext cx="5966662" cy="11443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0552B-591A-C7BA-7E20-E665227EF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1E2BF7-7DED-8AB9-EA98-F4955F3E2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C45ED-01F8-CCD6-3465-17334F54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2434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37A96-E1DA-0535-CEEB-8EE412ED1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2F29CD8-9800-AE0D-F025-A5A0EA838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19 of 23)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B2836-443A-23D3-4AA6-398F0E714B0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B938F72-D73E-BDA7-29B6-5E48188A63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57"/>
            </a:pPr>
            <a:r>
              <a:rPr lang="en-US"/>
              <a:t>Select </a:t>
            </a:r>
            <a:r>
              <a:rPr lang="en-US" b="1"/>
              <a:t>Upload Supplier-Returned Proforma </a:t>
            </a:r>
            <a:r>
              <a:rPr lang="en-US"/>
              <a:t>as </a:t>
            </a:r>
            <a:r>
              <a:rPr lang="en-US" b="1"/>
              <a:t>Main Document Template</a:t>
            </a:r>
            <a:r>
              <a:rPr lang="en-US"/>
              <a:t>*. </a:t>
            </a:r>
          </a:p>
          <a:p>
            <a:pPr marL="742950" indent="-742950">
              <a:buFont typeface="+mj-lt"/>
              <a:buAutoNum type="arabicPeriod" startAt="57"/>
            </a:pPr>
            <a:r>
              <a:rPr lang="en-US"/>
              <a:t>Click </a:t>
            </a:r>
            <a:r>
              <a:rPr lang="en-US" b="1"/>
              <a:t>checkbox</a:t>
            </a:r>
            <a:r>
              <a:rPr lang="en-US"/>
              <a:t> to select </a:t>
            </a:r>
            <a:r>
              <a:rPr lang="en-US" b="1"/>
              <a:t>Supplier Returned Proforma</a:t>
            </a:r>
            <a:r>
              <a:rPr lang="en-US"/>
              <a:t>*.</a:t>
            </a:r>
          </a:p>
          <a:p>
            <a:pPr marL="742950" indent="-742950">
              <a:buFont typeface="+mj-lt"/>
              <a:buAutoNum type="arabicPeriod" startAt="57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5F5C6CD-E402-A883-80BF-C77B979021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499307"/>
            <a:ext cx="10058400" cy="525738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8E7051F-AED1-E643-1314-FA9D378B5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14763" y="7414154"/>
            <a:ext cx="3900486" cy="28680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056CB3-312F-940B-8D00-75DC7ECCB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24301" y="8521421"/>
            <a:ext cx="3790948" cy="10226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0BC2C3B-F561-35FE-10B1-069CFBF4B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266123" y="728323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EDF1CF0-B393-02D9-5FB5-068344CF0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375661" y="879160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6D0A397-9CE8-8E8B-66AB-EA0BAB548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01250" y="10172700"/>
            <a:ext cx="966786" cy="4657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21FA796-EDD0-5FC4-5D51-B82ECCD4C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210323" y="96240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3CC5C4-A57B-16FB-6444-E938E298E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E70525-4117-CD15-C842-B2F2D38D9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FB404-3D0B-593F-9C35-A708560B2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610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AFA43-C675-91DB-EA8A-406AE13AB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0F9F0D-1969-56AA-F935-1EABA2367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20 of 23)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96D20E-23D3-F5EC-C3E8-69BA8FEFC6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DE295C-E491-4A89-9032-1151503833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60"/>
            </a:pPr>
            <a:r>
              <a:rPr lang="en-US"/>
              <a:t>Select </a:t>
            </a:r>
            <a:r>
              <a:rPr lang="en-US" b="1"/>
              <a:t>Items to include in Contract</a:t>
            </a:r>
            <a:r>
              <a:rPr lang="en-US"/>
              <a:t>*. </a:t>
            </a:r>
          </a:p>
          <a:p>
            <a:pPr marL="742950" indent="-742950">
              <a:buFont typeface="+mj-lt"/>
              <a:buAutoNum type="arabicPeriod" startAt="60"/>
            </a:pPr>
            <a:r>
              <a:rPr lang="en-US"/>
              <a:t>Click </a:t>
            </a:r>
            <a:r>
              <a:rPr lang="en-US" b="1"/>
              <a:t>Create Contract</a:t>
            </a:r>
            <a:r>
              <a:rPr lang="en-US"/>
              <a:t>.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199A77D-2DFB-2244-15B3-38E0672A8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0433" b="10224"/>
          <a:stretch>
            <a:fillRect/>
          </a:stretch>
        </p:blipFill>
        <p:spPr>
          <a:xfrm>
            <a:off x="2465209" y="4377781"/>
            <a:ext cx="7315200" cy="428048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06239E-878B-FF84-C909-C94C6757A3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2"/>
            </a:pPr>
            <a:r>
              <a:rPr lang="en-US"/>
              <a:t>Click </a:t>
            </a:r>
            <a:r>
              <a:rPr lang="en-US" b="1"/>
              <a:t>Contract Number </a:t>
            </a:r>
            <a:r>
              <a:rPr lang="en-US"/>
              <a:t>hyperlink.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45723B3-F4C3-69E2-0371-1CEF3FA21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609" y="10349458"/>
            <a:ext cx="10058400" cy="27870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FF6852D-E723-9659-A706-4CE1D2640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45613" y="12660299"/>
            <a:ext cx="466079" cy="36075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483DA1E-8EE4-3D7C-46B6-565CB05F3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37424" y="8289060"/>
            <a:ext cx="1447801" cy="36069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9779DCC-5A39-F284-2BAE-F23CD3391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88463" y="5748738"/>
            <a:ext cx="3583337" cy="717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623B51C-6187-DCF2-7CB9-4A6E6E8AC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39823" y="583302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214D183-D0DF-A945-91DB-871B90913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687004" y="773190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4453CE-2607-A617-5B98-3B3ECF150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20F467-B648-04CA-E93B-11CCBF978D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9D961-7DAE-0B20-AFBD-BFCE0F278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515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CD24-AED2-338F-5864-26F28C17E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62D900-92B6-D576-B473-5AA4DF4FB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21 of 23)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2744D-26D2-5232-AB01-23D12A8452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EF554C-EEC2-9CFE-D48F-FAB30BE654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63"/>
            </a:pPr>
            <a:r>
              <a:rPr lang="en-US"/>
              <a:t>Review </a:t>
            </a:r>
            <a:r>
              <a:rPr lang="en-US" b="1"/>
              <a:t>Contract Summary</a:t>
            </a:r>
            <a:r>
              <a:rPr lang="en-US"/>
              <a:t>. </a:t>
            </a:r>
          </a:p>
          <a:p>
            <a:pPr marL="742950" indent="-742950">
              <a:buFont typeface="+mj-lt"/>
              <a:buAutoNum type="arabicPeriod" startAt="63"/>
            </a:pPr>
            <a:r>
              <a:rPr lang="en-US"/>
              <a:t>Click </a:t>
            </a:r>
            <a:r>
              <a:rPr lang="en-US" b="1"/>
              <a:t>Go to Contract</a:t>
            </a:r>
            <a:r>
              <a:rPr lang="en-US"/>
              <a:t>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6BD0B63-9F40-E1CD-7269-8259CD3B0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10"/>
          <a:stretch>
            <a:fillRect/>
          </a:stretch>
        </p:blipFill>
        <p:spPr>
          <a:xfrm>
            <a:off x="1066798" y="4506977"/>
            <a:ext cx="10058400" cy="88040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530BCF7-A839-93DF-39C4-4FAD51CFB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67430" y="12880060"/>
            <a:ext cx="1263248" cy="3588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3668B2A-7172-FEAD-1D9E-742E80A89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24734" y="123314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8210DE-0F70-224D-14A2-5D1957AEB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1193" y="5397711"/>
            <a:ext cx="9606676" cy="39522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7B76D49-ADE9-7072-D72B-FDDCCE91C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48489" y="484907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6E47CE-043A-F796-4F6F-E89B068A5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B252F0-61F5-3CA8-ED9C-4C374231E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12422-7593-D7FE-020B-13649A983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239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3AC0E-174F-828B-8183-8ABBAC390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FADAAE-D3A3-6678-7B8A-5F3D6B1CD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22 of 23)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DEE4F4-39C3-C9BE-63D1-30C15968C54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860FE6-DF08-4B1E-09D6-AE88FAB558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65"/>
            </a:pPr>
            <a:r>
              <a:rPr lang="en-US"/>
              <a:t>The </a:t>
            </a:r>
            <a:r>
              <a:rPr lang="en-US" b="1"/>
              <a:t>Contract Header </a:t>
            </a:r>
            <a:r>
              <a:rPr lang="en-US"/>
              <a:t>is open for editing.</a:t>
            </a:r>
          </a:p>
          <a:p>
            <a:pPr marL="742950" indent="-742950">
              <a:buFont typeface="+mj-lt"/>
              <a:buAutoNum type="arabicPeriod" startAt="65"/>
            </a:pPr>
            <a:r>
              <a:rPr lang="en-US"/>
              <a:t>Click </a:t>
            </a:r>
            <a:r>
              <a:rPr lang="en-US" b="1"/>
              <a:t>Attachments</a:t>
            </a:r>
            <a:r>
              <a:rPr lang="en-US"/>
              <a:t>.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7F9E4F6-50F5-51E7-D433-B8EAAF218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1527" b="27192"/>
          <a:stretch>
            <a:fillRect/>
          </a:stretch>
        </p:blipFill>
        <p:spPr>
          <a:xfrm>
            <a:off x="1093609" y="3600439"/>
            <a:ext cx="10058400" cy="49224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4EA25FD-EE51-B4EF-F846-36842B4BCD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67"/>
            </a:pPr>
            <a:r>
              <a:rPr lang="en-US"/>
              <a:t>Click </a:t>
            </a:r>
            <a:r>
              <a:rPr lang="en-US" b="1"/>
              <a:t>Attachment </a:t>
            </a:r>
            <a:r>
              <a:rPr lang="en-US"/>
              <a:t>hyperlink. </a:t>
            </a:r>
          </a:p>
          <a:p>
            <a:pPr marL="739775" lvl="0"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 </a:t>
            </a:r>
            <a:r>
              <a:rPr kumimoji="0" lang="en-US" sz="28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</a:t>
            </a:r>
            <a:r>
              <a:rPr lang="en-US" sz="2800">
                <a:solidFill>
                  <a:prstClr val="black"/>
                </a:solidFill>
              </a:rPr>
              <a:t>he uploaded and returned </a:t>
            </a:r>
            <a:r>
              <a:rPr lang="en-US" sz="2800" i="1">
                <a:solidFill>
                  <a:prstClr val="black"/>
                </a:solidFill>
              </a:rPr>
              <a:t>Proforma Contract </a:t>
            </a:r>
            <a:r>
              <a:rPr lang="en-US" sz="2800">
                <a:solidFill>
                  <a:prstClr val="black"/>
                </a:solidFill>
              </a:rPr>
              <a:t>would be the uploaded and available document. </a:t>
            </a:r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4C785A-78FB-4D13-F75A-BE2D47A6F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5941" y="10711260"/>
            <a:ext cx="8229600" cy="41459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EB68315-F2CF-4120-8E9E-BEE78B395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14057" y="3658764"/>
            <a:ext cx="7537952" cy="40801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96F8828-31DF-D0A3-A87E-8E5E379C6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08713" y="31137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3618C3-8C98-F445-BF42-AFA1D7319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4689" y="7634378"/>
            <a:ext cx="2529368" cy="47394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62AD861-DDA3-3D3A-7D2B-FCAC9A227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36049" y="75990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66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DA6C09F-E41F-4C57-8D3F-AB8C0FA25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97038" y="13045262"/>
            <a:ext cx="1847406" cy="44213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C4F0D8-6B82-737C-0216-471704E60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91558D-5032-1789-0075-CAE6C78A5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C1B3F-0AD9-9329-33F3-FA45B55FF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587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282EC-3485-012B-F0A6-6DB61DC23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9362CF-56A3-732D-2BA8-883C2A918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23 of 23)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BF05CF-B11E-7361-6F85-6C79845627E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B1E3FE-8108-8147-50CF-E9D9EABFEC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68"/>
            </a:pPr>
            <a:r>
              <a:rPr lang="en-US"/>
              <a:t>Click </a:t>
            </a:r>
            <a:r>
              <a:rPr lang="en-US" b="1"/>
              <a:t>Open file</a:t>
            </a:r>
            <a:r>
              <a:rPr lang="en-US"/>
              <a:t>.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525BE6D-570D-B740-1312-45EB84F45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45" t="2427" r="1262" b="4473"/>
          <a:stretch>
            <a:fillRect/>
          </a:stretch>
        </p:blipFill>
        <p:spPr>
          <a:xfrm>
            <a:off x="1523999" y="4007996"/>
            <a:ext cx="9144000" cy="30187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ADD31F0-0CC7-6A72-E6D5-18DFBB8BE0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9"/>
            </a:pPr>
            <a:r>
              <a:rPr lang="en-US"/>
              <a:t>Review the downloaded </a:t>
            </a:r>
            <a:r>
              <a:rPr lang="en-US" b="1"/>
              <a:t>Contract</a:t>
            </a:r>
            <a:r>
              <a:rPr lang="en-US"/>
              <a:t>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E0695CC-5CCB-72A4-27C8-AC78BBC08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3040"/>
          <a:stretch>
            <a:fillRect/>
          </a:stretch>
        </p:blipFill>
        <p:spPr>
          <a:xfrm>
            <a:off x="1523999" y="9753952"/>
            <a:ext cx="9144000" cy="45663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A88E154-08E7-8117-5BD3-41054F579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48541" y="6297119"/>
            <a:ext cx="2311225" cy="50512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101">
            <a:extLst>
              <a:ext uri="{FF2B5EF4-FFF2-40B4-BE49-F238E27FC236}">
                <a16:creationId xmlns:a16="http://schemas.microsoft.com/office/drawing/2014/main" id="{F1757717-2DED-980B-92EF-F49401A4F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009" y="14472037"/>
            <a:ext cx="10953599" cy="991815"/>
          </a:xfrm>
          <a:prstGeom prst="rect">
            <a:avLst/>
          </a:prstGeom>
          <a:solidFill>
            <a:schemeClr val="accent5"/>
          </a:solidFill>
          <a:ln w="12700">
            <a:solidFill>
              <a:schemeClr val="accent5"/>
            </a:solidFill>
            <a:miter lim="400000"/>
          </a:ln>
        </p:spPr>
        <p:txBody>
          <a:bodyPr lIns="45718" tIns="45718" rIns="45718" bIns="45718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>
              <a:defRPr>
                <a:solidFill>
                  <a:srgbClr val="FFFFFF"/>
                </a:solidFill>
              </a:defRPr>
            </a:pPr>
            <a:endParaRPr lang="en-US" sz="140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81761B7-7200-4B50-A295-A682C9581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5503" y="14600278"/>
            <a:ext cx="837931" cy="7509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25C3E8-AB1D-ECB4-F3A5-3410941EA27F}"/>
              </a:ext>
            </a:extLst>
          </p:cNvPr>
          <p:cNvSpPr txBox="1"/>
          <p:nvPr/>
        </p:nvSpPr>
        <p:spPr>
          <a:xfrm>
            <a:off x="2074255" y="14458700"/>
            <a:ext cx="904510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You have successfully created a Sourcing Event with a Proforma Contract.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E021B7-E05C-6513-8C20-7449F579F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71484D-C2D1-E8B5-5D8D-40F079CC4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E7441-E0BE-5504-77E8-32F773220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98C331-E4BD-C6CB-C69D-E97ABE056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58291" y="10707470"/>
            <a:ext cx="7737764" cy="348461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153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4">
            <a:extLst>
              <a:ext uri="{FF2B5EF4-FFF2-40B4-BE49-F238E27FC236}">
                <a16:creationId xmlns:a16="http://schemas.microsoft.com/office/drawing/2014/main" id="{3699213C-06CC-A55F-6C80-041F9AB56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8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Create a Sourcing Event with a Proforma Contract (Part 2 of 23)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12AD91-B737-BFDC-A08F-9A1EDFDFF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58248" y="1745717"/>
            <a:ext cx="3079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F1907E-B52F-2E86-F033-DCCC4DC1FE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>
                <a:latin typeface="Arial"/>
                <a:cs typeface="Arial"/>
              </a:rPr>
              <a:t>To create the </a:t>
            </a:r>
            <a:r>
              <a:rPr lang="en-US" b="1">
                <a:latin typeface="Arial"/>
                <a:cs typeface="Arial"/>
              </a:rPr>
              <a:t>Sourcing Event </a:t>
            </a:r>
            <a:r>
              <a:rPr lang="en-US">
                <a:latin typeface="Arial"/>
                <a:cs typeface="Arial"/>
              </a:rPr>
              <a:t>with a </a:t>
            </a:r>
            <a:r>
              <a:rPr lang="en-US" b="1">
                <a:latin typeface="Arial"/>
                <a:cs typeface="Arial"/>
              </a:rPr>
              <a:t>Proforma Contract, </a:t>
            </a:r>
            <a:r>
              <a:rPr lang="en-US">
                <a:latin typeface="Arial"/>
                <a:cs typeface="Arial"/>
              </a:rPr>
              <a:t>follow the information below.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97F6E19-4A83-BBB5-78EA-315235476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327880"/>
              </p:ext>
            </p:extLst>
          </p:nvPr>
        </p:nvGraphicFramePr>
        <p:xfrm>
          <a:off x="752179" y="4345645"/>
          <a:ext cx="10461981" cy="3383280"/>
        </p:xfrm>
        <a:graphic>
          <a:graphicData uri="http://schemas.openxmlformats.org/drawingml/2006/table">
            <a:tbl>
              <a:tblPr firstRow="1"/>
              <a:tblGrid>
                <a:gridCol w="5281191">
                  <a:extLst>
                    <a:ext uri="{9D8B030D-6E8A-4147-A177-3AD203B41FA5}">
                      <a16:colId xmlns:a16="http://schemas.microsoft.com/office/drawing/2014/main" val="3128424672"/>
                    </a:ext>
                  </a:extLst>
                </a:gridCol>
                <a:gridCol w="5180790">
                  <a:extLst>
                    <a:ext uri="{9D8B030D-6E8A-4147-A177-3AD203B41FA5}">
                      <a16:colId xmlns:a16="http://schemas.microsoft.com/office/drawing/2014/main" val="36256378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Step</a:t>
                      </a:r>
                      <a:endParaRPr lang="en-US" sz="32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3200" b="1" i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Step Information</a:t>
                      </a:r>
                      <a:endParaRPr lang="en-US" sz="2400" b="1" i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241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l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1685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</a:p>
                    <a:p>
                      <a:pPr algn="l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530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</a:p>
                    <a:p>
                      <a:pPr algn="l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6521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l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26648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584A330-AD63-A5BE-2094-93D3203DE277}"/>
              </a:ext>
            </a:extLst>
          </p:cNvPr>
          <p:cNvSpPr txBox="1"/>
          <p:nvPr/>
        </p:nvSpPr>
        <p:spPr>
          <a:xfrm>
            <a:off x="838199" y="5066187"/>
            <a:ext cx="4114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Sourcing Event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EC1287-AE94-9569-6397-83FB2B9D83F4}"/>
              </a:ext>
            </a:extLst>
          </p:cNvPr>
          <p:cNvSpPr txBox="1"/>
          <p:nvPr/>
        </p:nvSpPr>
        <p:spPr>
          <a:xfrm>
            <a:off x="6152259" y="5080747"/>
            <a:ext cx="5508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5 - 13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5383D7-99ED-80C3-EB76-28D75791D427}"/>
              </a:ext>
            </a:extLst>
          </p:cNvPr>
          <p:cNvSpPr txBox="1"/>
          <p:nvPr/>
        </p:nvSpPr>
        <p:spPr>
          <a:xfrm>
            <a:off x="784580" y="5748959"/>
            <a:ext cx="4114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Selecting a Proforma Contract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E413C-095D-82EF-D534-3D03AE6C3F03}"/>
              </a:ext>
            </a:extLst>
          </p:cNvPr>
          <p:cNvSpPr txBox="1"/>
          <p:nvPr/>
        </p:nvSpPr>
        <p:spPr>
          <a:xfrm>
            <a:off x="6152259" y="5812988"/>
            <a:ext cx="5508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14 - 23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2778D2-8A1A-9875-F5CB-A0BB0065B86C}"/>
              </a:ext>
            </a:extLst>
          </p:cNvPr>
          <p:cNvSpPr txBox="1"/>
          <p:nvPr/>
        </p:nvSpPr>
        <p:spPr>
          <a:xfrm>
            <a:off x="784580" y="6429069"/>
            <a:ext cx="4286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Uploading a Proforma File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A5A7F7-8955-EE99-90A6-00B68DBB8328}"/>
              </a:ext>
            </a:extLst>
          </p:cNvPr>
          <p:cNvSpPr txBox="1"/>
          <p:nvPr/>
        </p:nvSpPr>
        <p:spPr>
          <a:xfrm>
            <a:off x="6153834" y="6477250"/>
            <a:ext cx="5508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24 -32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10DB5C-4B76-7AC8-10B0-2F8988754BF1}"/>
              </a:ext>
            </a:extLst>
          </p:cNvPr>
          <p:cNvSpPr txBox="1"/>
          <p:nvPr/>
        </p:nvSpPr>
        <p:spPr>
          <a:xfrm>
            <a:off x="784580" y="7152273"/>
            <a:ext cx="5207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the Proforma Contract for awarding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0F8576-4C17-134F-CEDB-D24D0FCAFAAC}"/>
              </a:ext>
            </a:extLst>
          </p:cNvPr>
          <p:cNvSpPr txBox="1"/>
          <p:nvPr/>
        </p:nvSpPr>
        <p:spPr>
          <a:xfrm>
            <a:off x="6152259" y="7152273"/>
            <a:ext cx="5508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33 -41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6D308B-32B8-99D2-1952-4FC3E8C3A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5FCDFC-3440-92C7-BFB4-3E29EAA21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220F7-98FE-CAE2-764E-4DCA7F9DD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688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4E841-F288-0323-2F57-22A310E2D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6ECCC86-3017-2B95-EACA-8B89372B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3 of 23)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29246F-191A-08DA-E2D6-3D6FDE27EF3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93AA32-8696-34B7-8280-BCCD8286D1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2350248"/>
            <a:ext cx="10569221" cy="2863861"/>
          </a:xfrm>
        </p:spPr>
        <p:txBody>
          <a:bodyPr wrap="none" lIns="90000" rIns="91440"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/>
              <a:t>Click </a:t>
            </a:r>
            <a:r>
              <a:rPr lang="en-US" b="1"/>
              <a:t>Sign </a:t>
            </a:r>
            <a:r>
              <a:rPr lang="en-US"/>
              <a:t>On.</a:t>
            </a:r>
          </a:p>
          <a:p>
            <a:pPr marL="579438"/>
            <a:r>
              <a:rPr lang="en-US" sz="2800" b="1"/>
              <a:t>Note</a:t>
            </a:r>
            <a:r>
              <a:rPr lang="en-US" sz="2800"/>
              <a:t>: The system utilizes </a:t>
            </a:r>
            <a:r>
              <a:rPr lang="en-US" sz="2800" i="1"/>
              <a:t>Single Sign-On (SSO) </a:t>
            </a:r>
            <a:r>
              <a:rPr lang="en-US" sz="2800"/>
              <a:t>capabilities </a:t>
            </a:r>
            <a:br>
              <a:rPr lang="en-US" sz="2800"/>
            </a:br>
            <a:r>
              <a:rPr lang="en-US" sz="2800"/>
              <a:t>and no log in information is required.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AECC7CE-A26B-FAD2-1675-65AB8F52F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8701"/>
          <a:stretch>
            <a:fillRect/>
          </a:stretch>
        </p:blipFill>
        <p:spPr>
          <a:xfrm>
            <a:off x="1562570" y="3992449"/>
            <a:ext cx="9144000" cy="43806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505D22-3114-FAC6-AE56-76AABCCAFE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9101840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 sz="36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Access the</a:t>
            </a:r>
            <a:r>
              <a:rPr lang="en-US" sz="3600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Sourcing </a:t>
            </a:r>
            <a:r>
              <a:rPr lang="en-US">
                <a:solidFill>
                  <a:srgbClr val="000000"/>
                </a:solidFill>
              </a:rPr>
              <a:t>module</a:t>
            </a:r>
            <a:r>
              <a:rPr lang="en-US" sz="360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Sourcing Events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Create New Event</a:t>
            </a:r>
            <a:r>
              <a:rPr lang="en-US">
                <a:latin typeface="Arial"/>
                <a:cs typeface="Arial"/>
              </a:rPr>
              <a:t>.</a:t>
            </a:r>
            <a:endParaRPr lang="en-US" sz="3200">
              <a:latin typeface="Arial"/>
              <a:cs typeface="Arial"/>
            </a:endParaRPr>
          </a:p>
          <a:p>
            <a:pPr marL="742950" indent="-742950">
              <a:buFont typeface="+mj-lt"/>
              <a:buAutoNum type="arabicPeriod"/>
            </a:pPr>
            <a:endParaRPr lang="en-US" sz="3600"/>
          </a:p>
          <a:p>
            <a:pPr marL="0" indent="0">
              <a:buNone/>
            </a:pP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699C523-D108-9AF6-157E-DB6BFFFC6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67"/>
          <a:stretch>
            <a:fillRect/>
          </a:stretch>
        </p:blipFill>
        <p:spPr>
          <a:xfrm>
            <a:off x="1093609" y="11573948"/>
            <a:ext cx="10058400" cy="34082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20D1650-D122-D01E-EEA9-CB049076A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00857" y="7264763"/>
            <a:ext cx="1429743" cy="4695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3024F3F-EB6C-9DDA-5243-28AC910AA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02533" y="12410174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897539D-D8B8-2D50-462F-30B810FDC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214321" y="13402882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FC7D33-83E8-68D7-E912-6411FE992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55509" y="12493782"/>
            <a:ext cx="1919940" cy="38142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7260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9789FA-2963-4885-DE08-17BD6D57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81718" y="13462933"/>
            <a:ext cx="2532603" cy="42853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EA2143-9CC8-576E-062A-2C04CAE60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1163" y="13199953"/>
            <a:ext cx="999694" cy="9049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6B7616D-7F6F-23FF-82CA-D663D6FB4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36795" y="1337810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E6E79C-6EF9-ED47-C346-FBC440F1F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FC3922-4ED4-3983-27D6-82AD69244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10/31/2025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733E7-6D2A-BF53-7130-96DA179B4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9658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FBD0A-1617-DF2B-6212-ED16B8C0C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F0454A-39D2-1ED6-66E2-D4EFA33FD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4 of 23)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DC8696-F183-5624-FA9D-5556341FA6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A811C7-1F08-6E62-114C-D4678C10C1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8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Enter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Event Title</a:t>
            </a:r>
            <a:r>
              <a:rPr lang="en-US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*.</a:t>
            </a:r>
          </a:p>
          <a:p>
            <a:pPr marL="742950" indent="-742950">
              <a:buFont typeface="+mj-lt"/>
              <a:buAutoNum type="arabicPeriod" startAt="9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Entity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*.</a:t>
            </a:r>
          </a:p>
          <a:p>
            <a:pPr marL="739775"/>
            <a:r>
              <a:rPr lang="en-US" sz="2800" b="1" dirty="0">
                <a:solidFill>
                  <a:srgbClr val="000000"/>
                </a:solidFill>
                <a:latin typeface="Arial"/>
                <a:cs typeface="Arial"/>
              </a:rPr>
              <a:t>Note</a:t>
            </a:r>
            <a:r>
              <a:rPr lang="en-US" sz="2800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sz="2800" i="1" dirty="0">
                <a:solidFill>
                  <a:srgbClr val="000000"/>
                </a:solidFill>
                <a:latin typeface="Arial"/>
                <a:cs typeface="Arial"/>
              </a:rPr>
              <a:t>Entity</a:t>
            </a:r>
            <a:r>
              <a:rPr lang="en-US" sz="2800" dirty="0">
                <a:solidFill>
                  <a:srgbClr val="000000"/>
                </a:solidFill>
                <a:latin typeface="Arial"/>
                <a:cs typeface="Arial"/>
              </a:rPr>
              <a:t> must match the </a:t>
            </a:r>
            <a:r>
              <a:rPr lang="en-US" sz="2800" i="1" dirty="0">
                <a:solidFill>
                  <a:srgbClr val="000000"/>
                </a:solidFill>
                <a:latin typeface="Arial"/>
                <a:cs typeface="Arial"/>
              </a:rPr>
              <a:t>Entity</a:t>
            </a:r>
            <a:r>
              <a:rPr lang="en-US" sz="2800" dirty="0">
                <a:solidFill>
                  <a:srgbClr val="000000"/>
                </a:solidFill>
                <a:latin typeface="Arial"/>
                <a:cs typeface="Arial"/>
              </a:rPr>
              <a:t> selected in </a:t>
            </a:r>
            <a:r>
              <a:rPr lang="en-US" sz="2800" i="1" dirty="0">
                <a:solidFill>
                  <a:srgbClr val="000000"/>
                </a:solidFill>
                <a:latin typeface="Arial"/>
                <a:cs typeface="Arial"/>
              </a:rPr>
              <a:t>Create a Proforma Contract Template</a:t>
            </a:r>
            <a:r>
              <a:rPr lang="en-US" sz="28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2800">
                <a:solidFill>
                  <a:prstClr val="black"/>
                </a:solidFill>
              </a:rPr>
              <a:t>Complete </a:t>
            </a:r>
            <a:r>
              <a:rPr lang="en-US" sz="2800" dirty="0">
                <a:solidFill>
                  <a:prstClr val="black"/>
                </a:solidFill>
              </a:rPr>
              <a:t>all required fields marked with a </a:t>
            </a:r>
            <a:r>
              <a:rPr lang="en-US" sz="2800" i="1" dirty="0">
                <a:solidFill>
                  <a:prstClr val="black"/>
                </a:solidFill>
              </a:rPr>
              <a:t>black </a:t>
            </a:r>
            <a:r>
              <a:rPr lang="en-US" sz="2800" i="1">
                <a:solidFill>
                  <a:prstClr val="black"/>
                </a:solidFill>
              </a:rPr>
              <a:t>star</a:t>
            </a:r>
            <a:r>
              <a:rPr lang="en-US" sz="2800">
                <a:solidFill>
                  <a:prstClr val="black"/>
                </a:solidFill>
              </a:rPr>
              <a:t> *.</a:t>
            </a:r>
            <a:endParaRPr lang="en-US" sz="2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742950" indent="-742950">
              <a:buFont typeface="+mj-lt"/>
              <a:buAutoNum type="arabicPeriod" startAt="10"/>
            </a:pPr>
            <a:r>
              <a:rPr lang="en-US" sz="3600" dirty="0"/>
              <a:t>Click </a:t>
            </a:r>
            <a:r>
              <a:rPr lang="en-US" sz="3600" b="1" dirty="0"/>
              <a:t>Next</a:t>
            </a:r>
            <a:r>
              <a:rPr lang="en-US" sz="3600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55AAA5-3174-8830-1251-1D26B7CCA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020" y="5991080"/>
            <a:ext cx="10058400" cy="68054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8CA556C-320C-A89A-4DD5-90567A692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56162" y="806195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7901E80-7FE4-67B4-F276-0D6FD57FB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56162" y="879293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5ECA73-F570-0236-3918-AD6909E52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403169" y="1204474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CEB6E-E4D4-CF03-E736-EFF905814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51809" y="12053493"/>
            <a:ext cx="1145681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5A2471-F15B-6CCD-3C76-AFB8C9B4B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4803" y="8061953"/>
            <a:ext cx="5093033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920B6C-6A7F-A65D-06C7-C5990DDD3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4802" y="8792936"/>
            <a:ext cx="4015001" cy="11593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B98594-42FC-F892-6257-ADD77EBAB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10/31/2025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14CBFD-E681-2A1C-11C0-66C72AD2E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7B5C1-7E0B-B3B6-57AD-83C6F3F875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9755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2FF48-8939-5F97-464A-1D9D1DB4F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F06A4EB-3DA9-959A-B77A-C3DC240CB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5 of 23)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5AD393-AB87-1D91-AD55-DD5A93D7225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4167EB-BAD4-044E-0BBE-78E513AD4C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1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Select 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Request for Quote 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 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Event Type</a:t>
            </a:r>
            <a:r>
              <a:rPr lang="en-US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*.</a:t>
            </a:r>
          </a:p>
          <a:p>
            <a:pPr marL="742950" indent="-742950">
              <a:buFont typeface="+mj-lt"/>
              <a:buAutoNum type="arabicPeriod" startAt="11"/>
            </a:pP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Create from Template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*.</a:t>
            </a:r>
          </a:p>
          <a:p>
            <a:pPr marL="747713"/>
            <a:r>
              <a:rPr lang="en-US" sz="2800" b="1">
                <a:solidFill>
                  <a:srgbClr val="000000"/>
                </a:solidFill>
                <a:latin typeface="Arial"/>
                <a:cs typeface="Arial"/>
              </a:rPr>
              <a:t>Note</a:t>
            </a:r>
            <a:r>
              <a:rPr lang="en-US" sz="2800">
                <a:solidFill>
                  <a:srgbClr val="000000"/>
                </a:solidFill>
                <a:latin typeface="Arial"/>
                <a:cs typeface="Arial"/>
              </a:rPr>
              <a:t>: The field will auto-populate based on the </a:t>
            </a:r>
            <a:r>
              <a:rPr lang="en-US" sz="2800" i="1">
                <a:solidFill>
                  <a:srgbClr val="000000"/>
                </a:solidFill>
                <a:latin typeface="Arial"/>
                <a:cs typeface="Arial"/>
              </a:rPr>
              <a:t>Event Type </a:t>
            </a:r>
            <a:r>
              <a:rPr lang="en-US" sz="2800">
                <a:solidFill>
                  <a:srgbClr val="000000"/>
                </a:solidFill>
                <a:latin typeface="Arial"/>
                <a:cs typeface="Arial"/>
              </a:rPr>
              <a:t>selected. 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 sz="3600"/>
              <a:t>Click </a:t>
            </a:r>
            <a:r>
              <a:rPr lang="en-US" sz="3600" b="1"/>
              <a:t>Create Sourcing Event</a:t>
            </a:r>
            <a:r>
              <a:rPr lang="en-US" sz="3600"/>
              <a:t>. 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9AF763-1DAC-DE7D-17B2-FF02A691C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398" y="7193593"/>
            <a:ext cx="10058400" cy="69585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B1FC5E-F43D-0C5F-14D0-448948DAB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83809" y="9251076"/>
            <a:ext cx="4059020" cy="5183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F11C96-CAC0-9AA8-AA61-F4FFAD1AD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43083" y="13349330"/>
            <a:ext cx="2811145" cy="5190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69A204E-E810-CDA7-A754-BD76D7348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35169" y="925023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6C63418-4F72-6588-0A78-8D873D79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35169" y="1005755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4C46028-B2A1-158F-D3FF-4D31D4F9B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154228" y="133493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CD5D03-D7C8-7623-1B33-B22AF9144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83809" y="10056619"/>
            <a:ext cx="4059020" cy="5183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5584C8-467A-CE78-42B9-027EC7062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10/31/2025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712E5C-8D2F-3FDF-C0A0-23B0AF863D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0335C-32B7-E3CB-3A2C-80F0C107BC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7312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0A07-D55B-E6FB-681E-BB00ED6F2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85886C7-2DCD-1983-C63D-0C568147C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6 of 23)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1DA5D1-6BC2-4AF7-BB6F-20ECFAF1EA9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FDB525-8315-A9AA-DEFA-DF442628D1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4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Click 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Questions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 startAt="14"/>
            </a:pPr>
            <a:r>
              <a:rPr lang="en-US">
                <a:solidFill>
                  <a:srgbClr val="000000"/>
                </a:solidFill>
              </a:rPr>
              <a:t>Click </a:t>
            </a:r>
            <a:r>
              <a:rPr lang="en-US" b="1">
                <a:solidFill>
                  <a:srgbClr val="000000"/>
                </a:solidFill>
              </a:rPr>
              <a:t>Add or Import</a:t>
            </a:r>
            <a:r>
              <a:rPr lang="en-US">
                <a:solidFill>
                  <a:srgbClr val="000000"/>
                </a:solidFill>
              </a:rPr>
              <a:t>. </a:t>
            </a:r>
          </a:p>
          <a:p>
            <a:pPr marL="742950" indent="-742950">
              <a:buFont typeface="+mj-lt"/>
              <a:buAutoNum type="arabicPeriod" startAt="14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Select 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Add Question Page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7FDA54-183B-31DD-D710-90C202CF9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999" y="5928686"/>
            <a:ext cx="9144000" cy="86094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1FC8DE0-FAB2-BA63-9A8F-D03E3D1F0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3999" y="12366963"/>
            <a:ext cx="4109358" cy="4618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F66EBF-5070-47F6-8A05-CEF15C9B9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28046" y="7004957"/>
            <a:ext cx="1568797" cy="3920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DFC352-2948-6E22-901F-1158A2EED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28046" y="7451904"/>
            <a:ext cx="2613825" cy="6035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1D0B4F6-33BF-47AA-DE83-5A71723BE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279406" y="75009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BA4C53B-A0E4-8356-8A62-471DC9259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279406" y="690326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5421EA9-C0DD-26C8-C0FB-7B0069B66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75359" y="1232356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9094A9-A6AF-B250-C803-39553449F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10/31/2025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11B0E7-3AEE-B476-F488-3FE4D3F88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638F3-053B-6E17-8535-CF8CCC027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3452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03641932-8BBF-0D06-2D9B-0F8EDCB1C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7 of 23)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CF772F-B712-FAAC-C9BA-AACA098FC1B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5B9F5D-2E85-B746-FFFB-550875570B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7"/>
            </a:pPr>
            <a:r>
              <a:rPr lang="en-US"/>
              <a:t>Enter </a:t>
            </a:r>
            <a:r>
              <a:rPr lang="en-US" b="1"/>
              <a:t>Page Title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17"/>
            </a:pPr>
            <a:r>
              <a:rPr lang="en-US"/>
              <a:t>Select </a:t>
            </a:r>
            <a:r>
              <a:rPr lang="en-US" b="1"/>
              <a:t>Display Order*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17"/>
            </a:pPr>
            <a:r>
              <a:rPr lang="en-US"/>
              <a:t>Click </a:t>
            </a:r>
            <a:r>
              <a:rPr lang="en-US" b="1"/>
              <a:t>Save Changes</a:t>
            </a:r>
            <a:r>
              <a:rPr lang="en-US"/>
              <a:t>.</a:t>
            </a:r>
            <a:endParaRPr lang="en-US" sz="2800"/>
          </a:p>
          <a:p>
            <a:pPr marL="641350"/>
            <a:endParaRPr lang="en-US" sz="2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30E225-D46F-7F6B-8D74-D8FD0966D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400472"/>
            <a:ext cx="9144000" cy="41739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3676C5B-357A-0C19-8A2C-30E1EB82DD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0"/>
            </a:pPr>
            <a:r>
              <a:rPr lang="en-US"/>
              <a:t>Click </a:t>
            </a:r>
            <a:r>
              <a:rPr lang="en-US" b="1"/>
              <a:t>Add Question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20"/>
            </a:pPr>
            <a:r>
              <a:rPr lang="en-US"/>
              <a:t>Select </a:t>
            </a:r>
            <a:r>
              <a:rPr lang="en-US" b="1"/>
              <a:t>Add New Question</a:t>
            </a:r>
            <a:r>
              <a:rPr lang="en-US"/>
              <a:t>. </a:t>
            </a:r>
          </a:p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B2403A0-4330-2DB5-CFB9-53FEEAFFE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500" b="19544"/>
          <a:stretch>
            <a:fillRect/>
          </a:stretch>
        </p:blipFill>
        <p:spPr>
          <a:xfrm>
            <a:off x="1550809" y="10412267"/>
            <a:ext cx="9144000" cy="44560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32D16B0-195D-849B-0928-18B77C187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88668" y="7750697"/>
            <a:ext cx="1958962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C829177-3720-DE28-EC19-28513757E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640028" y="777435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1E1222-EFD8-A34E-4514-60FE36C64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5300" y="5956802"/>
            <a:ext cx="5109130" cy="5028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ED3054D-093E-E871-81F8-3A1C8CBE5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56660" y="595680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124897-9561-1A26-5741-5E2A29565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5299" y="6643339"/>
            <a:ext cx="4292701" cy="5028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1EAB6A1-534F-F8B0-7C42-C7712C243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56659" y="664333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3F5086-93EB-CA11-A367-7EF64FA4A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9600" y="13177838"/>
            <a:ext cx="1128713" cy="3349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7C17005-294B-137E-08B4-85C3838B6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860638" y="1307099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A3805C6-D48D-1740-E631-6E81C0879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1263" y="13526827"/>
            <a:ext cx="2697405" cy="37114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90A86C-2CA4-C24E-0DD3-24C163987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88668" y="134380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9EBB1A-0EE0-DDCA-3DA7-9A3B36826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E2F037-6B33-B8E4-962C-C07367D9B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20239-329B-4A3A-0E84-C25A0D678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708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87C1F-92ED-6FAB-1B11-2B9038CDC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47ECDE7C-9ED1-C9A3-48B5-2B662B18E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 Sourcing Event with a Proforma Contract (Part 8 of 23)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D32324-B021-F1FD-AF96-A6B68B7E49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8C34B6-E7DB-29B4-FC7F-28E5D5DA8A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2"/>
            </a:pPr>
            <a:r>
              <a:rPr lang="en-US"/>
              <a:t>Enter </a:t>
            </a:r>
            <a:r>
              <a:rPr lang="en-US" b="1"/>
              <a:t>Question Text</a:t>
            </a:r>
            <a:r>
              <a:rPr lang="en-US"/>
              <a:t>*.</a:t>
            </a:r>
          </a:p>
          <a:p>
            <a:pPr marL="742950" indent="-742950">
              <a:buFont typeface="+mj-lt"/>
              <a:buAutoNum type="arabicPeriod" startAt="22"/>
            </a:pPr>
            <a:r>
              <a:rPr lang="en-US"/>
              <a:t>Select </a:t>
            </a:r>
            <a:r>
              <a:rPr lang="en-US" b="1"/>
              <a:t>Proforma Contract </a:t>
            </a:r>
            <a:r>
              <a:rPr lang="en-US"/>
              <a:t>as </a:t>
            </a:r>
            <a:r>
              <a:rPr lang="en-US" b="1"/>
              <a:t>Response Type*</a:t>
            </a:r>
            <a:r>
              <a:rPr lang="en-US"/>
              <a:t>.</a:t>
            </a:r>
          </a:p>
          <a:p>
            <a:pPr marL="739775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/>
              <a:t>The next fields will populate once </a:t>
            </a:r>
            <a:r>
              <a:rPr lang="en-US" sz="2800" i="1"/>
              <a:t>Proforma Contract</a:t>
            </a:r>
            <a:r>
              <a:rPr lang="en-US" sz="2800"/>
              <a:t> is selected. Attaching a </a:t>
            </a:r>
            <a:r>
              <a:rPr lang="en-US" sz="2800" i="1"/>
              <a:t>Proforma File </a:t>
            </a:r>
            <a:r>
              <a:rPr lang="en-US" sz="2800"/>
              <a:t>is mandatory to </a:t>
            </a:r>
            <a:r>
              <a:rPr lang="en-US" sz="2800" i="1"/>
              <a:t>Add Question</a:t>
            </a:r>
            <a:r>
              <a:rPr lang="en-US" sz="280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1A8D6F-7D2E-9759-2565-54163947D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6543488"/>
            <a:ext cx="9144000" cy="73544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82A0B2E-7DD4-0D26-1960-AF8B211830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17549" y="8128000"/>
            <a:ext cx="3173011" cy="20087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C9CD5FA-88B7-0291-C8F5-079514D77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429734" y="75793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6B2837-8E53-F08D-D909-265A3D988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13878" y="10621305"/>
            <a:ext cx="3496720" cy="4967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F088587-2E63-97E5-65C8-76873A964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65238" y="1062130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8B5DFA-AD68-B4B9-A9FC-7425402D7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8E1184-D135-A7AC-BA51-D9D5D2C4B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4853A6-FFEF-A55D-7384-F54BB731F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527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7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5037ED-0B11-4449-BF81-C0D1539FFB91}">
  <ds:schemaRefs>
    <ds:schemaRef ds:uri="http://schemas.microsoft.com/office/2006/documentManagement/types"/>
    <ds:schemaRef ds:uri="8d5ae7cb-5eaa-45bd-87a9-9ecdfd4d7a10"/>
    <ds:schemaRef ds:uri="http://purl.org/dc/dcmitype/"/>
    <ds:schemaRef ds:uri="http://purl.org/dc/elements/1.1/"/>
    <ds:schemaRef ds:uri="http://schemas.microsoft.com/office/infopath/2007/PartnerControls"/>
    <ds:schemaRef ds:uri="91b022cc-d96d-4c7a-a6ef-47af526da2c2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18B01A-F35D-4910-BE2F-9A0891459203}"/>
</file>

<file path=docMetadata/LabelInfo.xml><?xml version="1.0" encoding="utf-8"?>
<clbl:labelList xmlns:clbl="http://schemas.microsoft.com/office/2020/mipLabelMetadata">
  <clbl:label id="{e4b2f4bf-5094-45a8-9d1f-b92ebddc3a4c}" enabled="0" method="" siteId="{e4b2f4bf-5094-45a8-9d1f-b92ebddc3a4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1313</Words>
  <Application>Microsoft Office PowerPoint</Application>
  <PresentationFormat>Custom</PresentationFormat>
  <Paragraphs>304</Paragraphs>
  <Slides>24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Job Aid Template</vt:lpstr>
      <vt:lpstr>1_Administrative</vt:lpstr>
      <vt:lpstr>Create a Sourcing Event with  a Proforma Contract</vt:lpstr>
      <vt:lpstr>Create a Sourcing Event with a Proforma Contract (Part 1 of 23)</vt:lpstr>
      <vt:lpstr>Create a Sourcing Event with a Proforma Contract (Part 2 of 23)</vt:lpstr>
      <vt:lpstr>Create a Sourcing Event with a Proforma Contract (Part 3 of 23)</vt:lpstr>
      <vt:lpstr>Create a Sourcing Event with a Proforma Contract (Part 4 of 23)</vt:lpstr>
      <vt:lpstr>Create a Sourcing Event with a Proforma Contract (Part 5 of 23)</vt:lpstr>
      <vt:lpstr>Create a Sourcing Event with a Proforma Contract (Part 6 of 23)</vt:lpstr>
      <vt:lpstr>Create a Sourcing Event with a Proforma Contract (Part 7 of 23)</vt:lpstr>
      <vt:lpstr>Create a Sourcing Event with a Proforma Contract (Part 8 of 23)</vt:lpstr>
      <vt:lpstr>Create a Sourcing Event with a Proforma Contract (Part 9 of 23)</vt:lpstr>
      <vt:lpstr>Create a Sourcing Event with a Proforma Contract (Part 10 of 23)</vt:lpstr>
      <vt:lpstr>Create a Sourcing Event with a Proforma Contract (Part 11 of 23)</vt:lpstr>
      <vt:lpstr>Create a Sourcing Event with a Proforma Contract (Part 12 of 23)</vt:lpstr>
      <vt:lpstr>Create a Sourcing Event with a Proforma Contract (Part 13 of 23)</vt:lpstr>
      <vt:lpstr>Create a Sourcing Event with a Proforma Contract (Part 14 of 23)</vt:lpstr>
      <vt:lpstr>Create a Sourcing Event with a Proforma Contract (Part 15 of 23)</vt:lpstr>
      <vt:lpstr>Create a Sourcing Event with a Proforma Contract (Part 16 of 23)</vt:lpstr>
      <vt:lpstr>Create a Sourcing Event with a Proforma Contract (Part 17 of 23)</vt:lpstr>
      <vt:lpstr>Create a Sourcing Event with a Proforma Contract (Part 18 of 23)</vt:lpstr>
      <vt:lpstr>Create a Sourcing Event with a Proforma Contract (Part 19 of 23)</vt:lpstr>
      <vt:lpstr>Create a Sourcing Event with a Proforma Contract (Part 20 of 23)</vt:lpstr>
      <vt:lpstr>Create a Sourcing Event with a Proforma Contract (Part 21 of 23)</vt:lpstr>
      <vt:lpstr>Create a Sourcing Event with a Proforma Contract (Part 22 of 23)</vt:lpstr>
      <vt:lpstr>Create a Sourcing Event with a Proforma Contract (Part 23 of 23)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Navas, Andrea</cp:lastModifiedBy>
  <cp:revision>13</cp:revision>
  <cp:lastPrinted>2024-05-14T19:49:44Z</cp:lastPrinted>
  <dcterms:created xsi:type="dcterms:W3CDTF">2024-01-04T16:25:20Z</dcterms:created>
  <dcterms:modified xsi:type="dcterms:W3CDTF">2025-10-31T17:47:36Z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0F059CF3-CFC9-4288-9737-E258152CDA81</vt:lpwstr>
  </property>
  <property fmtid="{D5CDD505-2E9C-101B-9397-08002B2CF9AE}" pid="12" name="ArticulatePath">
    <vt:lpwstr>https://gets.sharepoint.com/sites/SAO_NextGen/End User Training Materials/4 Templates/Job Aid_Workstream_Template_Final</vt:lpwstr>
  </property>
</Properties>
</file>