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4"/>
    <p:sldMasterId id="2147483749" r:id="rId5"/>
  </p:sldMasterIdLst>
  <p:notesMasterIdLst>
    <p:notesMasterId r:id="rId13"/>
  </p:notesMasterIdLst>
  <p:sldIdLst>
    <p:sldId id="355" r:id="rId6"/>
    <p:sldId id="356" r:id="rId7"/>
    <p:sldId id="369" r:id="rId8"/>
    <p:sldId id="373" r:id="rId9"/>
    <p:sldId id="374" r:id="rId10"/>
    <p:sldId id="372" r:id="rId11"/>
    <p:sldId id="375" r:id="rId12"/>
  </p:sldIdLst>
  <p:sldSz cx="12192000" cy="16256000"/>
  <p:notesSz cx="7102475" cy="9388475"/>
  <p:custDataLst>
    <p:tags r:id="rId1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910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CA7CC10-1F72-8B19-53D4-21405434BD74}" name="Jenkins, Deja" initials="JD" userId="S::deja.jenkins@doas.ga.gov::8c7a3fa7-4a9a-4402-9e37-3d3a791d1e5b" providerId="AD"/>
  <p188:author id="{8063FF29-28C7-419A-166A-17E57A82819B}" name="Auld, Joyce" initials="AJ" userId="S::joyce.auld@doas.ga.gov::b08ef79f-7306-418b-9cf1-d56775e7fcf9" providerId="AD"/>
  <p188:author id="{8720932C-58B8-903E-3C52-6D463B34B2BE}" name="Blackshear, Toni" initials="TB" userId="S::toni.blackshear@sao.ga.gov::728cc639-1579-4431-8c20-805d8be18b62" providerId="AD"/>
  <p188:author id="{009D803D-F5EC-37AD-8E5C-2EF0EA8A12A3}" name="Williams-miller, Kimberly" initials="KW" userId="S::kimberly.williams-miller@sao.ga.gov::cb7207ec-d5e9-4dd6-9898-718506d4bc98" providerId="AD"/>
  <p188:author id="{85962F3F-1C78-67CE-6023-3987B0B6593D}" name="Sipe, Jamie" initials="JS" userId="S::jamie.sipe@sao.ga.gov::7135933e-2247-4fda-8566-f650ed1ae2f7" providerId="AD"/>
  <p188:author id="{F91B0641-7AD4-5A68-D1F4-7C9063A67663}" name="Swartout, Darcy" initials="SD" userId="S::dswartout@deloitte.com::bc7a7b0f-5bcf-46d3-acb2-99bb7206cb2b" providerId="AD"/>
  <p188:author id="{C1A60C49-7C29-73C3-1A30-B787DD752A19}" name="Robert, Margaret" initials="MR" userId="Robert, Margaret" providerId="None"/>
  <p188:author id="{B25ED058-408A-8F9E-6296-F3B27FF5C920}" name="Taylor, Matt" initials="TM" userId="S::matt.taylor@doas.ga.gov::6dfa03b7-4d81-4b57-91ec-850443a1413e" providerId="AD"/>
  <p188:author id="{F94FB268-4EB0-26A1-9FED-9A9B05C4B15C}" name="McClester, Ryan" initials="RM" userId="S::ryan.mcclester@sao.ga.gov::5f0298cf-8456-4577-8b9b-8f3379c01079" providerId="AD"/>
  <p188:author id="{74AB1B6C-BE25-544B-AFA3-521C1F4686BA}" name="Farmer, Ann" initials="AF" userId="S::Ann.Farmer@sao.ga.gov::30a3a3e6-9249-4217-b8cc-bd1218a1f658" providerId="AD"/>
  <p188:author id="{67DC6D73-1E7C-2D5D-5413-FC9E927D0B90}" name="Ann Farmer" initials="AF" userId="47cec2c302fd6197" providerId="Windows Live"/>
  <p188:author id="{AEC2918A-3D02-8CDC-0937-A2078E8E1F0A}" name="Cooper, Lenesia" initials="CL" userId="S::lenesia.cooper@sao.ga.gov::c87d1fc2-4efc-4039-ab7f-230fa324140b" providerId="AD"/>
  <p188:author id="{BFFD038E-6017-C843-98BD-7DB9884C9DDE}" name="Sipe, Jamie" initials="SJ" userId="S::jasipe@deloitte.com::5bc06a04-23d5-42bd-853b-0cd5205b0fa0" providerId="AD"/>
  <p188:author id="{50C05FD0-D694-7D4A-69EA-08D1F8712FF5}" name="Cooper, Lenesia" initials="" userId="S::Lenesia.Cooper@sao.ga.gov::c87d1fc2-4efc-4039-ab7f-230fa324140b" providerId="AD"/>
  <p188:author id="{2A0D5DE6-36DF-4097-2C0A-6638A9160CAD}" name="Meeks, Mark" initials="MM" userId="S::mark.meeks@doas.ga.gov::d7393898-cf0f-4218-b3ee-6d48153b74bd" providerId="AD"/>
  <p188:author id="{2AFD9AF1-72FD-DABD-77A2-2F9C0E103930}" name="Bennett, Sarah" initials="BS" userId="S::sarabennett@deloitte.com::e3a7b89e-ccd3-495f-9a2d-e395c84ccd09" providerId="AD"/>
  <p188:author id="{3033C2F6-E6C9-0691-B99F-BAFE8E228662}" name="Swartout, Darcy" initials="DS" userId="S::darcy.swartout@sao.ga.gov::1c015fc4-41a8-4efb-8017-be6f6fc86c3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030A0"/>
    <a:srgbClr val="3B1C5B"/>
    <a:srgbClr val="8D2B64"/>
    <a:srgbClr val="F738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ADC342-E70C-9E88-3E89-1C5EBD768774}" v="3" dt="2026-02-19T21:14:07.078"/>
  </p1510:revLst>
</p1510:revInfo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3" d="100"/>
          <a:sy n="43" d="100"/>
        </p:scale>
        <p:origin x="3072" y="78"/>
      </p:cViewPr>
      <p:guideLst>
        <p:guide orient="horz" pos="5120"/>
        <p:guide pos="91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gs" Target="tags/tag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wartout, Darcy" userId="S::darcy.swartout@sao.ga.gov::1c015fc4-41a8-4efb-8017-be6f6fc86c37" providerId="AD" clId="Web-{2AADC342-E70C-9E88-3E89-1C5EBD768774}"/>
    <pc:docChg chg="modSld">
      <pc:chgData name="Swartout, Darcy" userId="S::darcy.swartout@sao.ga.gov::1c015fc4-41a8-4efb-8017-be6f6fc86c37" providerId="AD" clId="Web-{2AADC342-E70C-9E88-3E89-1C5EBD768774}" dt="2026-02-19T21:14:07.078" v="2" actId="20577"/>
      <pc:docMkLst>
        <pc:docMk/>
      </pc:docMkLst>
      <pc:sldChg chg="modSp">
        <pc:chgData name="Swartout, Darcy" userId="S::darcy.swartout@sao.ga.gov::1c015fc4-41a8-4efb-8017-be6f6fc86c37" providerId="AD" clId="Web-{2AADC342-E70C-9E88-3E89-1C5EBD768774}" dt="2026-02-19T21:14:06.922" v="0" actId="20577"/>
        <pc:sldMkLst>
          <pc:docMk/>
          <pc:sldMk cId="2670072974" sldId="369"/>
        </pc:sldMkLst>
        <pc:spChg chg="mod">
          <ac:chgData name="Swartout, Darcy" userId="S::darcy.swartout@sao.ga.gov::1c015fc4-41a8-4efb-8017-be6f6fc86c37" providerId="AD" clId="Web-{2AADC342-E70C-9E88-3E89-1C5EBD768774}" dt="2026-02-19T21:14:06.922" v="0" actId="20577"/>
          <ac:spMkLst>
            <pc:docMk/>
            <pc:sldMk cId="2670072974" sldId="369"/>
            <ac:spMk id="6" creationId="{8F2D4F3F-01EE-0281-88E0-5302D44A4A9B}"/>
          </ac:spMkLst>
        </pc:spChg>
      </pc:sldChg>
      <pc:sldChg chg="modSp">
        <pc:chgData name="Swartout, Darcy" userId="S::darcy.swartout@sao.ga.gov::1c015fc4-41a8-4efb-8017-be6f6fc86c37" providerId="AD" clId="Web-{2AADC342-E70C-9E88-3E89-1C5EBD768774}" dt="2026-02-19T21:14:07.078" v="2" actId="20577"/>
        <pc:sldMkLst>
          <pc:docMk/>
          <pc:sldMk cId="2452097886" sldId="373"/>
        </pc:sldMkLst>
        <pc:spChg chg="mod">
          <ac:chgData name="Swartout, Darcy" userId="S::darcy.swartout@sao.ga.gov::1c015fc4-41a8-4efb-8017-be6f6fc86c37" providerId="AD" clId="Web-{2AADC342-E70C-9E88-3E89-1C5EBD768774}" dt="2026-02-19T21:14:07.078" v="2" actId="20577"/>
          <ac:spMkLst>
            <pc:docMk/>
            <pc:sldMk cId="2452097886" sldId="373"/>
            <ac:spMk id="6" creationId="{C88F9DD7-5EF9-3006-C645-213A09BC6C5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5" tIns="47113" rIns="94225" bIns="4711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5" tIns="47113" rIns="94225" bIns="47113" rtlCol="0"/>
          <a:lstStyle>
            <a:lvl1pPr algn="r">
              <a:defRPr sz="1300"/>
            </a:lvl1pPr>
          </a:lstStyle>
          <a:p>
            <a:fld id="{B3D99ADA-6A33-48C2-AFB3-0384CD572718}" type="datetimeFigureOut">
              <a:rPr lang="en-US" smtClean="0"/>
              <a:t>2/19/2026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3788" y="1173163"/>
            <a:ext cx="237490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5" tIns="47113" rIns="94225" bIns="4711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3"/>
            <a:ext cx="5681980" cy="3696713"/>
          </a:xfrm>
          <a:prstGeom prst="rect">
            <a:avLst/>
          </a:prstGeom>
        </p:spPr>
        <p:txBody>
          <a:bodyPr vert="horz" lIns="94225" tIns="47113" rIns="94225" bIns="4711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5" tIns="47113" rIns="94225" bIns="4711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5" tIns="47113" rIns="94225" bIns="47113" rtlCol="0" anchor="b"/>
          <a:lstStyle>
            <a:lvl1pPr algn="r">
              <a:defRPr sz="1300"/>
            </a:lvl1pPr>
          </a:lstStyle>
          <a:p>
            <a:fld id="{5C8F99EE-B2D2-41D4-83DE-2320E59029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65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284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8F99EE-B2D2-41D4-83DE-2320E59029E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07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4 sha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083047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770291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FDA55B7-CD6E-C95A-2992-64371D2A2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866869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599CD3C2-C4E2-3218-37BA-4E7267462A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9257" y="13309460"/>
            <a:ext cx="1786198" cy="1546907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7300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990206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8EF3B554-0B76-2A27-119D-14B00A4580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737662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Next step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9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3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0AE2BBF-F1CC-7032-049B-FDDA3E4AF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90446"/>
            <a:ext cx="12192000" cy="164495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43BFAD7-08AC-18FC-0272-E8C4741C4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1694391"/>
            <a:ext cx="12192000" cy="1673532"/>
          </a:xfrm>
        </p:spPr>
        <p:txBody>
          <a:bodyPr anchor="ctr">
            <a:noAutofit/>
          </a:bodyPr>
          <a:lstStyle>
            <a:lvl1pPr algn="ctr">
              <a:defRPr sz="4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Developers: Insert Title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AE75C53-C779-2E0B-71C1-B395C639F4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64923" y="4181004"/>
            <a:ext cx="10515600" cy="2563561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57175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en-US"/>
              <a:t>This guide will show…</a:t>
            </a:r>
          </a:p>
        </p:txBody>
      </p:sp>
      <p:sp>
        <p:nvSpPr>
          <p:cNvPr id="10" name="Text Placeholder 32">
            <a:extLst>
              <a:ext uri="{FF2B5EF4-FFF2-40B4-BE49-F238E27FC236}">
                <a16:creationId xmlns:a16="http://schemas.microsoft.com/office/drawing/2014/main" id="{5EFAEB02-1FB5-9E2E-67B6-3A20C1E2C0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4889" y="8043364"/>
            <a:ext cx="10542315" cy="4014905"/>
          </a:xfrm>
        </p:spPr>
        <p:txBody>
          <a:bodyPr>
            <a:normAutofit/>
          </a:bodyPr>
          <a:lstStyle>
            <a:lvl1pPr marL="457200" indent="-457200">
              <a:buFont typeface="+mj-lt"/>
              <a:buAutoNum type="arabicPeriod"/>
              <a:defRPr sz="30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257175">
              <a:buFont typeface="+mj-lt"/>
              <a:buAutoNum type="arabicPeriod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Provide an overview of the high-level process steps. Below, under Business Process: Provide a high-level process map so end users can visualize the business process flow.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FC54E-9B65-8E02-22A1-D4B279FAF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4923" y="3858460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7D92039-E8CD-162A-53EE-7DBF9987F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44889" y="7166555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3D54BC28-8849-0E75-55BD-00353ABDE1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5839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6C14F2E-E381-93EA-DBCB-C1F91E6E4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738366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12A50FB9-2B4B-F6F6-1F53-921E17055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151390" y="13309457"/>
            <a:ext cx="1889219" cy="1546910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FCE2A6E-264E-7C16-B0B4-3931B56EBD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893885" y="14010734"/>
            <a:ext cx="498353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>
            <a:extLst>
              <a:ext uri="{FF2B5EF4-FFF2-40B4-BE49-F238E27FC236}">
                <a16:creationId xmlns:a16="http://schemas.microsoft.com/office/drawing/2014/main" id="{8ED1E73F-EED6-6925-1934-3E148AD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077068" y="13309460"/>
            <a:ext cx="2135333" cy="1546907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F32B346A-D51C-7573-6A20-9C90A35CE6C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41337" y="13697149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Start Process</a:t>
            </a:r>
          </a:p>
        </p:txBody>
      </p:sp>
      <p:sp>
        <p:nvSpPr>
          <p:cNvPr id="24" name="Text Placeholder 22">
            <a:extLst>
              <a:ext uri="{FF2B5EF4-FFF2-40B4-BE49-F238E27FC236}">
                <a16:creationId xmlns:a16="http://schemas.microsoft.com/office/drawing/2014/main" id="{71D51A69-F01C-AB78-1C2B-6ABB6C851D2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71305" y="13687823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Step (title of this Job Aid)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41901540-64EE-405A-6296-8C24087B776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420040" y="13701592"/>
            <a:ext cx="1449387" cy="771525"/>
          </a:xfrm>
        </p:spPr>
        <p:txBody>
          <a:bodyPr anchor="ctr">
            <a:noAutofit/>
          </a:bodyPr>
          <a:lstStyle>
            <a:lvl1pPr marL="0" indent="0" algn="ctr">
              <a:buNone/>
              <a:defRPr sz="1800" b="1"/>
            </a:lvl1pPr>
          </a:lstStyle>
          <a:p>
            <a:pPr lvl="0"/>
            <a:r>
              <a:rPr lang="en-US"/>
              <a:t>End of Process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19BBC-BAC4-08DB-FDBA-738F62F04F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936" y="624853"/>
            <a:ext cx="4544577" cy="73152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5F9B85C-AFA7-E163-E45A-5AE9207940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" y="3239405"/>
            <a:ext cx="12192000" cy="112855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D2881183-AB5B-F9DE-8894-57103CCFE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360998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EF57F10D-29E7-F3E8-912B-C32328D47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884255" y="6921923"/>
            <a:ext cx="2423491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13">
            <a:extLst>
              <a:ext uri="{FF2B5EF4-FFF2-40B4-BE49-F238E27FC236}">
                <a16:creationId xmlns:a16="http://schemas.microsoft.com/office/drawing/2014/main" id="{78237C58-68FA-48F4-5E6C-FF2358D7AC1D}"/>
              </a:ext>
            </a:extLst>
          </p:cNvPr>
          <p:cNvSpPr txBox="1"/>
          <p:nvPr userDrawn="1"/>
        </p:nvSpPr>
        <p:spPr>
          <a:xfrm>
            <a:off x="318654" y="14912217"/>
            <a:ext cx="11554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Disclaimer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: Due to regular system updates, the screens and features in GA@WORK may differ slightly from those shown in this job aid. For questions or assistance, please contact the Help Desk.</a:t>
            </a:r>
          </a:p>
        </p:txBody>
      </p:sp>
    </p:spTree>
    <p:extLst>
      <p:ext uri="{BB962C8B-B14F-4D97-AF65-F5344CB8AC3E}">
        <p14:creationId xmlns:p14="http://schemas.microsoft.com/office/powerpoint/2010/main" val="112065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ep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Arial font, bold step numbers, bold Workday actions, add screenshot of action.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7D9D906-924F-559D-A2D0-0CF232BBF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3FD2C3A-9CD7-69CB-79BD-441FE0B0C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10899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25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ep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9A3FAA4-DEA7-FA82-16D4-A3D741BAA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24CC63-EC9E-E561-D793-B6D72C3695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6F3A2A-2C14-EA83-4E37-EFB1F50F48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A67389A-647C-25B9-EC21-96D8E89E00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C91B243-49B2-9D53-E684-4A24A21F15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88149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8B138E-1F3F-DC77-5EA4-6C4BCFF0A3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750B7665-440D-E687-1931-F77CD27F9E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two steps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DE3D2C-37D2-B62A-B24C-CBEF78DBF39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199" y="9017659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E342976-675F-9A54-1C8B-53AF5FC0B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D1D62B9-092A-5F26-5652-E9634800D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830931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598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eps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C4B09-B11D-A6E6-A469-482C4BE4D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3306A1-BF0B-04AA-E055-CBCD9F88F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A2A929-451C-6074-98A2-9C6F206D1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A64A6B0-E796-E2BD-8EE7-0F619EB034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6488007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932E6A9-4DAB-998B-3C6C-E139BC54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201" y="2045263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D4D0C3-7A54-6024-A936-F4B3565BCB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11485" y="10935476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57CD3333-F900-AA66-4437-6BC5550090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3FE134B-6B21-A9D3-2F8F-ECAFF3CE24D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198" y="2389822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to show three steps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900CAC4-4AA7-5917-6E77-B293E9B088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84577" y="6786990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3CAA79-4A70-3945-4EE6-34BECE9C8DF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4577" y="11249224"/>
            <a:ext cx="10569221" cy="3941946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Insert Step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B3590C5-EAE4-5F81-FAC9-C74EE395E4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F977A-F5B7-8D5D-85A5-89899962E2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86472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816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eps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01E62B-D0DB-DDFA-96E1-09AAD861E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76CA14-C108-A4F7-CA16-1FE42DA122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31B87-8BC0-7654-5DF7-3AECA9CE9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6D0E2C-DC70-A1E8-7516-7FF72B443D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>
            <a:lvl1pPr>
              <a:defRPr sz="4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Job Aid Title (Part # of #)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25D613-3146-2531-854B-A81EAED05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8199" y="2035018"/>
            <a:ext cx="10569029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CD45E371-C9BC-F0F7-F56A-7DC37E7E0DD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199" y="2358030"/>
            <a:ext cx="10569221" cy="6053667"/>
          </a:xfrm>
        </p:spPr>
        <p:txBody>
          <a:bodyPr>
            <a:normAutofit/>
          </a:bodyPr>
          <a:lstStyle>
            <a:lvl1pPr marL="0" indent="0">
              <a:buFont typeface="+mj-lt"/>
              <a:buNone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3716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828800" indent="-457200"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Developers: Use this slide for the final step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A4C340-0BC8-0DF0-0BFF-CE95BC9F9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8940" y="146838"/>
            <a:ext cx="2936764" cy="47271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16D5B2F-86C6-2EE7-3391-D9177BA813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10100" y="1773437"/>
            <a:ext cx="2971800" cy="4482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4002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758B117-82B1-D4A7-C00A-09069072C6A3}"/>
              </a:ext>
            </a:extLst>
          </p:cNvPr>
          <p:cNvSpPr txBox="1"/>
          <p:nvPr userDrawn="1"/>
        </p:nvSpPr>
        <p:spPr>
          <a:xfrm>
            <a:off x="838200" y="797661"/>
            <a:ext cx="1051559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latin typeface="Arial" panose="020B0604020202020204" pitchFamily="34" charset="0"/>
                <a:cs typeface="Arial" panose="020B0604020202020204" pitchFamily="34" charset="0"/>
              </a:rPr>
              <a:t>Image Repository</a:t>
            </a:r>
          </a:p>
        </p:txBody>
      </p:sp>
    </p:spTree>
    <p:extLst>
      <p:ext uri="{BB962C8B-B14F-4D97-AF65-F5344CB8AC3E}">
        <p14:creationId xmlns:p14="http://schemas.microsoft.com/office/powerpoint/2010/main" val="428306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AE2930E-B342-6EC2-71B0-A923496E28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5564465"/>
            <a:ext cx="12192000" cy="685423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ABB7832-A06D-4E8B-A914-BDD6443ECE72}" type="datetime1">
              <a:rPr lang="en-US" smtClean="0"/>
              <a:pPr/>
              <a:t>2/19/2026</a:t>
            </a:fld>
            <a:endParaRPr lang="en-US"/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599" y="15564465"/>
            <a:ext cx="41148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Version 1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598" y="15564465"/>
            <a:ext cx="2743200" cy="6854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178E8AA-DD40-477F-A66C-355F3DFD59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881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31" r:id="rId2"/>
    <p:sldLayoutId id="2147483727" r:id="rId3"/>
    <p:sldLayoutId id="2147483728" r:id="rId4"/>
    <p:sldLayoutId id="2147483729" r:id="rId5"/>
    <p:sldLayoutId id="2147483730" r:id="rId6"/>
  </p:sldLayoutIdLst>
  <p:hf hdr="0"/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7182A1D-66EC-74BC-AB60-89C831C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65188"/>
            <a:ext cx="10515600" cy="31416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3B7592-11CA-2A6E-1542-0BE2F9DF1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27525"/>
            <a:ext cx="10515600" cy="10313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DC6595-393F-C30E-D49F-F56A5356E571}"/>
              </a:ext>
            </a:extLst>
          </p:cNvPr>
          <p:cNvSpPr/>
          <p:nvPr userDrawn="1"/>
        </p:nvSpPr>
        <p:spPr>
          <a:xfrm>
            <a:off x="0" y="16059617"/>
            <a:ext cx="12192000" cy="196383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793FA5-7779-9A5A-2D1A-6A4D7543CEA1}"/>
              </a:ext>
            </a:extLst>
          </p:cNvPr>
          <p:cNvSpPr/>
          <p:nvPr userDrawn="1"/>
        </p:nvSpPr>
        <p:spPr>
          <a:xfrm>
            <a:off x="0" y="15814613"/>
            <a:ext cx="12192000" cy="45719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5F10F9-1BC4-F778-75AE-3BE8E035C2B5}"/>
              </a:ext>
            </a:extLst>
          </p:cNvPr>
          <p:cNvSpPr/>
          <p:nvPr userDrawn="1"/>
        </p:nvSpPr>
        <p:spPr>
          <a:xfrm>
            <a:off x="0" y="15906150"/>
            <a:ext cx="12192000" cy="116792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3BD588AB-8E23-C19A-1F89-2E8E911DB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7618" y="133201"/>
            <a:ext cx="2936764" cy="4727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F5D4F38-F451-E598-8188-4BA135F7B4DE}"/>
              </a:ext>
            </a:extLst>
          </p:cNvPr>
          <p:cNvSpPr/>
          <p:nvPr userDrawn="1"/>
        </p:nvSpPr>
        <p:spPr>
          <a:xfrm>
            <a:off x="0" y="698365"/>
            <a:ext cx="4031311" cy="121005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57F171-F95D-BF02-8249-DFFEC6B94B21}"/>
              </a:ext>
            </a:extLst>
          </p:cNvPr>
          <p:cNvSpPr/>
          <p:nvPr userDrawn="1"/>
        </p:nvSpPr>
        <p:spPr>
          <a:xfrm>
            <a:off x="4031311" y="698366"/>
            <a:ext cx="4129378" cy="121004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2B4463F-88E7-4CAB-FEA0-5B3F158CC5D7}"/>
              </a:ext>
            </a:extLst>
          </p:cNvPr>
          <p:cNvSpPr/>
          <p:nvPr userDrawn="1"/>
        </p:nvSpPr>
        <p:spPr>
          <a:xfrm>
            <a:off x="8160689" y="698364"/>
            <a:ext cx="4031311" cy="121005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57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BECF17-DFF5-706A-4BD9-83DBF4B269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Issue Purchase Orders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8A4F8D-27CE-51A6-7DB0-78A10F1E2825}"/>
              </a:ext>
            </a:extLst>
          </p:cNvPr>
          <p:cNvSpPr txBox="1"/>
          <p:nvPr/>
        </p:nvSpPr>
        <p:spPr>
          <a:xfrm>
            <a:off x="4788196" y="3576893"/>
            <a:ext cx="2615609" cy="4770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500" b="1">
                <a:latin typeface="Arial"/>
                <a:cs typeface="Arial"/>
              </a:rPr>
              <a:t>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BB6FEC-C60D-49BB-A4AE-8ED5D0583D8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This guide will show </a:t>
            </a:r>
            <a:r>
              <a:rPr lang="en-US" i="1" dirty="0">
                <a:latin typeface="Arial"/>
                <a:cs typeface="Arial"/>
              </a:rPr>
              <a:t>PO Buyers </a:t>
            </a:r>
            <a:r>
              <a:rPr lang="en-US" dirty="0">
                <a:latin typeface="Arial"/>
                <a:cs typeface="Arial"/>
              </a:rPr>
              <a:t>how to </a:t>
            </a:r>
            <a:r>
              <a:rPr lang="en-US" i="1" dirty="0">
                <a:latin typeface="Arial"/>
                <a:cs typeface="Arial"/>
              </a:rPr>
              <a:t>Issue Purchase Ord</a:t>
            </a:r>
            <a:r>
              <a:rPr lang="en-US" dirty="0">
                <a:latin typeface="Arial"/>
                <a:cs typeface="Arial"/>
              </a:rPr>
              <a:t>ers.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9C5D2D-E7CF-CBC6-7F52-848250C94A7A}"/>
              </a:ext>
            </a:extLst>
          </p:cNvPr>
          <p:cNvSpPr txBox="1"/>
          <p:nvPr/>
        </p:nvSpPr>
        <p:spPr>
          <a:xfrm>
            <a:off x="4788196" y="6906348"/>
            <a:ext cx="2615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OVERVIEW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13A2FA-E2B3-6559-0977-2D83E8F54847}"/>
              </a:ext>
            </a:extLst>
          </p:cNvPr>
          <p:cNvSpPr txBox="1"/>
          <p:nvPr/>
        </p:nvSpPr>
        <p:spPr>
          <a:xfrm>
            <a:off x="838200" y="7420232"/>
            <a:ext cx="768010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key steps in the process are below: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4D10075-D2D1-BEAF-E25D-673DCC1AF6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 Click the </a:t>
            </a:r>
            <a:r>
              <a:rPr lang="en-US" b="1" dirty="0">
                <a:latin typeface="Arial"/>
                <a:cs typeface="Arial"/>
              </a:rPr>
              <a:t>Global Navigation Menu</a:t>
            </a:r>
            <a:r>
              <a:rPr lang="en-US" dirty="0">
                <a:latin typeface="Arial"/>
                <a:cs typeface="Arial"/>
              </a:rPr>
              <a:t> and click </a:t>
            </a:r>
            <a:r>
              <a:rPr lang="en-US" b="1" dirty="0">
                <a:latin typeface="Arial"/>
                <a:cs typeface="Arial"/>
              </a:rPr>
              <a:t>Buyer Hub</a:t>
            </a:r>
            <a:r>
              <a:rPr lang="en-US" dirty="0">
                <a:latin typeface="Arial"/>
                <a:cs typeface="Arial"/>
              </a:rPr>
              <a:t>. 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 Click the </a:t>
            </a:r>
            <a:r>
              <a:rPr lang="en-US" b="1" dirty="0">
                <a:latin typeface="Arial"/>
                <a:cs typeface="Arial"/>
              </a:rPr>
              <a:t>Navigation Pane </a:t>
            </a:r>
            <a:r>
              <a:rPr lang="en-US" dirty="0">
                <a:latin typeface="Arial"/>
                <a:cs typeface="Arial"/>
              </a:rPr>
              <a:t>to access </a:t>
            </a:r>
            <a:r>
              <a:rPr lang="en-US" b="1" dirty="0">
                <a:latin typeface="Arial"/>
                <a:cs typeface="Arial"/>
              </a:rPr>
              <a:t>Purchase Orders.</a:t>
            </a:r>
          </a:p>
          <a:p>
            <a:r>
              <a:rPr lang="en-US" dirty="0">
                <a:latin typeface="Arial"/>
                <a:cs typeface="Arial"/>
              </a:rPr>
              <a:t> Navigate to the</a:t>
            </a:r>
            <a:r>
              <a:rPr lang="en-US" b="1" dirty="0">
                <a:latin typeface="Arial"/>
                <a:cs typeface="Arial"/>
              </a:rPr>
              <a:t> Purchase Order to Issue </a:t>
            </a:r>
            <a:r>
              <a:rPr lang="en-US" dirty="0">
                <a:latin typeface="Arial"/>
                <a:cs typeface="Arial"/>
              </a:rPr>
              <a:t>section.</a:t>
            </a:r>
            <a:endParaRPr lang="en-US" dirty="0"/>
          </a:p>
          <a:p>
            <a:r>
              <a:rPr lang="en-US" dirty="0">
                <a:latin typeface="Arial"/>
                <a:cs typeface="Arial"/>
              </a:rPr>
              <a:t> Select</a:t>
            </a:r>
            <a:r>
              <a:rPr lang="en-US" b="1" dirty="0">
                <a:latin typeface="Arial"/>
                <a:cs typeface="Arial"/>
              </a:rPr>
              <a:t> Issue Purchase Order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Finish</a:t>
            </a:r>
            <a:r>
              <a:rPr lang="en-US" dirty="0">
                <a:latin typeface="Arial"/>
                <a:cs typeface="Arial"/>
              </a:rPr>
              <a:t>. </a:t>
            </a:r>
            <a:endParaRPr lang="en-US" dirty="0"/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2082E7B-8386-7355-0FE9-4DE750566166}"/>
              </a:ext>
            </a:extLst>
          </p:cNvPr>
          <p:cNvSpPr txBox="1"/>
          <p:nvPr/>
        </p:nvSpPr>
        <p:spPr>
          <a:xfrm>
            <a:off x="864923" y="12512103"/>
            <a:ext cx="1047044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3000" b="1">
                <a:latin typeface="Arial" panose="020B0604020202020204" pitchFamily="34" charset="0"/>
                <a:cs typeface="Arial" panose="020B0604020202020204" pitchFamily="34" charset="0"/>
              </a:rPr>
              <a:t>Business Process: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F3C6C7C-8C40-D8D9-1BA6-A13B1DFFB51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Navigate to Buyer Hub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B7C34F-CAEE-3B6F-DE0B-7F01229DC43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Select Purchase Order to Issue 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C297BA9-7850-2144-FADD-2BD3C6BEB5E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Issue Purchase Order and Click Finish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B39C346-3206-559E-BD9A-D93CB9F429B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9413-C376-4173-83FA-9706DE374DDA}" type="datetime1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D9F3F8-9B10-2A7E-A124-EE6DEE6722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4794EC-4E3F-6B53-82AC-3E32E23E1F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t>1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9528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9C1145C-0021-55CE-0507-688D877108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799" y="5256709"/>
            <a:ext cx="5486400" cy="247249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3AD9FE-AACD-E717-9335-70B520799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9974E4-FED9-E34D-3397-72BFB3F936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6F22A-9DC2-0131-3DE0-806446DD8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2F123-7042-8D81-34FB-091C1DD175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Issue Purchase Order (Part 1 of 6) 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56E90044-417B-05DB-1B61-C842D23455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AutoNum type="arabicPeriod"/>
            </a:pPr>
            <a:r>
              <a:rPr lang="en-US" dirty="0">
                <a:latin typeface="Arial"/>
                <a:cs typeface="Arial"/>
              </a:rPr>
              <a:t>Click the </a:t>
            </a:r>
            <a:r>
              <a:rPr lang="en-US" b="1" dirty="0">
                <a:latin typeface="Arial"/>
                <a:cs typeface="Arial"/>
              </a:rPr>
              <a:t>Global Navigation Menu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815975" indent="33338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Type </a:t>
            </a:r>
            <a:r>
              <a:rPr lang="en-US" sz="2800" i="1" dirty="0">
                <a:latin typeface="Arial"/>
                <a:cs typeface="Arial"/>
              </a:rPr>
              <a:t>Issue Purchase Order </a:t>
            </a:r>
            <a:r>
              <a:rPr lang="en-US" sz="2800" dirty="0">
                <a:latin typeface="Arial"/>
                <a:cs typeface="Arial"/>
              </a:rPr>
              <a:t>in the </a:t>
            </a:r>
            <a:r>
              <a:rPr lang="en-US" sz="2800" i="1" dirty="0">
                <a:latin typeface="Arial"/>
                <a:cs typeface="Arial"/>
              </a:rPr>
              <a:t>Search</a:t>
            </a:r>
            <a:r>
              <a:rPr lang="en-US" sz="2800" dirty="0">
                <a:latin typeface="Arial"/>
                <a:cs typeface="Arial"/>
              </a:rPr>
              <a:t> field for alternative search or issue</a:t>
            </a:r>
            <a:r>
              <a:rPr lang="en-US" sz="2800" i="1" dirty="0">
                <a:latin typeface="Arial"/>
                <a:cs typeface="Arial"/>
              </a:rPr>
              <a:t> Purchase Order </a:t>
            </a:r>
            <a:r>
              <a:rPr lang="en-US" sz="2800" dirty="0">
                <a:latin typeface="Arial"/>
                <a:cs typeface="Arial"/>
              </a:rPr>
              <a:t>from </a:t>
            </a:r>
            <a:r>
              <a:rPr lang="en-US" sz="2800" i="1" dirty="0">
                <a:latin typeface="Arial"/>
                <a:cs typeface="Arial"/>
              </a:rPr>
              <a:t>Related Actions (…)</a:t>
            </a:r>
            <a:r>
              <a:rPr lang="en-US" sz="2800" dirty="0">
                <a:latin typeface="Arial"/>
                <a:cs typeface="Arial"/>
              </a:rPr>
              <a:t>.</a:t>
            </a:r>
            <a:endParaRPr lang="en-US" sz="28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2C28186-A3B4-62B5-8C73-8B4108054DE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199" y="9017659"/>
            <a:ext cx="10569221" cy="6053667"/>
          </a:xfrm>
        </p:spPr>
        <p:txBody>
          <a:bodyPr/>
          <a:lstStyle/>
          <a:p>
            <a:pPr marL="742950" indent="-742950">
              <a:buFont typeface="+mj-lt"/>
              <a:buAutoNum type="arabicPeriod" startAt="2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Buyer Hub</a:t>
            </a:r>
            <a:r>
              <a:rPr lang="en-US" dirty="0">
                <a:latin typeface="Arial"/>
                <a:cs typeface="Arial"/>
              </a:rPr>
              <a:t>.</a:t>
            </a:r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FF6214-3BBB-D007-039D-F307757716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694C5C-8132-6658-52A8-F13419B0F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800" y="9660151"/>
            <a:ext cx="5486400" cy="564834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4CD96C-C57B-9923-135D-31ABC94F89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2800" y="12237071"/>
            <a:ext cx="5486400" cy="76831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392A0BE-F201-62F4-CB4B-35CAD54E5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52799" y="5256709"/>
            <a:ext cx="2305068" cy="1374674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36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4">
            <a:extLst>
              <a:ext uri="{FF2B5EF4-FFF2-40B4-BE49-F238E27FC236}">
                <a16:creationId xmlns:a16="http://schemas.microsoft.com/office/drawing/2014/main" id="{C7201733-A567-D768-589E-3C58A47C9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792148"/>
            <a:ext cx="10515600" cy="808698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Issue Purchase Order (Part 2 of 6) 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F2D4F3F-01EE-0281-88E0-5302D44A4A9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0063" y="2358030"/>
            <a:ext cx="10544135" cy="1362507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Font typeface="+mj-lt"/>
              <a:buAutoNum type="arabicPeriod" startAt="3"/>
            </a:pPr>
            <a:r>
              <a:rPr lang="en-US" dirty="0">
                <a:latin typeface="Arial"/>
                <a:cs typeface="Arial"/>
              </a:rPr>
              <a:t>Scroll down to </a:t>
            </a:r>
            <a:r>
              <a:rPr lang="en-US" b="1" dirty="0">
                <a:latin typeface="Arial"/>
                <a:cs typeface="Arial"/>
              </a:rPr>
              <a:t>Purchase Orders to Issue </a:t>
            </a:r>
            <a:r>
              <a:rPr lang="en-US" dirty="0">
                <a:latin typeface="Arial"/>
                <a:cs typeface="Arial"/>
              </a:rPr>
              <a:t>and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Issue Purchase Orders</a:t>
            </a:r>
            <a:r>
              <a:rPr lang="en-US" dirty="0">
                <a:latin typeface="Arial"/>
                <a:cs typeface="Arial"/>
              </a:rPr>
              <a:t>.</a:t>
            </a:r>
          </a:p>
          <a:p>
            <a:pPr marL="695325" indent="36195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You can also click on the </a:t>
            </a:r>
            <a:r>
              <a:rPr lang="en-US" sz="2800" i="1" dirty="0">
                <a:latin typeface="Arial"/>
                <a:cs typeface="Arial"/>
              </a:rPr>
              <a:t>Purchase Order </a:t>
            </a:r>
            <a:r>
              <a:rPr lang="en-US" sz="2800" dirty="0">
                <a:latin typeface="Arial"/>
                <a:cs typeface="Arial"/>
              </a:rPr>
              <a:t>listed to issue a </a:t>
            </a:r>
            <a:r>
              <a:rPr lang="en-US" sz="2800" i="1" dirty="0">
                <a:latin typeface="Arial"/>
                <a:cs typeface="Arial"/>
              </a:rPr>
              <a:t>Purchase Order</a:t>
            </a:r>
            <a:r>
              <a:rPr lang="en-US" sz="2800" dirty="0">
                <a:latin typeface="Arial"/>
                <a:cs typeface="Arial"/>
              </a:rPr>
              <a:t>.</a:t>
            </a:r>
            <a:endParaRPr lang="en-US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1C0C63-56D9-521D-E630-C38A5D430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0" y="5083112"/>
            <a:ext cx="9144000" cy="550984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A700AD-371F-95DC-AEA2-797C60CFB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AC05A3D-6713-886C-0A8B-5B51926B0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6272E4-CF1E-6B3F-5EA3-5A09E3DC98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633DE13-C3F9-C3FD-EB87-002C22B61D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50703" y="10058399"/>
            <a:ext cx="3293297" cy="53455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BD98BC-9ED1-3375-E241-D6D3914E8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2670072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195FF1B-11B7-E650-EC60-412BB8CEB6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888276"/>
            <a:ext cx="9144000" cy="922338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DB5A06-B649-1B3E-A697-7555C3AF57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7C4B00-9C57-530A-5FDF-D6DBF6CE46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2BA65-8800-54BB-28C1-AE1C6A19D0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202FB11-2F76-AAC1-6CEF-0575D9EAE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Issue Purchase Order Part (3 of 6)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88F9DD7-5EF9-3006-C645-213A09BC6C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742950" indent="-742950">
              <a:buFont typeface="+mj-lt"/>
              <a:buAutoNum type="arabicPeriod" startAt="4"/>
            </a:pPr>
            <a:r>
              <a:rPr lang="en-US" dirty="0"/>
              <a:t>Select the </a:t>
            </a:r>
            <a:r>
              <a:rPr lang="en-US" b="1" dirty="0"/>
              <a:t>Company</a:t>
            </a:r>
            <a:r>
              <a:rPr lang="en-US" dirty="0">
                <a:solidFill>
                  <a:srgbClr val="FF0000"/>
                </a:solidFill>
              </a:rPr>
              <a:t>*</a:t>
            </a:r>
            <a:r>
              <a:rPr lang="en-US" dirty="0"/>
              <a:t>.</a:t>
            </a:r>
          </a:p>
          <a:p>
            <a:pPr marL="73660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</a:t>
            </a:r>
            <a:r>
              <a:rPr lang="en-US" sz="2800" b="1" dirty="0">
                <a:latin typeface="Arial"/>
                <a:cs typeface="Arial"/>
              </a:rPr>
              <a:t> </a:t>
            </a:r>
            <a:r>
              <a:rPr lang="en-US" sz="2800" dirty="0">
                <a:latin typeface="Arial"/>
                <a:cs typeface="Arial"/>
              </a:rPr>
              <a:t>Enter additional information to refine your search.</a:t>
            </a:r>
            <a:endParaRPr lang="en-US" sz="2800" b="1" dirty="0"/>
          </a:p>
          <a:p>
            <a:pPr marL="742950" indent="-742950">
              <a:buFont typeface="+mj-lt"/>
              <a:buAutoNum type="arabicPeriod" startAt="5"/>
            </a:pPr>
            <a:r>
              <a:rPr lang="en-US" dirty="0"/>
              <a:t>Click </a:t>
            </a:r>
            <a:r>
              <a:rPr lang="en-US" b="1" dirty="0"/>
              <a:t>OK</a:t>
            </a:r>
            <a:r>
              <a:rPr lang="en-US" dirty="0"/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3340C2-AB6D-DEFC-949E-5C538994A0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727428" y="14271039"/>
            <a:ext cx="1827823" cy="642828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9C1560E-E348-DCD5-819A-F55308F4D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367019" y="1369789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DE1FA9-966F-234A-B413-206FAC885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F5DCAF-DD47-43FD-833D-AA4CA4F7A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859065" y="6696719"/>
            <a:ext cx="4451684" cy="63286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DC31C8B-E94E-7CC2-60D3-283A04281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6536267" y="614807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/>
                <a:cs typeface="Arial"/>
              </a:rPr>
              <a:t>4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097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150B90-0DCC-4AC9-29A3-F79244AB1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3EF6932-D548-C6E9-3DBD-3135CBBE06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16"/>
          <a:stretch/>
        </p:blipFill>
        <p:spPr>
          <a:xfrm>
            <a:off x="1206499" y="5591972"/>
            <a:ext cx="10058400" cy="5509455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C3AA0B-192B-DFBD-4DF3-622CD8B87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6A6E39-7F82-4281-96D7-F9B7F22CA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35DD2F-226E-1182-C082-76EB4867C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C6C2E2-8D6D-CFAC-E8BC-73F2C7A021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Issue Purchase Order Part (4 of 6)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EC80258-12A7-C546-F7EC-55145B9BF7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6"/>
            </a:pPr>
            <a:r>
              <a:rPr lang="en-US" dirty="0"/>
              <a:t>Check the applicable </a:t>
            </a:r>
            <a:r>
              <a:rPr lang="en-US" b="1" dirty="0"/>
              <a:t>Purchase Order(s) </a:t>
            </a:r>
            <a:r>
              <a:rPr lang="en-US" dirty="0"/>
              <a:t>to issue.</a:t>
            </a:r>
          </a:p>
          <a:p>
            <a:pPr marL="800100"/>
            <a:r>
              <a:rPr lang="en-US" sz="2800" b="1" dirty="0"/>
              <a:t>Note</a:t>
            </a:r>
            <a:r>
              <a:rPr lang="en-US" sz="2800" dirty="0"/>
              <a:t>:</a:t>
            </a:r>
            <a:r>
              <a:rPr lang="en-US" sz="2800" b="1" dirty="0"/>
              <a:t> </a:t>
            </a:r>
            <a:r>
              <a:rPr lang="en-US" sz="2800" dirty="0"/>
              <a:t>Check the </a:t>
            </a:r>
            <a:r>
              <a:rPr lang="en-US" sz="2800" i="1" dirty="0"/>
              <a:t>Select All </a:t>
            </a:r>
            <a:r>
              <a:rPr lang="en-US" sz="2800" dirty="0"/>
              <a:t>box to issue all the </a:t>
            </a:r>
            <a:r>
              <a:rPr lang="en-US" sz="2800" i="1" dirty="0"/>
              <a:t>Purchase Orders</a:t>
            </a:r>
            <a:r>
              <a:rPr lang="en-US" sz="2800" b="1" i="1" dirty="0"/>
              <a:t>.</a:t>
            </a:r>
          </a:p>
          <a:p>
            <a:pPr marL="742950" indent="-742950">
              <a:buFont typeface="+mj-lt"/>
              <a:buAutoNum type="arabicPeriod" startAt="7"/>
            </a:pPr>
            <a:r>
              <a:rPr lang="en-US" dirty="0"/>
              <a:t>Click </a:t>
            </a:r>
            <a:r>
              <a:rPr lang="en-US" b="1" dirty="0"/>
              <a:t>OK</a:t>
            </a:r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15B8A60-DD84-A18C-8572-9FC2EBEB5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4938" y="10471858"/>
            <a:ext cx="1546861" cy="50094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D95700-8074-600A-BAD9-DEE60F664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428750" y="8694394"/>
            <a:ext cx="901700" cy="142750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D1B337D-5AA8-00DD-B441-E616DC7201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69948" y="10448009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1AD1EB5-81E2-DC50-6187-3C716BE26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876298" y="9133826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/>
                <a:cs typeface="Arial"/>
              </a:rPr>
              <a:t>6</a:t>
            </a:r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8D717A-D47A-8BFD-E265-C418E4F08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4650378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5BB6B052-EC9D-1FCA-8A5D-F90A51691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6799" y="11574478"/>
            <a:ext cx="10058400" cy="295966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226ADE-0EC4-AD48-687D-76103A7839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05" b="4605"/>
          <a:stretch/>
        </p:blipFill>
        <p:spPr>
          <a:xfrm>
            <a:off x="1024786" y="4168043"/>
            <a:ext cx="10058400" cy="424793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9737F4-C36C-D066-8FCF-A9D16DFAC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4C28996-2CBE-587A-AC32-4EA5FA8F45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5519D-E022-8251-C0EE-462836AE8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44652" y="16245554"/>
            <a:ext cx="2743200" cy="685423"/>
          </a:xfrm>
        </p:spPr>
        <p:txBody>
          <a:bodyPr/>
          <a:lstStyle/>
          <a:p>
            <a:fld id="{A178E8AA-DD40-477F-A66C-355F3DFD5912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DE0DE37-266D-B241-D89F-58F6F1A86D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92144"/>
            <a:ext cx="10515600" cy="808698"/>
          </a:xfrm>
        </p:spPr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Issue Purchase Order (Part 5 of 6)</a:t>
            </a:r>
            <a:endParaRPr lang="en-US" b="0">
              <a:latin typeface="Arial"/>
              <a:cs typeface="Arial"/>
            </a:endParaRPr>
          </a:p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425930-21E2-C05C-5E48-F087E0C2A6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199" y="2358030"/>
            <a:ext cx="10552965" cy="195296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742950" indent="-742950">
              <a:buFont typeface="+mj-lt"/>
              <a:buAutoNum type="arabicPeriod" startAt="8"/>
            </a:pPr>
            <a:r>
              <a:rPr lang="en-US" dirty="0">
                <a:latin typeface="Arial"/>
                <a:cs typeface="Arial"/>
              </a:rPr>
              <a:t>Click </a:t>
            </a:r>
            <a:r>
              <a:rPr lang="en-US" b="1" dirty="0">
                <a:latin typeface="Arial"/>
                <a:cs typeface="Arial"/>
              </a:rPr>
              <a:t>Issue Orders and Refresh</a:t>
            </a:r>
            <a:r>
              <a:rPr lang="en-US" dirty="0">
                <a:latin typeface="Arial"/>
                <a:cs typeface="Arial"/>
              </a:rPr>
              <a:t>. </a:t>
            </a:r>
          </a:p>
          <a:p>
            <a:pPr marL="749300"/>
            <a:r>
              <a:rPr lang="en-US" sz="2800" b="1" dirty="0">
                <a:latin typeface="Arial"/>
                <a:cs typeface="Arial"/>
              </a:rPr>
              <a:t>Note</a:t>
            </a:r>
            <a:r>
              <a:rPr lang="en-US" sz="2800" dirty="0">
                <a:latin typeface="Arial"/>
                <a:cs typeface="Arial"/>
              </a:rPr>
              <a:t>: Click </a:t>
            </a:r>
            <a:r>
              <a:rPr lang="en-US" sz="2800" i="1" dirty="0">
                <a:latin typeface="Arial"/>
                <a:cs typeface="Arial"/>
              </a:rPr>
              <a:t>Issue Orders and Refresh </a:t>
            </a:r>
            <a:r>
              <a:rPr lang="en-US" sz="2800" dirty="0">
                <a:latin typeface="Arial"/>
                <a:cs typeface="Arial"/>
              </a:rPr>
              <a:t>until the </a:t>
            </a:r>
            <a:r>
              <a:rPr lang="en-US" sz="2800" i="1" dirty="0">
                <a:latin typeface="Arial"/>
                <a:cs typeface="Arial"/>
              </a:rPr>
              <a:t>Successfully Completed i</a:t>
            </a:r>
            <a:r>
              <a:rPr lang="en-US" sz="2800" dirty="0">
                <a:latin typeface="Arial"/>
                <a:cs typeface="Arial"/>
              </a:rPr>
              <a:t>s displayed in the </a:t>
            </a:r>
            <a:r>
              <a:rPr lang="en-US" sz="2800" i="1" dirty="0">
                <a:latin typeface="Arial"/>
                <a:cs typeface="Arial"/>
              </a:rPr>
              <a:t>Issue Event Status</a:t>
            </a:r>
            <a:r>
              <a:rPr lang="en-US" sz="2800" dirty="0">
                <a:latin typeface="Arial"/>
                <a:cs typeface="Arial"/>
              </a:rPr>
              <a:t>.</a:t>
            </a:r>
            <a:endParaRPr lang="en-US" sz="28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94BE0E-16DB-5882-2D09-BBC9DAAEFD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4001" y="7814662"/>
            <a:ext cx="3419060" cy="593046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A2A425D4-F8EE-EE4A-8387-5B08806A2F73}"/>
              </a:ext>
            </a:extLst>
          </p:cNvPr>
          <p:cNvSpPr txBox="1">
            <a:spLocks/>
          </p:cNvSpPr>
          <p:nvPr/>
        </p:nvSpPr>
        <p:spPr>
          <a:xfrm>
            <a:off x="861040" y="9036973"/>
            <a:ext cx="10552965" cy="589822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1219170" rtl="0" eaLnBrk="1" latinLnBrk="0" hangingPunct="1">
              <a:lnSpc>
                <a:spcPct val="90000"/>
              </a:lnSpc>
              <a:spcBef>
                <a:spcPts val="1333"/>
              </a:spcBef>
              <a:buFont typeface="+mj-lt"/>
              <a:buNone/>
              <a:defRPr sz="3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13716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828800" indent="-457200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42950" indent="-742950">
              <a:buFont typeface="+mj-lt"/>
              <a:buAutoNum type="arabicPeriod" startAt="9"/>
            </a:pPr>
            <a:r>
              <a:rPr lang="en-US">
                <a:latin typeface="Arial"/>
                <a:cs typeface="Arial"/>
              </a:rPr>
              <a:t>Confirm the </a:t>
            </a:r>
            <a:r>
              <a:rPr lang="en-US" b="1">
                <a:latin typeface="Arial"/>
                <a:cs typeface="Arial"/>
              </a:rPr>
              <a:t>Issue Event Status </a:t>
            </a:r>
            <a:r>
              <a:rPr lang="en-US">
                <a:latin typeface="Arial"/>
                <a:cs typeface="Arial"/>
              </a:rPr>
              <a:t>reads </a:t>
            </a:r>
            <a:r>
              <a:rPr lang="en-US" b="1">
                <a:latin typeface="Arial"/>
                <a:cs typeface="Arial"/>
              </a:rPr>
              <a:t>Successfully Completed</a:t>
            </a:r>
            <a:r>
              <a:rPr lang="en-US">
                <a:latin typeface="Arial"/>
                <a:cs typeface="Arial"/>
              </a:rPr>
              <a:t>.</a:t>
            </a:r>
          </a:p>
          <a:p>
            <a:pPr marL="742950" indent="-742950">
              <a:buFont typeface="+mj-lt"/>
              <a:buAutoNum type="arabicPeriod" startAt="9"/>
            </a:pPr>
            <a:r>
              <a:rPr lang="en-US">
                <a:latin typeface="Arial"/>
                <a:cs typeface="Arial"/>
              </a:rPr>
              <a:t>Click </a:t>
            </a:r>
            <a:r>
              <a:rPr lang="en-US" b="1">
                <a:latin typeface="Arial"/>
                <a:cs typeface="Arial"/>
              </a:rPr>
              <a:t>Finish</a:t>
            </a:r>
            <a:r>
              <a:rPr lang="en-US">
                <a:latin typeface="Arial"/>
                <a:cs typeface="Arial"/>
              </a:rPr>
              <a:t>.</a:t>
            </a:r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6DE937C-6C00-9D64-327F-B8F0E90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93357" y="14114089"/>
            <a:ext cx="1009487" cy="27432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631D93-60D8-0023-4FB2-3E872E363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F6F79FA-CBA7-1723-8903-740742DF50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3764279" y="13569741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CEFBB00-F019-D0F0-1923-9C64242B7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59044" y="13055448"/>
            <a:ext cx="1602887" cy="572601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DD27D67-71EC-042D-ECE9-5EE96A45E4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9905603" y="13623650"/>
            <a:ext cx="548640" cy="5486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52185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9F2F34F-35FF-1AFD-A045-8E2140074C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313"/>
          <a:stretch/>
        </p:blipFill>
        <p:spPr>
          <a:xfrm>
            <a:off x="1550809" y="5131404"/>
            <a:ext cx="9144000" cy="486753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C04A3E-BAEA-567D-9E67-754D7B790F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B7832-A06D-4E8B-A914-BDD6443ECE72}" type="datetime1">
              <a:rPr lang="en-US" smtClean="0"/>
              <a:t>2/19/2026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AF6B95-231E-0120-2D65-C50B4434E1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Version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CAC1F4-5DB8-6690-EC78-47F17F5A0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8E8AA-DD40-477F-A66C-355F3DFD5912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2ACFF9E1-CD4E-220A-BE74-C493508F8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Issue Purchase Orders Part (6 of 6)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F7642A-0689-1A76-71A5-F773CE5A551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 startAt="11"/>
            </a:pPr>
            <a:r>
              <a:rPr lang="en-US" dirty="0"/>
              <a:t>Click </a:t>
            </a:r>
            <a:r>
              <a:rPr lang="en-US" b="1" dirty="0"/>
              <a:t>Done</a:t>
            </a:r>
            <a:r>
              <a:rPr lang="en-US" dirty="0"/>
              <a:t>.</a:t>
            </a:r>
          </a:p>
          <a:p>
            <a:pPr marL="806450"/>
            <a:r>
              <a:rPr lang="en-US" sz="2800" b="1" dirty="0"/>
              <a:t>Note</a:t>
            </a:r>
            <a:r>
              <a:rPr lang="en-US" sz="2800" dirty="0"/>
              <a:t>: Click on the blue link under </a:t>
            </a:r>
            <a:r>
              <a:rPr lang="en-US" sz="2800" i="1" dirty="0"/>
              <a:t>Purchase Order Group </a:t>
            </a:r>
            <a:r>
              <a:rPr lang="en-US" sz="2800" dirty="0"/>
              <a:t>to view </a:t>
            </a:r>
            <a:r>
              <a:rPr lang="en-US" sz="2800" i="1" dirty="0"/>
              <a:t>PDF</a:t>
            </a:r>
            <a:r>
              <a:rPr lang="en-US" sz="2800" dirty="0"/>
              <a:t> of issued purchase order</a:t>
            </a:r>
            <a:r>
              <a:rPr lang="en-US" dirty="0"/>
              <a:t>.</a:t>
            </a:r>
          </a:p>
          <a:p>
            <a:pPr marL="742950" indent="-742950">
              <a:buFont typeface="+mj-lt"/>
              <a:buAutoNum type="arabicPeriod" startAt="11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5C3FFB7-3169-A310-8507-180F7CA617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50812" y="9363369"/>
            <a:ext cx="1464741" cy="481277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B6E2524-4369-3BB8-0000-FD209BA12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9199" y="14399961"/>
            <a:ext cx="10953599" cy="1063891"/>
            <a:chOff x="619199" y="14399961"/>
            <a:chExt cx="10953599" cy="1063891"/>
          </a:xfrm>
        </p:grpSpPr>
        <p:sp>
          <p:nvSpPr>
            <p:cNvPr id="14" name="Freeform 101">
              <a:extLst>
                <a:ext uri="{FF2B5EF4-FFF2-40B4-BE49-F238E27FC236}">
                  <a16:creationId xmlns:a16="http://schemas.microsoft.com/office/drawing/2014/main" id="{6C46080F-0EF4-245B-E736-92BAF6620F3F}"/>
                </a:ext>
              </a:extLst>
            </p:cNvPr>
            <p:cNvSpPr/>
            <p:nvPr/>
          </p:nvSpPr>
          <p:spPr>
            <a:xfrm>
              <a:off x="619199" y="14399961"/>
              <a:ext cx="10953599" cy="991815"/>
            </a:xfrm>
            <a:prstGeom prst="rect">
              <a:avLst/>
            </a:prstGeom>
            <a:solidFill>
              <a:schemeClr val="accent5"/>
            </a:solidFill>
            <a:ln w="12700">
              <a:solidFill>
                <a:schemeClr val="accent5"/>
              </a:solidFill>
              <a:miter lim="400000"/>
            </a:ln>
          </p:spPr>
          <p:txBody>
            <a:bodyPr lIns="45718" tIns="45718" rIns="45718" bIns="45718" anchor="ctr"/>
            <a:lstStyle>
              <a:defPPr marL="0" marR="0" indent="0" algn="l" defTabSz="914400" rtl="0" fontAlgn="auto" latinLnBrk="1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</a:defRPr>
              </a:defPPr>
              <a:lvl1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1pPr>
              <a:lvl2pPr marL="0" marR="0" indent="457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2pPr>
              <a:lvl3pPr marL="0" marR="0" indent="914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3pPr>
              <a:lvl4pPr marL="0" marR="0" indent="1371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4pPr>
              <a:lvl5pPr marL="0" marR="0" indent="18288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5pPr>
              <a:lvl6pPr marL="0" marR="0" indent="22860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6pPr>
              <a:lvl7pPr marL="0" marR="0" indent="27432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7pPr>
              <a:lvl8pPr marL="0" marR="0" indent="32004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8pPr>
              <a:lvl9pPr marL="0" marR="0" indent="365760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800" b="0" i="0" u="none" strike="noStrike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"/>
                </a:defRPr>
              </a:lvl9pPr>
            </a:lstStyle>
            <a:p>
              <a:pPr>
                <a:defRPr>
                  <a:solidFill>
                    <a:srgbClr val="FFFFFF"/>
                  </a:solidFill>
                </a:defRPr>
              </a:pPr>
              <a:endParaRPr lang="en-US" sz="14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1D25DE-9760-BB2E-6646-E1DF4B188AC4}"/>
                </a:ext>
              </a:extLst>
            </p:cNvPr>
            <p:cNvSpPr txBox="1"/>
            <p:nvPr/>
          </p:nvSpPr>
          <p:spPr>
            <a:xfrm>
              <a:off x="1777755" y="14735317"/>
              <a:ext cx="954595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2400" b="1">
                  <a:latin typeface="Arial" panose="020B0604020202020204" pitchFamily="34" charset="0"/>
                  <a:cs typeface="Arial" panose="020B0604020202020204" pitchFamily="34" charset="0"/>
                </a:rPr>
                <a:t>You have successfully completed issue purchase orders.</a:t>
              </a:r>
            </a:p>
          </p:txBody>
        </p:sp>
        <p:pic>
          <p:nvPicPr>
            <p:cNvPr id="16" name="Graphic 15" descr="Checkmark with solid fill">
              <a:extLst>
                <a:ext uri="{FF2B5EF4-FFF2-40B4-BE49-F238E27FC236}">
                  <a16:creationId xmlns:a16="http://schemas.microsoft.com/office/drawing/2014/main" id="{63DD9A33-D667-EE54-A2AE-9B21AF278DC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38199" y="14712856"/>
              <a:ext cx="837931" cy="750996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C2FC93F-CBB3-591E-DF6E-0C0CA4F62F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667694" y="1717828"/>
            <a:ext cx="2856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INSTRUCTIONS</a:t>
            </a:r>
          </a:p>
        </p:txBody>
      </p:sp>
    </p:spTree>
    <p:extLst>
      <p:ext uri="{BB962C8B-B14F-4D97-AF65-F5344CB8AC3E}">
        <p14:creationId xmlns:p14="http://schemas.microsoft.com/office/powerpoint/2010/main" val="106682915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9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Job Aid Templat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dministrative">
  <a:themeElements>
    <a:clrScheme name="GA@WORK">
      <a:dk1>
        <a:sysClr val="windowText" lastClr="000000"/>
      </a:dk1>
      <a:lt1>
        <a:sysClr val="window" lastClr="FFFFFF"/>
      </a:lt1>
      <a:dk2>
        <a:srgbClr val="235789"/>
      </a:dk2>
      <a:lt2>
        <a:srgbClr val="B3B3B3"/>
      </a:lt2>
      <a:accent1>
        <a:srgbClr val="F7921E"/>
      </a:accent1>
      <a:accent2>
        <a:srgbClr val="F3B700"/>
      </a:accent2>
      <a:accent3>
        <a:srgbClr val="7FA267"/>
      </a:accent3>
      <a:accent4>
        <a:srgbClr val="A72608"/>
      </a:accent4>
      <a:accent5>
        <a:srgbClr val="90C3C8"/>
      </a:accent5>
      <a:accent6>
        <a:srgbClr val="000000"/>
      </a:accent6>
      <a:hlink>
        <a:srgbClr val="000000"/>
      </a:hlink>
      <a:folHlink>
        <a:srgbClr val="F7921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EAE3A79BBFD64492F0113C7CC0E81F" ma:contentTypeVersion="12" ma:contentTypeDescription="Create a new document." ma:contentTypeScope="" ma:versionID="2d00a3bfb90a7342a919c30f384c47e3">
  <xsd:schema xmlns:xsd="http://www.w3.org/2001/XMLSchema" xmlns:xs="http://www.w3.org/2001/XMLSchema" xmlns:p="http://schemas.microsoft.com/office/2006/metadata/properties" xmlns:ns2="455827e1-3cad-47df-a2cc-3bbe25ba25c0" xmlns:ns3="1f6a4403-3194-4bb4-a459-db1dbbb51f9b" targetNamespace="http://schemas.microsoft.com/office/2006/metadata/properties" ma:root="true" ma:fieldsID="272850b15b7704d5af47cf7a72a578b9" ns2:_="" ns3:_="">
    <xsd:import namespace="455827e1-3cad-47df-a2cc-3bbe25ba25c0"/>
    <xsd:import namespace="1f6a4403-3194-4bb4-a459-db1dbbb51f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55827e1-3cad-47df-a2cc-3bbe25ba25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1b9b15-6ca2-435f-87bd-c880ab91165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6a4403-3194-4bb4-a459-db1dbbb51f9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289526b-6c3c-45fa-9c6d-2a29dee24c6f}" ma:internalName="TaxCatchAll" ma:showField="CatchAllData" ma:web="1f6a4403-3194-4bb4-a459-db1dbbb51f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55827e1-3cad-47df-a2cc-3bbe25ba25c0">
      <Terms xmlns="http://schemas.microsoft.com/office/infopath/2007/PartnerControls"/>
    </lcf76f155ced4ddcb4097134ff3c332f>
    <TaxCatchAll xmlns="1f6a4403-3194-4bb4-a459-db1dbbb51f9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19FB7F-7B07-4DE0-870E-D9A179942AB4}"/>
</file>

<file path=customXml/itemProps2.xml><?xml version="1.0" encoding="utf-8"?>
<ds:datastoreItem xmlns:ds="http://schemas.openxmlformats.org/officeDocument/2006/customXml" ds:itemID="{155037ED-0B11-4449-BF81-C0D1539FFB91}">
  <ds:schemaRefs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8d5ae7cb-5eaa-45bd-87a9-9ecdfd4d7a10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91b022cc-d96d-4c7a-a6ef-47af526da2c2"/>
  </ds:schemaRefs>
</ds:datastoreItem>
</file>

<file path=customXml/itemProps3.xml><?xml version="1.0" encoding="utf-8"?>
<ds:datastoreItem xmlns:ds="http://schemas.openxmlformats.org/officeDocument/2006/customXml" ds:itemID="{D17FB6B5-495C-4BE2-9DC0-3AE00521211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</TotalTime>
  <Words>353</Words>
  <Application>Microsoft Office PowerPoint</Application>
  <PresentationFormat>Custom</PresentationFormat>
  <Paragraphs>75</Paragraphs>
  <Slides>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Job Aid Template</vt:lpstr>
      <vt:lpstr>1_Administrative</vt:lpstr>
      <vt:lpstr>Issue Purchase Orders</vt:lpstr>
      <vt:lpstr>Issue Purchase Order (Part 1 of 6) </vt:lpstr>
      <vt:lpstr>Issue Purchase Order (Part 2 of 6) </vt:lpstr>
      <vt:lpstr>Issue Purchase Order Part (3 of 6)</vt:lpstr>
      <vt:lpstr>Issue Purchase Order Part (4 of 6)</vt:lpstr>
      <vt:lpstr>Issue Purchase Order (Part 5 of 6) </vt:lpstr>
      <vt:lpstr>Issue Purchase Orders Part (6 of 6)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Title: Suite_Workstream_Title</dc:title>
  <dc:creator>Bennett, Sarah</dc:creator>
  <cp:lastModifiedBy>Cindy Franklin</cp:lastModifiedBy>
  <cp:revision>3</cp:revision>
  <cp:lastPrinted>2025-03-26T13:40:38Z</cp:lastPrinted>
  <dcterms:created xsi:type="dcterms:W3CDTF">2024-01-04T16:25:20Z</dcterms:created>
  <dcterms:modified xsi:type="dcterms:W3CDTF">2026-02-19T21:14:07Z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a60d57e-af5b-4752-ac57-3e4f28ca11dc_Enabled">
    <vt:lpwstr>true</vt:lpwstr>
  </property>
  <property fmtid="{D5CDD505-2E9C-101B-9397-08002B2CF9AE}" pid="3" name="MSIP_Label_ea60d57e-af5b-4752-ac57-3e4f28ca11dc_SetDate">
    <vt:lpwstr>2024-01-04T16:25:20Z</vt:lpwstr>
  </property>
  <property fmtid="{D5CDD505-2E9C-101B-9397-08002B2CF9AE}" pid="4" name="MSIP_Label_ea60d57e-af5b-4752-ac57-3e4f28ca11dc_Method">
    <vt:lpwstr>Standard</vt:lpwstr>
  </property>
  <property fmtid="{D5CDD505-2E9C-101B-9397-08002B2CF9AE}" pid="5" name="MSIP_Label_ea60d57e-af5b-4752-ac57-3e4f28ca11dc_Name">
    <vt:lpwstr>ea60d57e-af5b-4752-ac57-3e4f28ca11dc</vt:lpwstr>
  </property>
  <property fmtid="{D5CDD505-2E9C-101B-9397-08002B2CF9AE}" pid="6" name="MSIP_Label_ea60d57e-af5b-4752-ac57-3e4f28ca11dc_SiteId">
    <vt:lpwstr>36da45f1-dd2c-4d1f-af13-5abe46b99921</vt:lpwstr>
  </property>
  <property fmtid="{D5CDD505-2E9C-101B-9397-08002B2CF9AE}" pid="7" name="MSIP_Label_ea60d57e-af5b-4752-ac57-3e4f28ca11dc_ActionId">
    <vt:lpwstr>502715d2-dc1c-4686-9400-29020d63069a</vt:lpwstr>
  </property>
  <property fmtid="{D5CDD505-2E9C-101B-9397-08002B2CF9AE}" pid="8" name="MSIP_Label_ea60d57e-af5b-4752-ac57-3e4f28ca11dc_ContentBits">
    <vt:lpwstr>0</vt:lpwstr>
  </property>
  <property fmtid="{D5CDD505-2E9C-101B-9397-08002B2CF9AE}" pid="9" name="ContentTypeId">
    <vt:lpwstr>0x010100A8EAE3A79BBFD64492F0113C7CC0E81F</vt:lpwstr>
  </property>
  <property fmtid="{D5CDD505-2E9C-101B-9397-08002B2CF9AE}" pid="10" name="MediaServiceImageTags">
    <vt:lpwstr/>
  </property>
  <property fmtid="{D5CDD505-2E9C-101B-9397-08002B2CF9AE}" pid="11" name="ArticulateGUID">
    <vt:lpwstr>D0432640-F2AF-4722-AE0D-F5FD9B78A8CC</vt:lpwstr>
  </property>
  <property fmtid="{D5CDD505-2E9C-101B-9397-08002B2CF9AE}" pid="12" name="ArticulatePath">
    <vt:lpwstr>Job Aid_Workstream_Template_Final </vt:lpwstr>
  </property>
</Properties>
</file>