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20"/>
  </p:notesMasterIdLst>
  <p:sldIdLst>
    <p:sldId id="365" r:id="rId6"/>
    <p:sldId id="376" r:id="rId7"/>
    <p:sldId id="377" r:id="rId8"/>
    <p:sldId id="368" r:id="rId9"/>
    <p:sldId id="356" r:id="rId10"/>
    <p:sldId id="369" r:id="rId11"/>
    <p:sldId id="371" r:id="rId12"/>
    <p:sldId id="370" r:id="rId13"/>
    <p:sldId id="372" r:id="rId14"/>
    <p:sldId id="373" r:id="rId15"/>
    <p:sldId id="375" r:id="rId16"/>
    <p:sldId id="378" r:id="rId17"/>
    <p:sldId id="379" r:id="rId18"/>
    <p:sldId id="380" r:id="rId19"/>
  </p:sldIdLst>
  <p:sldSz cx="12192000" cy="16256000"/>
  <p:notesSz cx="7315200" cy="9601200"/>
  <p:custDataLst>
    <p:tags r:id="rId2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3502C13A-F1B8-3757-CE8D-8037F6353F27}" name="Alexander, Becky" initials="AB" userId="S::becky.alexander@doas.ga.gov::f381ec09-abb2-4602-950f-0db0b2179f0d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54E0E35E-ED4D-035F-24FA-B2E37DFA9F81}" name="Lochridge, Nicole" initials="LN" userId="S::nicole.lochridge@sao.ga.gov::5639537f-4cac-4ea2-adee-336558c214b0" providerId="AD"/>
  <p188:author id="{F94FB268-4EB0-26A1-9FED-9A9B05C4B15C}" name="McClester, Ryan" initials="RM" userId="S::ryan.mcclester@sao.ga.gov::5f0298cf-8456-4577-8b9b-8f3379c01079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F580FA99-BD4B-0BF0-6EB0-B84A39CA6EE1}" name="Lochridge, Nicole" initials="NL" userId="S::nlochridge@deloitte.com::993c282e-9522-4ce8-8176-efe15df5aaa7" providerId="AD"/>
  <p188:author id="{2A43C1D0-EC98-7D0A-7928-9806C2BF5745}" name="Harder, April" initials="HA" userId="S::april.harder@doas.ga.gov::57594db7-b972-42d4-8c77-65bd0785c8b0" providerId="AD"/>
  <p188:author id="{0CEE8AF1-C248-A972-666E-9A72101DA29C}" name="Chapman, Mary" initials="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3E0312-ED10-F879-0E97-061C5C869941}" v="32" dt="2026-01-05T15:04:53.548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2346" y="90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tags" Target="tags/tag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28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pman, Mary" userId="c232ab18-707a-4ee1-8cf2-b056bec2e1ec" providerId="ADAL" clId="{236D77BE-4202-4DE6-A882-AA82988D763E}"/>
    <pc:docChg chg="modSld">
      <pc:chgData name="Chapman, Mary" userId="c232ab18-707a-4ee1-8cf2-b056bec2e1ec" providerId="ADAL" clId="{236D77BE-4202-4DE6-A882-AA82988D763E}" dt="2026-01-02T17:27:14.435" v="3" actId="20577"/>
      <pc:docMkLst>
        <pc:docMk/>
      </pc:docMkLst>
      <pc:sldChg chg="modSp mod">
        <pc:chgData name="Chapman, Mary" userId="c232ab18-707a-4ee1-8cf2-b056bec2e1ec" providerId="ADAL" clId="{236D77BE-4202-4DE6-A882-AA82988D763E}" dt="2026-01-02T17:27:14.435" v="3" actId="20577"/>
        <pc:sldMkLst>
          <pc:docMk/>
          <pc:sldMk cId="208925275" sldId="379"/>
        </pc:sldMkLst>
        <pc:spChg chg="mod">
          <ac:chgData name="Chapman, Mary" userId="c232ab18-707a-4ee1-8cf2-b056bec2e1ec" providerId="ADAL" clId="{236D77BE-4202-4DE6-A882-AA82988D763E}" dt="2026-01-02T17:27:14.435" v="3" actId="20577"/>
          <ac:spMkLst>
            <pc:docMk/>
            <pc:sldMk cId="208925275" sldId="379"/>
            <ac:spMk id="16" creationId="{8BD9BDF3-DB17-046F-415E-A02BDD20B57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E67148A4-FF5B-E31D-5BB2-45233AF6E4EF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A9586F3-7C01-38E7-ABAD-63D78CCC18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57ABF4F-E58E-C3C0-C9A6-1642C8CC8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CEEE1EA3-CE78-FD36-C3A5-96FABEAF4C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5E0CBD0-DC40-982D-B560-6CB5CA815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B5678E79-6C21-44FB-3DAC-DD79A9805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81D794C-AB3F-517B-8071-E8435A796C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8366C4C1-1526-CBF6-39D2-C51E06BF6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 Placeholder 22">
            <a:extLst>
              <a:ext uri="{FF2B5EF4-FFF2-40B4-BE49-F238E27FC236}">
                <a16:creationId xmlns:a16="http://schemas.microsoft.com/office/drawing/2014/main" id="{78B51F31-6A11-7935-D555-D62F6256A2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32" name="Text Placeholder 22">
            <a:extLst>
              <a:ext uri="{FF2B5EF4-FFF2-40B4-BE49-F238E27FC236}">
                <a16:creationId xmlns:a16="http://schemas.microsoft.com/office/drawing/2014/main" id="{FA242896-33F9-3782-5A2E-931D8034B45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33" name="Text Placeholder 22">
            <a:extLst>
              <a:ext uri="{FF2B5EF4-FFF2-40B4-BE49-F238E27FC236}">
                <a16:creationId xmlns:a16="http://schemas.microsoft.com/office/drawing/2014/main" id="{90C1AE8B-1ED2-848C-D408-41628CDDC4F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34" name="Text Placeholder 22">
            <a:extLst>
              <a:ext uri="{FF2B5EF4-FFF2-40B4-BE49-F238E27FC236}">
                <a16:creationId xmlns:a16="http://schemas.microsoft.com/office/drawing/2014/main" id="{42474E39-8DEC-AC29-5B69-C2BB493396E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41B5F-51EC-E4D9-7E5D-F46D804D3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00EA9-E4DC-D434-51A2-AEF41B44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66180-99C2-0078-3DD3-180AA56DF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6E0B337-8DA2-78BA-F4A2-712586723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Requisition Using P-Card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BD3D3D-025B-CA3A-A388-1B787A361CCB}"/>
              </a:ext>
            </a:extLst>
          </p:cNvPr>
          <p:cNvSpPr txBox="1"/>
          <p:nvPr/>
        </p:nvSpPr>
        <p:spPr>
          <a:xfrm>
            <a:off x="4788196" y="3576893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A325F9-DCFC-2886-9462-28EC4767A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This guide will show </a:t>
            </a:r>
            <a:r>
              <a:rPr lang="en-US" i="1" dirty="0"/>
              <a:t>GA@WORK Requesters </a:t>
            </a:r>
            <a:r>
              <a:rPr lang="en-US" dirty="0"/>
              <a:t>how to </a:t>
            </a:r>
            <a:r>
              <a:rPr lang="en-US" i="1" dirty="0"/>
              <a:t>Create a Requisition Using a P-Card </a:t>
            </a:r>
            <a:r>
              <a:rPr lang="en-US" dirty="0"/>
              <a:t>for payment. The </a:t>
            </a:r>
            <a:r>
              <a:rPr lang="en-US" i="1" dirty="0"/>
              <a:t>cardholder</a:t>
            </a:r>
            <a:r>
              <a:rPr lang="en-US" dirty="0"/>
              <a:t> of the card will be specified as the </a:t>
            </a:r>
            <a:r>
              <a:rPr lang="en-US" i="1" dirty="0"/>
              <a:t>Requester</a:t>
            </a:r>
            <a:r>
              <a:rPr lang="en-US" dirty="0"/>
              <a:t> on the </a:t>
            </a:r>
            <a:r>
              <a:rPr lang="en-US" i="1" dirty="0"/>
              <a:t>Requisition</a:t>
            </a:r>
            <a:r>
              <a:rPr lang="en-US" dirty="0"/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512B1B-C945-723A-9439-9A4C042E720F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2EB016-0671-A773-C5C4-9CFDF0F55C00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CB5F00-1815-EC7F-2599-B9E60B0E18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r>
              <a:rPr lang="en-US" dirty="0"/>
              <a:t>Click the </a:t>
            </a:r>
            <a:r>
              <a:rPr lang="en-US" b="1" dirty="0"/>
              <a:t>Create Requisition </a:t>
            </a:r>
            <a:r>
              <a:rPr lang="en-US" dirty="0"/>
              <a:t>task and select </a:t>
            </a:r>
            <a:r>
              <a:rPr lang="en-US" b="1" dirty="0"/>
              <a:t>Requisition defaults</a:t>
            </a:r>
            <a:r>
              <a:rPr lang="en-US" dirty="0"/>
              <a:t>, select cardholder as </a:t>
            </a:r>
            <a:r>
              <a:rPr lang="en-US" b="1" dirty="0"/>
              <a:t>Requester</a:t>
            </a:r>
            <a:r>
              <a:rPr lang="en-US" dirty="0"/>
              <a:t>.</a:t>
            </a:r>
          </a:p>
          <a:p>
            <a:r>
              <a:rPr lang="en-US" dirty="0"/>
              <a:t>Complete </a:t>
            </a:r>
            <a:r>
              <a:rPr lang="en-US" b="1" dirty="0"/>
              <a:t>Good Request Details</a:t>
            </a:r>
            <a:r>
              <a:rPr lang="en-US" dirty="0"/>
              <a:t>, click </a:t>
            </a:r>
            <a:r>
              <a:rPr lang="en-US" b="1" dirty="0"/>
              <a:t>Add to Cart</a:t>
            </a:r>
            <a:r>
              <a:rPr lang="en-US" dirty="0"/>
              <a:t>.</a:t>
            </a:r>
          </a:p>
          <a:p>
            <a:r>
              <a:rPr lang="en-US" dirty="0"/>
              <a:t>Click </a:t>
            </a:r>
            <a:r>
              <a:rPr lang="en-US" b="1" dirty="0"/>
              <a:t>My Cart </a:t>
            </a:r>
            <a:r>
              <a:rPr lang="en-US" dirty="0"/>
              <a:t>to review contents, click </a:t>
            </a:r>
            <a:r>
              <a:rPr lang="en-US" b="1" dirty="0"/>
              <a:t>Checkout</a:t>
            </a:r>
            <a:r>
              <a:rPr lang="en-US" dirty="0"/>
              <a:t>.</a:t>
            </a:r>
          </a:p>
          <a:p>
            <a:r>
              <a:rPr lang="en-US" dirty="0"/>
              <a:t>Complete </a:t>
            </a:r>
            <a:r>
              <a:rPr lang="en-US" b="1" dirty="0"/>
              <a:t>Requisition Information</a:t>
            </a:r>
            <a:r>
              <a:rPr lang="en-US" dirty="0"/>
              <a:t> and review Goods Lines, add </a:t>
            </a:r>
            <a:r>
              <a:rPr lang="en-US" b="1" dirty="0"/>
              <a:t>Service Lines</a:t>
            </a:r>
            <a:r>
              <a:rPr lang="en-US" dirty="0"/>
              <a:t>, if applicable.</a:t>
            </a:r>
          </a:p>
          <a:p>
            <a:r>
              <a:rPr lang="en-US" dirty="0"/>
              <a:t>Add </a:t>
            </a:r>
            <a:r>
              <a:rPr lang="en-US" b="1" dirty="0"/>
              <a:t>Attachments</a:t>
            </a:r>
            <a:r>
              <a:rPr lang="en-US" dirty="0"/>
              <a:t>, </a:t>
            </a:r>
            <a:r>
              <a:rPr lang="en-US" b="1" dirty="0"/>
              <a:t>Category</a:t>
            </a:r>
            <a:r>
              <a:rPr lang="en-US" dirty="0"/>
              <a:t> and </a:t>
            </a:r>
            <a:r>
              <a:rPr lang="en-US" b="1" dirty="0"/>
              <a:t>Comments</a:t>
            </a:r>
            <a:r>
              <a:rPr lang="en-US" dirty="0"/>
              <a:t>, as needed.</a:t>
            </a:r>
          </a:p>
          <a:p>
            <a:r>
              <a:rPr lang="en-US" dirty="0"/>
              <a:t>Click </a:t>
            </a:r>
            <a:r>
              <a:rPr lang="en-US" b="1" dirty="0"/>
              <a:t>Submit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52CD07-81BD-E6E2-48FE-0548F2B64C6E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C7E0FB-420A-7BCB-D739-5041C62D897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014337" y="13697746"/>
            <a:ext cx="1676266" cy="7715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700" b="1" dirty="0"/>
              <a:t>Create Requisition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1822B1-E660-DC48-4D7B-6B8C0648C541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3733800" y="13697746"/>
            <a:ext cx="1892529" cy="7715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700" b="1" dirty="0"/>
              <a:t>Add Requisition Lines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D2BC7498-62A3-DF24-6590-D67DBC85DE58}"/>
              </a:ext>
            </a:extLst>
          </p:cNvPr>
          <p:cNvSpPr txBox="1">
            <a:spLocks/>
          </p:cNvSpPr>
          <p:nvPr/>
        </p:nvSpPr>
        <p:spPr>
          <a:xfrm>
            <a:off x="6565673" y="13697746"/>
            <a:ext cx="1795644" cy="77152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04792" indent="-304792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Arial" panose="020B0604020202020204" pitchFamily="34" charset="0"/>
              <a:buChar char="•"/>
              <a:defRPr sz="3733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37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523962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13354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74313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700" b="1" dirty="0"/>
              <a:t>Select Credit Card for Payment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F8830B8-9B31-F0AB-14DD-91BBCF9D6613}"/>
              </a:ext>
            </a:extLst>
          </p:cNvPr>
          <p:cNvSpPr txBox="1">
            <a:spLocks/>
          </p:cNvSpPr>
          <p:nvPr/>
        </p:nvSpPr>
        <p:spPr>
          <a:xfrm>
            <a:off x="9194573" y="13697745"/>
            <a:ext cx="1795644" cy="771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04792" indent="-304792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Arial" panose="020B0604020202020204" pitchFamily="34" charset="0"/>
              <a:buChar char="•"/>
              <a:defRPr sz="3733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37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523962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13354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74313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700" b="1" dirty="0"/>
              <a:t>Submit Requisition</a:t>
            </a:r>
          </a:p>
        </p:txBody>
      </p:sp>
    </p:spTree>
    <p:extLst>
      <p:ext uri="{BB962C8B-B14F-4D97-AF65-F5344CB8AC3E}">
        <p14:creationId xmlns:p14="http://schemas.microsoft.com/office/powerpoint/2010/main" val="2529097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3C2AB-6FB9-F6DD-8BA5-19A4E74AE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0EE8F5-84B6-AFA5-869E-690237F372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F87E6F-F6ED-1BB1-1EA5-7C7EADBB4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1D2BB5-7E2A-9FB7-3B1E-6581BD944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84C7F55A-3917-9B2D-73A2-0EDD53605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Create Requisition Using P-Card 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(Part 9 of 13)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B412E56F-CA6B-FDC0-4C30-48E80E8685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742950" indent="-742950">
              <a:buFont typeface="+mj-lt"/>
              <a:buAutoNum type="arabicPeriod" startAt="20"/>
            </a:pPr>
            <a:r>
              <a:rPr lang="en-US" dirty="0">
                <a:latin typeface="Arial"/>
                <a:cs typeface="Arial"/>
              </a:rPr>
              <a:t>Review the </a:t>
            </a:r>
            <a:r>
              <a:rPr lang="en-US" b="1" dirty="0">
                <a:latin typeface="Arial"/>
                <a:cs typeface="Arial"/>
              </a:rPr>
              <a:t>Goods Line </a:t>
            </a:r>
            <a:r>
              <a:rPr lang="en-US" dirty="0">
                <a:latin typeface="Arial"/>
                <a:cs typeface="Arial"/>
              </a:rPr>
              <a:t>or </a:t>
            </a:r>
            <a:r>
              <a:rPr lang="en-US" b="1" dirty="0">
                <a:latin typeface="Arial"/>
                <a:cs typeface="Arial"/>
              </a:rPr>
              <a:t>Service Line </a:t>
            </a:r>
            <a:r>
              <a:rPr lang="en-US" dirty="0">
                <a:latin typeface="Arial"/>
                <a:cs typeface="Arial"/>
              </a:rPr>
              <a:t>for completeness and accuracy for each line type. Review the following required fields for each line type:</a:t>
            </a:r>
          </a:p>
          <a:p>
            <a:pPr marL="2114550" lvl="1" indent="-742950"/>
            <a:r>
              <a:rPr lang="en-US" sz="3600" dirty="0">
                <a:latin typeface="Arial"/>
                <a:cs typeface="Arial"/>
              </a:rPr>
              <a:t>Spend Category</a:t>
            </a:r>
          </a:p>
          <a:p>
            <a:pPr marL="2114550" lvl="1" indent="-742950"/>
            <a:r>
              <a:rPr lang="en-US" sz="3600" dirty="0">
                <a:latin typeface="Arial"/>
                <a:cs typeface="Arial"/>
              </a:rPr>
              <a:t>Quantity</a:t>
            </a:r>
          </a:p>
          <a:p>
            <a:pPr marL="2114550" lvl="1" indent="-742950"/>
            <a:r>
              <a:rPr lang="en-US" sz="3600" dirty="0">
                <a:latin typeface="Arial"/>
                <a:cs typeface="Arial"/>
              </a:rPr>
              <a:t>Unit of Measure</a:t>
            </a:r>
          </a:p>
          <a:p>
            <a:pPr marL="2114550" lvl="1" indent="-742950"/>
            <a:r>
              <a:rPr lang="en-US" sz="3600" dirty="0">
                <a:latin typeface="Arial"/>
                <a:cs typeface="Arial"/>
              </a:rPr>
              <a:t>Ship-To Address</a:t>
            </a:r>
          </a:p>
          <a:p>
            <a:pPr marL="2114550" lvl="1" indent="-742950"/>
            <a:r>
              <a:rPr lang="en-US" sz="3600" dirty="0">
                <a:latin typeface="Arial"/>
                <a:cs typeface="Arial"/>
              </a:rPr>
              <a:t>Fund</a:t>
            </a:r>
          </a:p>
          <a:p>
            <a:pPr marL="2114550" lvl="1" indent="-742950"/>
            <a:r>
              <a:rPr lang="en-US" sz="3600" dirty="0">
                <a:latin typeface="Arial"/>
                <a:cs typeface="Arial"/>
              </a:rPr>
              <a:t>Cost Center</a:t>
            </a:r>
          </a:p>
          <a:p>
            <a:pPr marL="2114550" lvl="1" indent="-742950"/>
            <a:r>
              <a:rPr lang="en-US" sz="3600" dirty="0">
                <a:latin typeface="Arial"/>
                <a:cs typeface="Arial"/>
              </a:rPr>
              <a:t>Fund Source</a:t>
            </a:r>
          </a:p>
          <a:p>
            <a:pPr marL="2114550" lvl="1" indent="-742950"/>
            <a:r>
              <a:rPr lang="en-US" sz="3600" dirty="0">
                <a:latin typeface="Arial"/>
                <a:cs typeface="Arial"/>
              </a:rPr>
              <a:t>Budget Reference</a:t>
            </a:r>
            <a:endParaRPr lang="en-US" dirty="0">
              <a:latin typeface="Arial"/>
              <a:cs typeface="Arial"/>
            </a:endParaRPr>
          </a:p>
          <a:p>
            <a:pPr marL="742950" indent="-742950">
              <a:buFont typeface="+mj-lt"/>
              <a:buAutoNum type="arabicPeriod" startAt="20"/>
            </a:pPr>
            <a:r>
              <a:rPr lang="en-US" dirty="0">
                <a:latin typeface="Arial"/>
                <a:cs typeface="Arial"/>
              </a:rPr>
              <a:t>Review</a:t>
            </a:r>
            <a:r>
              <a:rPr lang="en-US" b="1" dirty="0">
                <a:latin typeface="Arial"/>
                <a:cs typeface="Arial"/>
              </a:rPr>
              <a:t> all Goods </a:t>
            </a:r>
            <a:r>
              <a:rPr lang="en-US" dirty="0">
                <a:latin typeface="Arial"/>
                <a:cs typeface="Arial"/>
              </a:rPr>
              <a:t>or</a:t>
            </a:r>
            <a:r>
              <a:rPr lang="en-US" b="1" dirty="0">
                <a:latin typeface="Arial"/>
                <a:cs typeface="Arial"/>
              </a:rPr>
              <a:t> Services Requisition Lines</a:t>
            </a:r>
            <a:r>
              <a:rPr lang="en-US" dirty="0">
                <a:latin typeface="Arial"/>
                <a:cs typeface="Arial"/>
              </a:rPr>
              <a:t> for completeness and accuracy. Adjust values, if needed.</a:t>
            </a:r>
          </a:p>
          <a:p>
            <a:pPr marL="803275" lvl="1" indent="0">
              <a:buNone/>
            </a:pPr>
            <a:r>
              <a:rPr lang="en-US" sz="2800" b="1" dirty="0">
                <a:latin typeface="Arial"/>
                <a:cs typeface="Arial"/>
              </a:rPr>
              <a:t>Note: </a:t>
            </a:r>
            <a:r>
              <a:rPr lang="en-US" sz="2800" dirty="0">
                <a:latin typeface="Arial"/>
                <a:cs typeface="Arial"/>
              </a:rPr>
              <a:t>Alternatively, click </a:t>
            </a:r>
            <a:r>
              <a:rPr lang="en-US" sz="2800" i="1" dirty="0">
                <a:latin typeface="Arial"/>
                <a:cs typeface="Arial"/>
              </a:rPr>
              <a:t>Continue Shopping </a:t>
            </a:r>
            <a:r>
              <a:rPr lang="en-US" sz="2800" dirty="0">
                <a:latin typeface="Arial"/>
                <a:cs typeface="Arial"/>
              </a:rPr>
              <a:t>action option.</a:t>
            </a:r>
            <a:endParaRPr lang="en-US" sz="2800" b="1" dirty="0">
              <a:latin typeface="Arial"/>
              <a:cs typeface="Arial"/>
            </a:endParaRPr>
          </a:p>
          <a:p>
            <a:pPr marL="2114550" lvl="1" indent="-742950"/>
            <a:endParaRPr lang="en-US" dirty="0">
              <a:latin typeface="Arial"/>
              <a:cs typeface="Arial"/>
            </a:endParaRPr>
          </a:p>
          <a:p>
            <a:pPr marL="2114550" lvl="1" indent="-742950"/>
            <a:endParaRPr lang="en-US" dirty="0">
              <a:latin typeface="Arial"/>
              <a:cs typeface="Arial"/>
            </a:endParaRPr>
          </a:p>
          <a:p>
            <a:pPr marL="2114550" lvl="1" indent="-742950"/>
            <a:endParaRPr lang="en-US" dirty="0"/>
          </a:p>
          <a:p>
            <a:pPr marL="2114550" lvl="1" indent="-742950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D499D3-EAD5-8701-EB2D-D39D4EA3C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F1D4BF9-D9C1-5CC4-F11C-FFDEB2B2C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99" y="11872485"/>
            <a:ext cx="10058400" cy="237407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38569E3-E2AB-FC9C-54DA-21633BDBA8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16946" y="12427367"/>
            <a:ext cx="8296797" cy="46407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DF6E6D-4F8C-C139-E5B0-D536590AA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94503" y="12427367"/>
            <a:ext cx="531580" cy="46407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D053E69-76D7-22C7-FC2A-EEE229E9BC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591024" y="1187503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DEC1E44-3837-E7E7-AEB5-24E18F943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28792" y="1238508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1567756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B0CC8-6A03-C6E9-E13D-2555D74EF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F715C6-737D-1906-64C1-06A433D381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DD9C5E-97D2-249F-F89F-F05A9E40EE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DB6F0E-AE8E-D866-6282-656C6543F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688A195F-BCF4-B1B1-807F-B8E8382E4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Create Requisition Using P-Card 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(Part 10 of 13)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A49759B-45B9-8AA6-D90D-A4BF553913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22"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​</a:t>
            </a:r>
            <a:r>
              <a:rPr lang="en-US" b="1" dirty="0">
                <a:solidFill>
                  <a:prstClr val="black"/>
                </a:solidFill>
              </a:rPr>
              <a:t>Drop files here </a:t>
            </a:r>
            <a:r>
              <a:rPr lang="en-US" dirty="0">
                <a:solidFill>
                  <a:prstClr val="black"/>
                </a:solidFill>
              </a:rPr>
              <a:t>or click </a:t>
            </a:r>
            <a:r>
              <a:rPr lang="en-US" b="1" dirty="0">
                <a:solidFill>
                  <a:prstClr val="black"/>
                </a:solidFill>
              </a:rPr>
              <a:t>Select files </a:t>
            </a:r>
            <a:r>
              <a:rPr lang="en-US" dirty="0">
                <a:solidFill>
                  <a:prstClr val="black"/>
                </a:solidFill>
              </a:rPr>
              <a:t>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Attachments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if applicable.</a:t>
            </a:r>
          </a:p>
          <a:p>
            <a:pPr marL="803275" lvl="1" indent="0">
              <a:spcBef>
                <a:spcPts val="1333"/>
              </a:spcBef>
              <a:buNone/>
              <a:defRPr/>
            </a:pPr>
            <a:r>
              <a:rPr lang="en-US" sz="2800" b="1" dirty="0">
                <a:solidFill>
                  <a:prstClr val="black"/>
                </a:solidFill>
              </a:rPr>
              <a:t>Note</a:t>
            </a:r>
            <a:r>
              <a:rPr lang="en-US" sz="2800" dirty="0">
                <a:solidFill>
                  <a:prstClr val="black"/>
                </a:solidFill>
              </a:rPr>
              <a:t>: </a:t>
            </a:r>
            <a:r>
              <a:rPr lang="en-US" sz="2800" dirty="0"/>
              <a:t>There are pre-defined categories available to select from for each </a:t>
            </a:r>
            <a:r>
              <a:rPr lang="en-US" sz="2800" i="1" dirty="0"/>
              <a:t>Attachment</a:t>
            </a:r>
            <a:r>
              <a:rPr lang="en-US" sz="2800" dirty="0"/>
              <a:t>. A (optional) comment field is also available for providing an attachment description.</a:t>
            </a:r>
          </a:p>
          <a:p>
            <a:pPr marL="803275" lvl="1" indent="0">
              <a:spcBef>
                <a:spcPts val="1333"/>
              </a:spcBef>
              <a:buNone/>
              <a:defRPr/>
            </a:pPr>
            <a:endParaRPr lang="en-US" sz="2800" dirty="0"/>
          </a:p>
          <a:p>
            <a:pPr marL="2114550" lvl="1" indent="-742950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759B74-A6D4-41C2-AED4-535A03225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C24006-C166-8AD3-CB09-32DB3CCB09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197"/>
          <a:stretch>
            <a:fillRect/>
          </a:stretch>
        </p:blipFill>
        <p:spPr>
          <a:xfrm>
            <a:off x="1066798" y="5017445"/>
            <a:ext cx="10058400" cy="471573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E1BFE24-824B-6057-4F45-3D27B9AA73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08899" y="5761399"/>
            <a:ext cx="1761781" cy="183138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68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0D982D-3322-A60B-1BA2-B812A65A9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380A51-646B-0620-A39C-74C78385D1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45DD21-3DAB-2034-99BA-927F563C8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D1BD3E-DBAA-9D66-2379-854119D1F8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97A01E99-5F70-1B7C-93FB-061DB5F3A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Create Requisition Using P-Card 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(Part 11 of 13)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ADAD14F1-067B-549B-67EF-771F2D85D7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lvl="0" indent="-742950">
              <a:buFont typeface="+mj-lt"/>
              <a:buAutoNum type="arabicPeriod" startAt="23"/>
              <a:defRPr/>
            </a:pPr>
            <a:r>
              <a:rPr lang="en-US" dirty="0">
                <a:solidFill>
                  <a:prstClr val="black"/>
                </a:solidFill>
              </a:rPr>
              <a:t>​The </a:t>
            </a:r>
            <a:r>
              <a:rPr lang="en-US" b="1" dirty="0">
                <a:solidFill>
                  <a:prstClr val="black"/>
                </a:solidFill>
              </a:rPr>
              <a:t>Activity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/>
              <a:t>(comment) section is available on </a:t>
            </a:r>
            <a:r>
              <a:rPr lang="en-US" b="1" dirty="0"/>
              <a:t>Requisition</a:t>
            </a:r>
            <a:r>
              <a:rPr lang="en-US" dirty="0"/>
              <a:t> and </a:t>
            </a:r>
            <a:r>
              <a:rPr lang="en-US" b="1" dirty="0"/>
              <a:t>Purchase Order </a:t>
            </a:r>
            <a:r>
              <a:rPr lang="en-US" dirty="0"/>
              <a:t>transactions. It is utilized to communicate, internally, with other GA@WORK users regarding a specific transaction. The 'tagged' user will receive a </a:t>
            </a:r>
            <a:r>
              <a:rPr lang="en-US" b="1" dirty="0"/>
              <a:t>GA@WORK Notification</a:t>
            </a:r>
            <a:r>
              <a:rPr lang="en-US" dirty="0"/>
              <a:t>.</a:t>
            </a:r>
          </a:p>
          <a:p>
            <a:pPr marL="736600" lvl="0">
              <a:defRPr/>
            </a:pPr>
            <a:r>
              <a:rPr lang="en-US" sz="2800" b="1" dirty="0">
                <a:solidFill>
                  <a:prstClr val="black"/>
                </a:solidFill>
              </a:rPr>
              <a:t>Note: </a:t>
            </a:r>
            <a:r>
              <a:rPr lang="en-US" sz="2800" dirty="0">
                <a:solidFill>
                  <a:prstClr val="black"/>
                </a:solidFill>
              </a:rPr>
              <a:t>To post comments or tag someone in the process, utilize the </a:t>
            </a:r>
            <a:r>
              <a:rPr lang="en-US" sz="2800" i="1" dirty="0">
                <a:solidFill>
                  <a:prstClr val="black"/>
                </a:solidFill>
              </a:rPr>
              <a:t>Activity</a:t>
            </a:r>
            <a:r>
              <a:rPr lang="en-US" sz="2800" dirty="0">
                <a:solidFill>
                  <a:prstClr val="black"/>
                </a:solidFill>
              </a:rPr>
              <a:t> section.</a:t>
            </a:r>
            <a:r>
              <a:rPr lang="en-US" sz="2800" dirty="0"/>
              <a:t> This option is available on </a:t>
            </a:r>
            <a:r>
              <a:rPr lang="en-US" sz="2800" i="1" dirty="0"/>
              <a:t>Requisition and Purchase Order transactions</a:t>
            </a:r>
            <a:r>
              <a:rPr lang="en-US" sz="2800" dirty="0"/>
              <a:t>.</a:t>
            </a:r>
            <a:endParaRPr lang="en-US" sz="2800" b="1" dirty="0"/>
          </a:p>
          <a:p>
            <a:pPr marL="2114550" lvl="1" indent="-742950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E9C75B-2B8A-1E05-A6AA-3BC1688129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C949882-B1B8-E661-A317-CCA960FB42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799" y="7246687"/>
            <a:ext cx="10058400" cy="334735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AAD98AE-9EB2-A165-92F0-9BCA64AE32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46276" y="8759216"/>
            <a:ext cx="9178923" cy="64984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845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0D4B8-66F7-6B1E-C32C-DA825ADB0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F43425-DCC5-CFFD-A9AF-776FA8E8F7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695647-AC57-BB16-4652-BDABA0C5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91BE92-447D-C923-E2F5-7D615ECBE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8" y="15463852"/>
            <a:ext cx="2743200" cy="685423"/>
          </a:xfrm>
        </p:spPr>
        <p:txBody>
          <a:bodyPr/>
          <a:lstStyle/>
          <a:p>
            <a:fld id="{A178E8AA-DD40-477F-A66C-355F3DFD5912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5C023EE7-9A3D-4DF1-9636-608143120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Create Requisition Using P-Card 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(Part 12 of 13)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BD9BDF3-DB17-046F-415E-A02BDD20B57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464881"/>
            <a:ext cx="10569221" cy="605366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24"/>
              <a:tabLst/>
              <a:defRPr/>
            </a:pP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​Click </a:t>
            </a:r>
            <a:r>
              <a:rPr lang="en-US" b="1" dirty="0">
                <a:solidFill>
                  <a:prstClr val="black"/>
                </a:solidFill>
                <a:latin typeface="Arial"/>
                <a:cs typeface="Arial"/>
              </a:rPr>
              <a:t>Related Actions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 (</a:t>
            </a:r>
            <a:r>
              <a:rPr lang="en-US" b="1" dirty="0">
                <a:solidFill>
                  <a:prstClr val="black"/>
                </a:solidFill>
                <a:latin typeface="Arial"/>
                <a:cs typeface="Arial"/>
              </a:rPr>
              <a:t>…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), if applicable.</a:t>
            </a:r>
          </a:p>
          <a:p>
            <a:pPr marL="1717675" lvl="1" indent="-568325" defTabSz="1717675">
              <a:spcBef>
                <a:spcPts val="1333"/>
              </a:spcBef>
              <a:defRPr/>
            </a:pPr>
            <a:r>
              <a:rPr lang="en-US" sz="3600" dirty="0"/>
              <a:t>Click</a:t>
            </a:r>
            <a:r>
              <a:rPr lang="en-US" sz="3600" b="1" dirty="0"/>
              <a:t> Edit Address </a:t>
            </a:r>
            <a:r>
              <a:rPr lang="en-US" sz="3600" dirty="0"/>
              <a:t>– to update the </a:t>
            </a:r>
            <a:r>
              <a:rPr lang="en-US" sz="3600" b="1" dirty="0"/>
              <a:t>Requisition</a:t>
            </a:r>
            <a:r>
              <a:rPr lang="en-US" sz="3600" dirty="0"/>
              <a:t> header and line </a:t>
            </a:r>
            <a:r>
              <a:rPr lang="en-US" sz="3600" b="1" dirty="0"/>
              <a:t>Deliver</a:t>
            </a:r>
            <a:r>
              <a:rPr lang="en-US" sz="3600" dirty="0"/>
              <a:t> and </a:t>
            </a:r>
            <a:r>
              <a:rPr lang="en-US" sz="3600" b="1" dirty="0"/>
              <a:t>Ship-To Addresses</a:t>
            </a:r>
            <a:r>
              <a:rPr lang="en-US" sz="3600" dirty="0"/>
              <a:t>.</a:t>
            </a:r>
            <a:endParaRPr lang="en-US" sz="3600" b="1" dirty="0"/>
          </a:p>
          <a:p>
            <a:pPr marL="1717675" lvl="1" indent="-568325" defTabSz="1717675">
              <a:spcBef>
                <a:spcPts val="1333"/>
              </a:spcBef>
              <a:defRPr/>
            </a:pPr>
            <a:r>
              <a:rPr lang="en-US" sz="3600" dirty="0"/>
              <a:t>Click</a:t>
            </a:r>
            <a:r>
              <a:rPr lang="en-US" sz="3600" b="1" dirty="0"/>
              <a:t> Edit Requisition Defaults </a:t>
            </a:r>
            <a:r>
              <a:rPr lang="en-US" sz="3600" dirty="0"/>
              <a:t>- to mass update various values onto existing lines and default the same values onto newly added requisition lines, including mass </a:t>
            </a:r>
            <a:r>
              <a:rPr lang="en-US" sz="3600" b="1" dirty="0"/>
              <a:t>Worktags</a:t>
            </a:r>
            <a:r>
              <a:rPr lang="en-US" sz="3600" dirty="0"/>
              <a:t> and splits.</a:t>
            </a:r>
            <a:endParaRPr lang="en-US" sz="3600" dirty="0">
              <a:solidFill>
                <a:prstClr val="black"/>
              </a:solidFill>
            </a:endParaRPr>
          </a:p>
          <a:p>
            <a:pPr marL="803275" lvl="1" indent="0">
              <a:spcBef>
                <a:spcPts val="1333"/>
              </a:spcBef>
              <a:buNone/>
              <a:defRPr/>
            </a:pPr>
            <a:r>
              <a:rPr lang="en-US" sz="2800" b="1" dirty="0">
                <a:solidFill>
                  <a:prstClr val="black"/>
                </a:solidFill>
              </a:rPr>
              <a:t>Note: </a:t>
            </a:r>
            <a:r>
              <a:rPr lang="en-US" sz="2800" dirty="0">
                <a:solidFill>
                  <a:prstClr val="black"/>
                </a:solidFill>
              </a:rPr>
              <a:t>C</a:t>
            </a:r>
            <a:r>
              <a:rPr lang="en-US" sz="2800" dirty="0"/>
              <a:t>licking </a:t>
            </a:r>
            <a:r>
              <a:rPr lang="en-US" sz="2800" i="1" dirty="0"/>
              <a:t>Cancel</a:t>
            </a:r>
            <a:r>
              <a:rPr lang="en-US" sz="2800" dirty="0"/>
              <a:t> from </a:t>
            </a:r>
            <a:r>
              <a:rPr lang="en-US" sz="2800" i="1" dirty="0"/>
              <a:t>other actions </a:t>
            </a:r>
            <a:r>
              <a:rPr lang="en-US" sz="2800" dirty="0"/>
              <a:t>using the related actions icon at bottom of page returns user to the </a:t>
            </a:r>
            <a:r>
              <a:rPr lang="en-US" sz="2800" i="1" dirty="0"/>
              <a:t>View Requisition </a:t>
            </a:r>
            <a:r>
              <a:rPr lang="en-US" sz="2800" dirty="0"/>
              <a:t>page and will </a:t>
            </a:r>
            <a:r>
              <a:rPr lang="en-US" sz="2800" i="1" dirty="0"/>
              <a:t>not cancel </a:t>
            </a:r>
            <a:r>
              <a:rPr lang="en-US" sz="2800" dirty="0"/>
              <a:t>the transaction. However, any </a:t>
            </a:r>
            <a:r>
              <a:rPr lang="en-US" sz="2800" i="1" dirty="0"/>
              <a:t>unsaved data will be lost</a:t>
            </a:r>
            <a:r>
              <a:rPr lang="en-US" sz="2800" dirty="0"/>
              <a:t>. If unsaved data exists, use the </a:t>
            </a:r>
            <a:r>
              <a:rPr lang="en-US" sz="2800" i="1" dirty="0"/>
              <a:t>Save for Later </a:t>
            </a:r>
            <a:r>
              <a:rPr lang="en-US" sz="2800" dirty="0"/>
              <a:t>action option instead.</a:t>
            </a:r>
          </a:p>
          <a:p>
            <a:pPr lvl="1" indent="0">
              <a:spcBef>
                <a:spcPts val="1333"/>
              </a:spcBef>
              <a:buNone/>
              <a:defRPr/>
            </a:pPr>
            <a:r>
              <a:rPr lang="en-US" sz="2800" b="1" dirty="0">
                <a:solidFill>
                  <a:prstClr val="black"/>
                </a:solidFill>
              </a:rPr>
              <a:t> </a:t>
            </a:r>
            <a:endParaRPr lang="en-US" sz="2800" b="1" dirty="0"/>
          </a:p>
          <a:p>
            <a:pPr marL="2114550" lvl="1" indent="-742950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F9CAC4-A11E-9CC6-73C3-A01CAA26E9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BEF43D-F2B7-A70E-19E0-183AC7CB5B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99" r="36813"/>
          <a:stretch>
            <a:fillRect/>
          </a:stretch>
        </p:blipFill>
        <p:spPr>
          <a:xfrm>
            <a:off x="1066799" y="10029860"/>
            <a:ext cx="10058400" cy="445305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B6772DE0-B201-1ADE-CE4F-8DEC39113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29616" y="13874782"/>
            <a:ext cx="742684" cy="45081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25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A9D108-D9DF-7483-2D06-919A65681E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D6B909-4F39-5077-AB75-F95FFD060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B41657-7987-76A1-D25F-4EF0CB926D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8B0D6C-1C47-1383-5826-88A4DA05E8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84CC7E4D-570C-26AF-2C9B-7CD994FCD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Create Requisition Using P-Card 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(Part 13 of 13)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3F907AC-C839-C616-095C-99A9B384C1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1388" y="2369290"/>
            <a:ext cx="10569221" cy="6357558"/>
          </a:xfrm>
        </p:spPr>
        <p:txBody>
          <a:bodyPr>
            <a:noAutofit/>
          </a:bodyPr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25"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​Click </a:t>
            </a:r>
            <a:r>
              <a:rPr lang="en-US" b="1" dirty="0">
                <a:solidFill>
                  <a:prstClr val="black"/>
                </a:solidFill>
              </a:rPr>
              <a:t>Submit</a:t>
            </a:r>
            <a:r>
              <a:rPr lang="en-US" dirty="0">
                <a:solidFill>
                  <a:prstClr val="black"/>
                </a:solidFill>
              </a:rPr>
              <a:t>.</a:t>
            </a:r>
            <a:endParaRPr lang="en-US" sz="2800" b="1" dirty="0"/>
          </a:p>
          <a:p>
            <a:pPr marL="2114550" lvl="1" indent="-742950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39B2F1-2EDE-FBEC-1A39-ABCA2D229F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9F9DC4F-CE1F-4E42-D922-26A0A19A6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375779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3" name="Freeform 101">
              <a:extLst>
                <a:ext uri="{FF2B5EF4-FFF2-40B4-BE49-F238E27FC236}">
                  <a16:creationId xmlns:a16="http://schemas.microsoft.com/office/drawing/2014/main" id="{0449CF0F-112F-38C7-F2A6-FB876AFF1965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4" name="Graphic 13" descr="Checkmark with solid fill">
              <a:extLst>
                <a:ext uri="{FF2B5EF4-FFF2-40B4-BE49-F238E27FC236}">
                  <a16:creationId xmlns:a16="http://schemas.microsoft.com/office/drawing/2014/main" id="{1DE259C7-626F-A1CE-0785-AB0C8361CEF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22BA7158-4F48-0C8C-767E-67BDD1957298}"/>
              </a:ext>
            </a:extLst>
          </p:cNvPr>
          <p:cNvSpPr txBox="1"/>
          <p:nvPr/>
        </p:nvSpPr>
        <p:spPr>
          <a:xfrm>
            <a:off x="1666371" y="14640853"/>
            <a:ext cx="983668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You have created a P-Card Requisition.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DFBD2B-6E5F-9283-2BF8-FA2F56886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8" r="27500"/>
          <a:stretch>
            <a:fillRect/>
          </a:stretch>
        </p:blipFill>
        <p:spPr>
          <a:xfrm>
            <a:off x="1093609" y="3985536"/>
            <a:ext cx="10058400" cy="390444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90590CEA-049C-6468-295B-C971B0F7B0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78617" y="7332718"/>
            <a:ext cx="1210583" cy="46508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026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DC942B-AEED-114F-B3C9-2FD2112D2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C7CBD1-ADAD-1BC0-DEB0-D99E39D22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5A3246-EC8B-D9A6-040B-2E0942E17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43F893B-EB51-8F4A-0043-670F10EC8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Create Requisition Using P-Card 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(Part 1 of 13)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09D844-03D1-1362-12CB-9DFBC8D8D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0AF6E829-B5C6-C0CC-2C9D-046EC4841C3B}"/>
              </a:ext>
            </a:extLst>
          </p:cNvPr>
          <p:cNvSpPr txBox="1">
            <a:spLocks/>
          </p:cNvSpPr>
          <p:nvPr/>
        </p:nvSpPr>
        <p:spPr>
          <a:xfrm>
            <a:off x="783597" y="2358031"/>
            <a:ext cx="10569221" cy="654244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+mj-lt"/>
              <a:buNone/>
              <a:defRPr sz="3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3716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8288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13354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74313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Enter </a:t>
            </a:r>
            <a:r>
              <a:rPr lang="en-US" b="1" dirty="0">
                <a:latin typeface="Arial"/>
                <a:cs typeface="Arial"/>
              </a:rPr>
              <a:t>Create Requisition</a:t>
            </a:r>
            <a:r>
              <a:rPr lang="en-US" dirty="0">
                <a:latin typeface="Arial"/>
                <a:cs typeface="Arial"/>
              </a:rPr>
              <a:t> in the </a:t>
            </a:r>
            <a:r>
              <a:rPr lang="en-US" b="1" dirty="0">
                <a:latin typeface="Arial"/>
                <a:cs typeface="Arial"/>
              </a:rPr>
              <a:t>Search</a:t>
            </a:r>
            <a:r>
              <a:rPr lang="en-US" dirty="0">
                <a:latin typeface="Arial"/>
                <a:cs typeface="Arial"/>
              </a:rPr>
              <a:t> field. 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Click the </a:t>
            </a:r>
            <a:r>
              <a:rPr lang="en-US" b="1" dirty="0">
                <a:latin typeface="Arial"/>
                <a:cs typeface="Arial"/>
              </a:rPr>
              <a:t>Create Requisition</a:t>
            </a:r>
            <a:r>
              <a:rPr lang="en-US" dirty="0">
                <a:latin typeface="Arial"/>
                <a:cs typeface="Arial"/>
              </a:rPr>
              <a:t> task.</a:t>
            </a:r>
          </a:p>
          <a:p>
            <a:pPr marL="803275"/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</a:t>
            </a:r>
            <a:r>
              <a:rPr lang="en-US" sz="2800" b="1" dirty="0">
                <a:latin typeface="Arial"/>
                <a:cs typeface="Arial"/>
              </a:rPr>
              <a:t> </a:t>
            </a:r>
            <a:r>
              <a:rPr lang="en-US" sz="2800" i="1" dirty="0">
                <a:latin typeface="Arial"/>
                <a:cs typeface="Arial"/>
              </a:rPr>
              <a:t>R</a:t>
            </a:r>
            <a:r>
              <a:rPr lang="en-US" sz="2800" i="1" dirty="0"/>
              <a:t>equesters</a:t>
            </a:r>
            <a:r>
              <a:rPr lang="en-US" sz="2800" dirty="0"/>
              <a:t> can opt to use the </a:t>
            </a:r>
            <a:r>
              <a:rPr lang="en-US" sz="2800" i="1" dirty="0"/>
              <a:t>Requisition App</a:t>
            </a:r>
            <a:r>
              <a:rPr lang="en-US" sz="2800" dirty="0"/>
              <a:t>. If you choose to do so, you must click on </a:t>
            </a:r>
            <a:r>
              <a:rPr lang="en-US" sz="2800" i="1" dirty="0"/>
              <a:t>Edit Details </a:t>
            </a:r>
            <a:r>
              <a:rPr lang="en-US" sz="2800" dirty="0"/>
              <a:t>and specify a </a:t>
            </a:r>
            <a:r>
              <a:rPr lang="en-US" sz="2800" i="1" dirty="0"/>
              <a:t>Requesting Entity</a:t>
            </a:r>
            <a:r>
              <a:rPr lang="en-US" sz="2800" dirty="0"/>
              <a:t>. If not populated, an error will occur, requiring the requisition be canceled and recreated.​</a:t>
            </a:r>
          </a:p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E82E336-DDF0-7C41-1C7F-4C60265DD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6709707"/>
            <a:ext cx="9144000" cy="202551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B71147E2-FCF5-704F-0EA8-3560B89A0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86617" y="6845225"/>
            <a:ext cx="5699079" cy="72333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89D299F-1A9F-049E-2EE5-065B76B56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86617" y="7871094"/>
            <a:ext cx="5699079" cy="72333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C4EBF4A-784A-4BF1-0DBE-F7C71BB5D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818871" y="693257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5618D2AE-AEAA-BB54-E792-32AEC43E8B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824329" y="795844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14429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85D158-5BAA-2DD9-F801-2C5B704E1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B9A21C-D202-F8A2-0377-EF09E4691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366A19-EB7E-C28A-DDDD-1EEB10143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BC6A84-F198-2D99-A4EB-DEA0AC537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F9304A4-BA74-6598-07F3-A97C33825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Create Requisition Using P-Card 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(Part 2 of 13)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99ADA5-5BF9-F998-6521-6F08DDE08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8161E311-537D-1EC1-96FA-112446F543CF}"/>
              </a:ext>
            </a:extLst>
          </p:cNvPr>
          <p:cNvSpPr txBox="1">
            <a:spLocks/>
          </p:cNvSpPr>
          <p:nvPr/>
        </p:nvSpPr>
        <p:spPr>
          <a:xfrm>
            <a:off x="838199" y="2358030"/>
            <a:ext cx="10569221" cy="63261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4792" indent="-304792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Arial" panose="020B0604020202020204" pitchFamily="34" charset="0"/>
              <a:buChar char="•"/>
              <a:defRPr sz="3733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37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523962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13354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74313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+mj-lt"/>
              <a:buAutoNum type="arabicPeriod" startAt="3"/>
            </a:pPr>
            <a:r>
              <a:rPr lang="en-US" dirty="0">
                <a:latin typeface="Arial"/>
                <a:cs typeface="Arial"/>
              </a:rPr>
              <a:t>Verify the </a:t>
            </a:r>
            <a:r>
              <a:rPr lang="en-US" b="1" dirty="0">
                <a:latin typeface="Arial"/>
                <a:cs typeface="Arial"/>
              </a:rPr>
              <a:t>Requester</a:t>
            </a:r>
            <a:r>
              <a:rPr lang="en-US" dirty="0">
                <a:latin typeface="Arial"/>
                <a:cs typeface="Arial"/>
              </a:rPr>
              <a:t> is the </a:t>
            </a:r>
            <a:r>
              <a:rPr lang="en-US" b="1" dirty="0">
                <a:latin typeface="Arial"/>
                <a:cs typeface="Arial"/>
              </a:rPr>
              <a:t>Cardholder</a:t>
            </a:r>
            <a:r>
              <a:rPr lang="en-US" dirty="0">
                <a:latin typeface="Arial"/>
                <a:cs typeface="Arial"/>
              </a:rPr>
              <a:t>, update as needed.</a:t>
            </a:r>
          </a:p>
          <a:p>
            <a:pPr marL="803275" indent="0">
              <a:buNone/>
            </a:pPr>
            <a:r>
              <a:rPr lang="en-US" sz="2800" b="1" dirty="0">
                <a:latin typeface="Arial"/>
                <a:cs typeface="Arial"/>
              </a:rPr>
              <a:t>Note:</a:t>
            </a:r>
            <a:r>
              <a:rPr lang="en-US" sz="2800" dirty="0">
                <a:latin typeface="Arial"/>
                <a:cs typeface="Arial"/>
              </a:rPr>
              <a:t> </a:t>
            </a:r>
            <a:r>
              <a:rPr lang="en-US" sz="2800" dirty="0"/>
              <a:t>The </a:t>
            </a:r>
            <a:r>
              <a:rPr lang="en-US" sz="2800" i="1" dirty="0"/>
              <a:t>Requester</a:t>
            </a:r>
            <a:r>
              <a:rPr lang="en-US" sz="2800" dirty="0"/>
              <a:t> will default to the user creating the requisition and unavailable to edit. The cardholder for the credit card being applied on the requisition should be the </a:t>
            </a:r>
            <a:r>
              <a:rPr lang="en-US" sz="2800" i="1" dirty="0"/>
              <a:t>Requester</a:t>
            </a:r>
            <a:r>
              <a:rPr lang="en-US" sz="2800" dirty="0"/>
              <a:t>. To update, first clear the </a:t>
            </a:r>
            <a:r>
              <a:rPr lang="en-US" sz="2800" i="1" dirty="0"/>
              <a:t>Requesting Entity </a:t>
            </a:r>
            <a:r>
              <a:rPr lang="en-US" sz="2800" dirty="0"/>
              <a:t>field, then change the </a:t>
            </a:r>
            <a:r>
              <a:rPr lang="en-US" sz="2800" i="1" dirty="0"/>
              <a:t>Requester</a:t>
            </a:r>
            <a:r>
              <a:rPr lang="en-US" sz="2800" dirty="0"/>
              <a:t>, and select the appropriate </a:t>
            </a:r>
            <a:r>
              <a:rPr lang="en-US" sz="2800" i="1" dirty="0"/>
              <a:t>Requesting Entity</a:t>
            </a:r>
            <a:r>
              <a:rPr lang="en-US" sz="2800" dirty="0"/>
              <a:t>.</a:t>
            </a:r>
          </a:p>
          <a:p>
            <a:pPr marL="742950" indent="-742950">
              <a:buFont typeface="+mj-lt"/>
              <a:buAutoNum type="arabicPeriod" startAt="4"/>
            </a:pPr>
            <a:r>
              <a:rPr lang="en-US" sz="3600" dirty="0">
                <a:latin typeface="Arial"/>
                <a:cs typeface="Arial"/>
              </a:rPr>
              <a:t>Confirm </a:t>
            </a:r>
            <a:r>
              <a:rPr lang="en-US" sz="3600" b="1" dirty="0">
                <a:latin typeface="Arial"/>
                <a:cs typeface="Arial"/>
              </a:rPr>
              <a:t>Company</a:t>
            </a:r>
            <a:r>
              <a:rPr lang="en-US" sz="3600" dirty="0">
                <a:latin typeface="Arial"/>
                <a:cs typeface="Arial"/>
              </a:rPr>
              <a:t> is correct and </a:t>
            </a:r>
            <a:r>
              <a:rPr lang="en-US" sz="3600" b="1" dirty="0">
                <a:latin typeface="Arial"/>
                <a:cs typeface="Arial"/>
              </a:rPr>
              <a:t>Currency</a:t>
            </a:r>
            <a:r>
              <a:rPr lang="en-US" sz="3600" dirty="0">
                <a:solidFill>
                  <a:srgbClr val="FF0000"/>
                </a:solidFill>
                <a:latin typeface="Arial"/>
                <a:cs typeface="Arial"/>
              </a:rPr>
              <a:t>*</a:t>
            </a:r>
            <a:r>
              <a:rPr lang="en-US" sz="3600" dirty="0">
                <a:latin typeface="Arial"/>
                <a:cs typeface="Arial"/>
              </a:rPr>
              <a:t> is </a:t>
            </a:r>
            <a:r>
              <a:rPr lang="en-US" b="1" dirty="0">
                <a:latin typeface="Arial"/>
                <a:cs typeface="Arial"/>
              </a:rPr>
              <a:t>USD</a:t>
            </a:r>
            <a:r>
              <a:rPr lang="en-US" dirty="0">
                <a:latin typeface="Arial"/>
                <a:cs typeface="Arial"/>
              </a:rPr>
              <a:t>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550C205-0462-25B4-F3B8-6A6DD1864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0809" y="7582918"/>
            <a:ext cx="9144000" cy="776395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DE846FE-BA9C-4F4C-3D4A-A3FFC18359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79926" y="10561363"/>
            <a:ext cx="5680074" cy="307522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DA94CD9-F05C-2A33-836C-F3C605EFF5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139254" y="1182465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FE46685-6C85-072F-2B9F-F31BB16D5D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139254" y="1391484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0983485-75F1-A3D3-B5B6-E214C27A7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79926" y="13814852"/>
            <a:ext cx="5659328" cy="74863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97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CE8CC-44D8-536D-EACD-47F97F744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B3CC31-34EB-1E67-31B9-E06B9C288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BA4607-C20E-E25D-E3B4-6C84F5606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3B68A5-43B6-DA27-B62E-E3FF949E9B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30DDC3D8-8FC7-1A36-47C5-AF12D3258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Create Requisition Using P-Card 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(Part 3 of 13)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EE87DC6-8042-7207-2D78-5295CFDBFF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73771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en-US" dirty="0">
                <a:latin typeface="Arial"/>
                <a:cs typeface="Arial"/>
              </a:rPr>
              <a:t>Select appropriate </a:t>
            </a:r>
            <a:r>
              <a:rPr lang="en-US" b="1" dirty="0">
                <a:latin typeface="Arial"/>
                <a:cs typeface="Arial"/>
              </a:rPr>
              <a:t>Requisition Type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 marL="736600"/>
            <a:r>
              <a:rPr lang="en-US" sz="2800" b="1" dirty="0">
                <a:latin typeface="Arial"/>
                <a:cs typeface="Arial"/>
              </a:rPr>
              <a:t>Note:</a:t>
            </a:r>
            <a:r>
              <a:rPr lang="en-US" sz="2800" dirty="0">
                <a:latin typeface="Arial"/>
                <a:cs typeface="Arial"/>
              </a:rPr>
              <a:t> </a:t>
            </a:r>
            <a:r>
              <a:rPr lang="en-US" sz="2800" i="1" dirty="0"/>
              <a:t>Credit Cards </a:t>
            </a:r>
            <a:r>
              <a:rPr lang="en-US" sz="2800" dirty="0"/>
              <a:t>are intended for use on (non-catalog) </a:t>
            </a:r>
            <a:r>
              <a:rPr lang="en-US" sz="2800" i="1" dirty="0"/>
              <a:t>PO Request </a:t>
            </a:r>
            <a:r>
              <a:rPr lang="en-US" sz="2800" dirty="0"/>
              <a:t>and (Amazon) </a:t>
            </a:r>
            <a:r>
              <a:rPr lang="en-US" sz="2800" i="1" dirty="0"/>
              <a:t>Catalog</a:t>
            </a:r>
            <a:r>
              <a:rPr lang="en-US" sz="2800" dirty="0"/>
              <a:t> </a:t>
            </a:r>
            <a:r>
              <a:rPr lang="en-US" sz="2800" i="1" dirty="0"/>
              <a:t>Purchase-OMP Requisition Types</a:t>
            </a:r>
            <a:r>
              <a:rPr lang="en-US" sz="2800" dirty="0"/>
              <a:t> only.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n-US" dirty="0">
                <a:latin typeface="Arial"/>
                <a:cs typeface="Arial"/>
              </a:rPr>
              <a:t>Verify the </a:t>
            </a:r>
            <a:r>
              <a:rPr lang="en-US" b="1" dirty="0">
                <a:latin typeface="Arial"/>
                <a:cs typeface="Arial"/>
              </a:rPr>
              <a:t>Deliver-To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 </a:t>
            </a:r>
            <a:r>
              <a:rPr lang="en-US" dirty="0">
                <a:latin typeface="Arial"/>
                <a:cs typeface="Arial"/>
              </a:rPr>
              <a:t>location and </a:t>
            </a:r>
            <a:r>
              <a:rPr lang="en-US" b="1" dirty="0">
                <a:latin typeface="Arial"/>
                <a:cs typeface="Arial"/>
              </a:rPr>
              <a:t>Ship-To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* </a:t>
            </a:r>
            <a:r>
              <a:rPr lang="en-US" dirty="0">
                <a:latin typeface="Arial"/>
                <a:cs typeface="Arial"/>
              </a:rPr>
              <a:t>address.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n-US" dirty="0">
                <a:latin typeface="Arial"/>
                <a:cs typeface="Arial"/>
              </a:rPr>
              <a:t>Verify appropriate default </a:t>
            </a:r>
            <a:r>
              <a:rPr lang="en-US" b="1" dirty="0">
                <a:latin typeface="Arial"/>
                <a:cs typeface="Arial"/>
              </a:rPr>
              <a:t>Worktag</a:t>
            </a:r>
            <a:r>
              <a:rPr lang="en-US" dirty="0">
                <a:latin typeface="Arial"/>
                <a:cs typeface="Arial"/>
              </a:rPr>
              <a:t> values are populated, including </a:t>
            </a:r>
            <a:r>
              <a:rPr lang="en-US" b="1" dirty="0">
                <a:latin typeface="Arial"/>
                <a:cs typeface="Arial"/>
              </a:rPr>
              <a:t>Fund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b="1" dirty="0">
                <a:latin typeface="Arial"/>
                <a:cs typeface="Arial"/>
              </a:rPr>
              <a:t>Cost Center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b="1" dirty="0">
                <a:latin typeface="Arial"/>
                <a:cs typeface="Arial"/>
              </a:rPr>
              <a:t>Fund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b="1" dirty="0">
                <a:latin typeface="Arial"/>
                <a:cs typeface="Arial"/>
              </a:rPr>
              <a:t>Source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b="1" dirty="0">
                <a:latin typeface="Arial"/>
                <a:cs typeface="Arial"/>
              </a:rPr>
              <a:t>Budget Reference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b="1" dirty="0">
                <a:latin typeface="Arial"/>
                <a:cs typeface="Arial"/>
              </a:rPr>
              <a:t>Grant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b="1" dirty="0">
                <a:latin typeface="Arial"/>
                <a:cs typeface="Arial"/>
              </a:rPr>
              <a:t>Project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b="1" dirty="0">
                <a:latin typeface="Arial"/>
                <a:cs typeface="Arial"/>
              </a:rPr>
              <a:t>Program</a:t>
            </a:r>
            <a:r>
              <a:rPr lang="en-US" dirty="0">
                <a:latin typeface="Arial"/>
                <a:cs typeface="Arial"/>
              </a:rPr>
              <a:t>, and </a:t>
            </a:r>
            <a:r>
              <a:rPr lang="en-US" b="1" dirty="0">
                <a:latin typeface="Arial"/>
                <a:cs typeface="Arial"/>
              </a:rPr>
              <a:t>Additional Worktags</a:t>
            </a:r>
            <a:r>
              <a:rPr lang="en-US" dirty="0">
                <a:latin typeface="Arial"/>
                <a:cs typeface="Arial"/>
              </a:rPr>
              <a:t>, as applicable.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n-US" dirty="0">
                <a:latin typeface="Arial"/>
                <a:cs typeface="Arial"/>
              </a:rPr>
              <a:t>Click </a:t>
            </a:r>
            <a:r>
              <a:rPr lang="en-US" b="1" dirty="0">
                <a:latin typeface="Arial"/>
                <a:cs typeface="Arial"/>
              </a:rPr>
              <a:t>OK</a:t>
            </a:r>
            <a:r>
              <a:rPr lang="en-US" dirty="0">
                <a:latin typeface="Arial"/>
                <a:cs typeface="Arial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CBE4BC-FDD5-4036-DC1C-2642A85F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EFE2D9EF-39E2-F12E-962E-2B8BC6AEB6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6153" y="8070369"/>
            <a:ext cx="4574492" cy="697322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8A2C3BA-99A9-FECA-EFFF-307391B9D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23577" y="14513175"/>
            <a:ext cx="1175076" cy="40865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00B05B3-11F4-FB9E-B6C3-3739F86EB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715108" y="1395588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AC34A5-97DC-DECA-8D2D-E2CB6180EC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88844" y="8137566"/>
            <a:ext cx="2800983" cy="41521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0012175-08E0-EDB9-BB9B-EB7C528626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88820" y="8633377"/>
            <a:ext cx="2800984" cy="103826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99311A-C9D8-3BE9-1420-790BBA1308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0395" y="9816400"/>
            <a:ext cx="2818314" cy="380939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3E15252-5337-D96A-768F-B7255EEC1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209228" y="806979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A15B2E7-3C97-E094-30D2-FC0A9E7AE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209129" y="888266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7A8B25B-7434-573D-79E4-F0AC175AF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367429" y="11446658"/>
            <a:ext cx="548640" cy="548640"/>
          </a:xfrm>
          <a:prstGeom prst="ellipse">
            <a:avLst/>
          </a:prstGeom>
          <a:solidFill>
            <a:schemeClr val="accent4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957590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AD9FE-AACD-E717-9335-70B520799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974E4-FED9-E34D-3397-72BFB3F93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6F22A-9DC2-0131-3DE0-806446DD8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72F123-7042-8D81-34FB-091C1DD175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Create Requisition Using P-Card 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(Part 4 of 13)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39BFE7D-1216-2727-34CD-0984617B99D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9"/>
            </a:pPr>
            <a:r>
              <a:rPr lang="en-US" dirty="0"/>
              <a:t>Select </a:t>
            </a:r>
            <a:r>
              <a:rPr lang="en-US" b="1" dirty="0"/>
              <a:t>Request Non-Catalog Items</a:t>
            </a:r>
            <a:r>
              <a:rPr lang="en-US" dirty="0"/>
              <a:t>.</a:t>
            </a:r>
          </a:p>
          <a:p>
            <a:pPr marL="803275"/>
            <a:r>
              <a:rPr lang="en-US" sz="2800" b="1" dirty="0"/>
              <a:t>Note</a:t>
            </a:r>
            <a:r>
              <a:rPr lang="en-US" sz="2800" dirty="0"/>
              <a:t>: You may select </a:t>
            </a:r>
            <a:r>
              <a:rPr lang="en-US" sz="2800" i="1" dirty="0"/>
              <a:t>Connect to Supplier Website </a:t>
            </a:r>
            <a:r>
              <a:rPr lang="en-US" sz="2800" dirty="0"/>
              <a:t>for creating </a:t>
            </a:r>
            <a:r>
              <a:rPr lang="en-US" sz="2800" i="1" dirty="0"/>
              <a:t>Amazon POs </a:t>
            </a:r>
            <a:r>
              <a:rPr lang="en-US" sz="2800" dirty="0"/>
              <a:t>eligible for </a:t>
            </a:r>
            <a:r>
              <a:rPr lang="en-US" sz="2800" i="1" dirty="0"/>
              <a:t>XML</a:t>
            </a:r>
            <a:r>
              <a:rPr lang="en-US" sz="2800" dirty="0"/>
              <a:t> issue. Reference Job Aid: </a:t>
            </a:r>
            <a:r>
              <a:rPr lang="en-US" sz="2800" i="1" dirty="0"/>
              <a:t>Create Catalog Requisitions</a:t>
            </a:r>
            <a:r>
              <a:rPr lang="en-US" sz="2800" dirty="0"/>
              <a:t>.</a:t>
            </a:r>
          </a:p>
          <a:p>
            <a:pPr marL="742950" indent="-742950">
              <a:buFont typeface="+mj-lt"/>
              <a:buAutoNum type="arabicPeriod" startAt="9"/>
            </a:pPr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7CB43C0-E684-8DC4-DD39-1D50E2B151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10"/>
            </a:pPr>
            <a:r>
              <a:rPr lang="en-US" dirty="0">
                <a:latin typeface="Arial"/>
                <a:cs typeface="Arial"/>
              </a:rPr>
              <a:t>Select a </a:t>
            </a:r>
            <a:r>
              <a:rPr lang="en-US" b="1" dirty="0">
                <a:latin typeface="Arial"/>
                <a:cs typeface="Arial"/>
              </a:rPr>
              <a:t>Non-Catalog Request Type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 marL="800100"/>
            <a:r>
              <a:rPr lang="en-US" sz="2800" b="1" dirty="0">
                <a:latin typeface="Arial"/>
                <a:cs typeface="Arial"/>
              </a:rPr>
              <a:t>Note:</a:t>
            </a:r>
            <a:r>
              <a:rPr lang="en-US" sz="2800" dirty="0">
                <a:latin typeface="Arial"/>
                <a:cs typeface="Arial"/>
              </a:rPr>
              <a:t> For the purposes of this guide, </a:t>
            </a:r>
            <a:r>
              <a:rPr lang="en-US" sz="2800" i="1" dirty="0">
                <a:latin typeface="Arial"/>
                <a:cs typeface="Arial"/>
              </a:rPr>
              <a:t>Request Goods </a:t>
            </a:r>
            <a:r>
              <a:rPr lang="en-US" sz="2800" dirty="0">
                <a:latin typeface="Arial"/>
                <a:cs typeface="Arial"/>
              </a:rPr>
              <a:t>was selected. If </a:t>
            </a:r>
            <a:r>
              <a:rPr lang="en-US" sz="2800" i="1" dirty="0">
                <a:latin typeface="Arial"/>
                <a:cs typeface="Arial"/>
              </a:rPr>
              <a:t>Request Services </a:t>
            </a:r>
            <a:r>
              <a:rPr lang="en-US" sz="2800" dirty="0">
                <a:latin typeface="Arial"/>
                <a:cs typeface="Arial"/>
              </a:rPr>
              <a:t>is selected, fields will vary.</a:t>
            </a:r>
            <a:r>
              <a:rPr lang="en-US" dirty="0"/>
              <a:t> </a:t>
            </a:r>
            <a:r>
              <a:rPr lang="en-US" sz="2800" i="1" dirty="0"/>
              <a:t>Purchase Order Service Lines </a:t>
            </a:r>
            <a:r>
              <a:rPr lang="en-US" sz="2800" dirty="0"/>
              <a:t>liquidate by </a:t>
            </a:r>
            <a:r>
              <a:rPr lang="en-US" sz="2800" i="1" dirty="0"/>
              <a:t>Amount</a:t>
            </a:r>
            <a:r>
              <a:rPr lang="en-US" sz="2800" dirty="0"/>
              <a:t> and, therefore, do not contain </a:t>
            </a:r>
            <a:r>
              <a:rPr lang="en-US" sz="2800" i="1" dirty="0"/>
              <a:t>Quantity</a:t>
            </a:r>
            <a:r>
              <a:rPr lang="en-US" sz="2800" dirty="0"/>
              <a:t> or </a:t>
            </a:r>
            <a:r>
              <a:rPr lang="en-US" sz="2800" i="1" dirty="0"/>
              <a:t>Unit Cost </a:t>
            </a:r>
            <a:r>
              <a:rPr lang="en-US" sz="2800" dirty="0"/>
              <a:t>fields.</a:t>
            </a:r>
          </a:p>
          <a:p>
            <a:pPr marL="800100"/>
            <a:endParaRPr lang="en-US" sz="2800" dirty="0">
              <a:latin typeface="Arial"/>
              <a:cs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F6214-3BBB-D007-039D-F30775771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32BF324-B4EA-F51F-90F9-9F26F8FA23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697" r="12450" b="25277"/>
          <a:stretch>
            <a:fillRect/>
          </a:stretch>
        </p:blipFill>
        <p:spPr>
          <a:xfrm>
            <a:off x="1550809" y="5352585"/>
            <a:ext cx="9144000" cy="302612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6887C658-939F-9ED7-5CEE-59DC75303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58202" y="6304241"/>
            <a:ext cx="3370998" cy="96523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7CCB2F7-CC2F-2E18-4A05-0979AEBF48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009"/>
          <a:stretch>
            <a:fillRect/>
          </a:stretch>
        </p:blipFill>
        <p:spPr>
          <a:xfrm>
            <a:off x="2465209" y="12021018"/>
            <a:ext cx="7315200" cy="291773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9A92C028-CA9C-4107-9D9D-1F19A1048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43200" y="13033199"/>
            <a:ext cx="3352799" cy="163773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60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34ADC7-307E-2F27-0EEC-3E6AE0AF3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4CF20A-91B4-2218-754C-D54832D678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22B171-DB2D-156E-8C73-395184AC9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AE78CC-37EB-C18F-BA4F-75B3F86846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26A399C9-1114-F59A-01C5-C020B5AC5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Create Requisition Using P-Card 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(Part 5 of 13)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B3A9751D-DF4A-36C0-C1CD-0E6B4FB290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779073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11"/>
            </a:pPr>
            <a:r>
              <a:rPr lang="en-US" dirty="0">
                <a:latin typeface="Arial"/>
                <a:cs typeface="Arial"/>
              </a:rPr>
              <a:t>Enter an </a:t>
            </a:r>
            <a:r>
              <a:rPr lang="en-US" b="1" dirty="0">
                <a:latin typeface="Arial"/>
                <a:cs typeface="Arial"/>
              </a:rPr>
              <a:t>Item Description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* </a:t>
            </a:r>
            <a:r>
              <a:rPr lang="en-US" dirty="0">
                <a:latin typeface="Arial"/>
                <a:cs typeface="Arial"/>
              </a:rPr>
              <a:t>(Required) and </a:t>
            </a:r>
            <a:r>
              <a:rPr lang="en-US" b="1" dirty="0">
                <a:latin typeface="Arial"/>
                <a:cs typeface="Arial"/>
              </a:rPr>
              <a:t>Supplier Item Identifier </a:t>
            </a:r>
            <a:r>
              <a:rPr lang="en-US" dirty="0">
                <a:latin typeface="Arial"/>
                <a:cs typeface="Arial"/>
              </a:rPr>
              <a:t>(Optional).</a:t>
            </a:r>
          </a:p>
          <a:p>
            <a:pPr marL="742950" indent="-742950">
              <a:buFont typeface="+mj-lt"/>
              <a:buAutoNum type="arabicPeriod" startAt="11"/>
            </a:pPr>
            <a:r>
              <a:rPr lang="en-US" dirty="0">
                <a:latin typeface="Arial"/>
                <a:cs typeface="Arial"/>
              </a:rPr>
              <a:t>Enter </a:t>
            </a:r>
            <a:r>
              <a:rPr lang="en-US" b="1" dirty="0">
                <a:latin typeface="Arial"/>
                <a:cs typeface="Arial"/>
              </a:rPr>
              <a:t>Commodity Code</a:t>
            </a:r>
            <a:r>
              <a:rPr lang="en-US" dirty="0">
                <a:latin typeface="Arial"/>
                <a:cs typeface="Arial"/>
              </a:rPr>
              <a:t>, if applicable and verify the default </a:t>
            </a:r>
            <a:r>
              <a:rPr lang="en-US" b="1" dirty="0">
                <a:latin typeface="Arial"/>
                <a:cs typeface="Arial"/>
              </a:rPr>
              <a:t>Spend Category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*</a:t>
            </a:r>
            <a:r>
              <a:rPr lang="en-US" dirty="0">
                <a:latin typeface="Arial"/>
                <a:cs typeface="Arial"/>
              </a:rPr>
              <a:t>, update as needed.</a:t>
            </a:r>
          </a:p>
          <a:p>
            <a:pPr marL="736600" lvl="1" indent="0">
              <a:buNone/>
            </a:pPr>
            <a:r>
              <a:rPr lang="en-US" sz="2800" b="1" dirty="0">
                <a:latin typeface="Arial"/>
                <a:cs typeface="Arial"/>
              </a:rPr>
              <a:t>Note: </a:t>
            </a:r>
            <a:r>
              <a:rPr lang="en-US" sz="2800" dirty="0">
                <a:latin typeface="Arial"/>
                <a:cs typeface="Arial"/>
              </a:rPr>
              <a:t> </a:t>
            </a:r>
            <a:r>
              <a:rPr lang="en-US" sz="2800" dirty="0"/>
              <a:t>If specified on </a:t>
            </a:r>
            <a:r>
              <a:rPr lang="en-US" sz="2800" i="1" dirty="0"/>
              <a:t>Goods</a:t>
            </a:r>
            <a:r>
              <a:rPr lang="en-US" sz="2800" dirty="0"/>
              <a:t> lines, the </a:t>
            </a:r>
            <a:r>
              <a:rPr lang="en-US" sz="2800" i="1" dirty="0"/>
              <a:t>Spend</a:t>
            </a:r>
            <a:r>
              <a:rPr lang="en-US" sz="2800" dirty="0"/>
              <a:t> </a:t>
            </a:r>
            <a:r>
              <a:rPr lang="en-US" sz="2800" i="1" dirty="0"/>
              <a:t>Category</a:t>
            </a:r>
            <a:r>
              <a:rPr lang="en-US" sz="2800" dirty="0"/>
              <a:t> will default based on </a:t>
            </a:r>
            <a:r>
              <a:rPr lang="en-US" sz="2800" i="1" dirty="0"/>
              <a:t>Commodity Code</a:t>
            </a:r>
            <a:r>
              <a:rPr lang="en-US" sz="2800" dirty="0"/>
              <a:t>. However, the </a:t>
            </a:r>
            <a:r>
              <a:rPr lang="en-US" sz="2800" i="1" dirty="0"/>
              <a:t>Spend</a:t>
            </a:r>
            <a:r>
              <a:rPr lang="en-US" sz="2800" dirty="0"/>
              <a:t> </a:t>
            </a:r>
            <a:r>
              <a:rPr lang="en-US" sz="2800" i="1" dirty="0"/>
              <a:t>Category</a:t>
            </a:r>
            <a:r>
              <a:rPr lang="en-US" sz="2800" dirty="0"/>
              <a:t> will not default on Service lines.</a:t>
            </a:r>
          </a:p>
          <a:p>
            <a:pPr marL="742950" indent="-742950">
              <a:buAutoNum type="arabicPeriod" startAt="11"/>
            </a:pPr>
            <a:r>
              <a:rPr lang="en-US" dirty="0">
                <a:latin typeface="Arial"/>
                <a:cs typeface="Arial"/>
              </a:rPr>
              <a:t>Enter a </a:t>
            </a:r>
            <a:r>
              <a:rPr lang="en-US" b="1" dirty="0">
                <a:latin typeface="Arial"/>
                <a:cs typeface="Arial"/>
              </a:rPr>
              <a:t>Quantity</a:t>
            </a:r>
            <a:r>
              <a:rPr lang="en-US" b="1" dirty="0">
                <a:solidFill>
                  <a:srgbClr val="FF0000"/>
                </a:solidFill>
                <a:latin typeface="Arial"/>
                <a:cs typeface="Arial"/>
              </a:rPr>
              <a:t>*</a:t>
            </a:r>
            <a:r>
              <a:rPr lang="en-US" b="1" dirty="0">
                <a:latin typeface="Arial"/>
                <a:cs typeface="Arial"/>
              </a:rPr>
              <a:t>, Unit Cost </a:t>
            </a:r>
            <a:r>
              <a:rPr lang="en-US" dirty="0">
                <a:latin typeface="Arial"/>
                <a:cs typeface="Arial"/>
              </a:rPr>
              <a:t>(Required), </a:t>
            </a:r>
            <a:r>
              <a:rPr lang="en-US" b="1" dirty="0">
                <a:latin typeface="Arial"/>
                <a:cs typeface="Arial"/>
              </a:rPr>
              <a:t>Unit of Measure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* </a:t>
            </a:r>
            <a:r>
              <a:rPr lang="en-US" dirty="0">
                <a:latin typeface="Arial"/>
                <a:cs typeface="Arial"/>
              </a:rPr>
              <a:t>and line </a:t>
            </a:r>
            <a:r>
              <a:rPr lang="en-US" b="1" dirty="0">
                <a:latin typeface="Arial"/>
                <a:cs typeface="Arial"/>
              </a:rPr>
              <a:t>Memo</a:t>
            </a:r>
            <a:r>
              <a:rPr lang="en-US" dirty="0">
                <a:latin typeface="Arial"/>
                <a:cs typeface="Arial"/>
              </a:rPr>
              <a:t>, if needed</a:t>
            </a:r>
            <a:r>
              <a:rPr lang="en-US" sz="2800" dirty="0">
                <a:latin typeface="Arial"/>
                <a:cs typeface="Arial"/>
              </a:rPr>
              <a:t>.</a:t>
            </a:r>
          </a:p>
          <a:p>
            <a:pPr marL="742950" indent="-742950">
              <a:buFont typeface="+mj-lt"/>
              <a:buAutoNum type="arabicPeriod" startAt="14"/>
            </a:pPr>
            <a:r>
              <a:rPr lang="en-US" dirty="0">
                <a:latin typeface="Arial"/>
                <a:cs typeface="Arial"/>
              </a:rPr>
              <a:t>Click </a:t>
            </a:r>
            <a:r>
              <a:rPr lang="en-US" b="1" dirty="0">
                <a:latin typeface="Arial"/>
                <a:cs typeface="Arial"/>
              </a:rPr>
              <a:t>Add to Cart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 marL="736600"/>
            <a:r>
              <a:rPr lang="en-US" sz="2800" b="1" dirty="0">
                <a:solidFill>
                  <a:srgbClr val="000000"/>
                </a:solidFill>
                <a:latin typeface="Arial"/>
                <a:cs typeface="Arial"/>
              </a:rPr>
              <a:t>Note</a:t>
            </a:r>
            <a:r>
              <a:rPr lang="en-US" sz="2800" dirty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r>
              <a:rPr lang="en-US" sz="2800" dirty="0">
                <a:latin typeface="Arial"/>
                <a:cs typeface="Arial"/>
              </a:rPr>
              <a:t>Repeat </a:t>
            </a:r>
            <a:r>
              <a:rPr lang="en-US" sz="2800" i="1" dirty="0">
                <a:latin typeface="Arial"/>
                <a:cs typeface="Arial"/>
              </a:rPr>
              <a:t>Steps 11-14 </a:t>
            </a:r>
            <a:r>
              <a:rPr lang="en-US" sz="2800" dirty="0">
                <a:latin typeface="Arial"/>
                <a:cs typeface="Arial"/>
              </a:rPr>
              <a:t>to add all </a:t>
            </a:r>
            <a:r>
              <a:rPr lang="en-US" sz="2800" i="1" dirty="0">
                <a:latin typeface="Arial"/>
                <a:cs typeface="Arial"/>
              </a:rPr>
              <a:t>Goods</a:t>
            </a:r>
            <a:r>
              <a:rPr lang="en-US" sz="2800" dirty="0">
                <a:latin typeface="Arial"/>
                <a:cs typeface="Arial"/>
              </a:rPr>
              <a:t> and </a:t>
            </a:r>
            <a:r>
              <a:rPr lang="en-US" sz="2800" i="1" dirty="0">
                <a:latin typeface="Arial"/>
                <a:cs typeface="Arial"/>
              </a:rPr>
              <a:t>Services</a:t>
            </a:r>
            <a:r>
              <a:rPr lang="en-US" sz="2800" dirty="0">
                <a:latin typeface="Arial"/>
                <a:cs typeface="Arial"/>
              </a:rPr>
              <a:t> line items being requested.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5C6BE5-1C58-999E-40E7-98FF216A6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03E187F-87BF-F1E8-9B33-1AF2478FA2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8175" y="9312794"/>
            <a:ext cx="6858000" cy="62192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DCB8D5D6-5A56-0375-948E-1874FA502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26796" y="9887998"/>
            <a:ext cx="5199344" cy="92929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AC66EA6-BCC6-F06E-3033-4C1FB4D29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28409" y="12273042"/>
            <a:ext cx="5193464" cy="195095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683F7A8-C97D-6C58-EE44-6B82A1E89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22809" y="15086924"/>
            <a:ext cx="1151193" cy="30755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B8894968-EA79-1D76-066E-5DF8BECF6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1021873" y="988876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8DFDF794-791F-DD66-09A6-941EF57A04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020313" y="1094811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4522E2F9-29AD-10D4-F4FC-CEB20DB91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424085" y="1453817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>
                <a:latin typeface="Arial"/>
                <a:cs typeface="Arial"/>
              </a:rPr>
              <a:t>14</a:t>
            </a:r>
            <a:endParaRPr 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115BCA-3898-F313-6D30-0B8D6615E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26796" y="10876408"/>
            <a:ext cx="2193254" cy="72153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82693F0-D56D-EDDB-2627-7AFDEC9BC6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1021871" y="1297420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latin typeface="Arial"/>
                <a:cs typeface="Arial"/>
              </a:rPr>
              <a:t>13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228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D8BDCE-A6CC-69B4-BC84-E9B2AA5783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A66999-33AA-F9F8-92A2-FDE87D689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1D0DE6-E723-62D6-34B7-1877DF4DD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B20B84-E50D-0306-EB38-FBA9BA5E6D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0CF50F7-170C-8790-8568-B682652A1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Create Requisition Using P-Card 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(Part 6 of 13)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9101CEE-FBC0-CDAC-3E37-428BE755397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15"/>
            </a:pPr>
            <a:r>
              <a:rPr lang="en-US" dirty="0">
                <a:latin typeface="Arial"/>
                <a:cs typeface="Arial"/>
              </a:rPr>
              <a:t>Click the </a:t>
            </a:r>
            <a:r>
              <a:rPr lang="en-US" b="1" dirty="0">
                <a:latin typeface="Arial"/>
                <a:cs typeface="Arial"/>
              </a:rPr>
              <a:t>Shopping Cart </a:t>
            </a:r>
            <a:r>
              <a:rPr lang="en-US" dirty="0">
                <a:latin typeface="Arial"/>
                <a:cs typeface="Arial"/>
              </a:rPr>
              <a:t>when all line items are added.</a:t>
            </a:r>
          </a:p>
          <a:p>
            <a:pPr marL="736600"/>
            <a:r>
              <a:rPr lang="en-US" sz="2800" b="1" dirty="0"/>
              <a:t>Note</a:t>
            </a:r>
            <a:r>
              <a:rPr lang="en-US" sz="2800" dirty="0"/>
              <a:t>: If line items require modification, click </a:t>
            </a:r>
            <a:r>
              <a:rPr lang="en-US" sz="2800" i="1" dirty="0"/>
              <a:t>View Cart </a:t>
            </a:r>
            <a:r>
              <a:rPr lang="en-US" sz="2800" dirty="0"/>
              <a:t>in </a:t>
            </a:r>
            <a:r>
              <a:rPr lang="en-US" sz="2800" i="1" dirty="0"/>
              <a:t>My Cart</a:t>
            </a:r>
            <a:r>
              <a:rPr lang="en-US" sz="2800" dirty="0"/>
              <a:t>. Select the item you wish to modify. If fields that require change are not open for edit, the line can be deleted. Click </a:t>
            </a:r>
            <a:r>
              <a:rPr lang="en-US" sz="2800" i="1" dirty="0"/>
              <a:t>Continue Shopping </a:t>
            </a:r>
            <a:r>
              <a:rPr lang="en-US" sz="2800" dirty="0"/>
              <a:t>to add the line item again. Select </a:t>
            </a:r>
            <a:r>
              <a:rPr lang="en-US" sz="2800" i="1" dirty="0"/>
              <a:t>Request Non-Catalog Items </a:t>
            </a:r>
            <a:r>
              <a:rPr lang="en-US" sz="2800" dirty="0"/>
              <a:t>option and repeat </a:t>
            </a:r>
            <a:r>
              <a:rPr lang="en-US" sz="2800" i="1" dirty="0"/>
              <a:t>Steps 11-14.</a:t>
            </a:r>
          </a:p>
          <a:p>
            <a:endParaRPr lang="en-US" dirty="0">
              <a:latin typeface="Arial"/>
              <a:cs typeface="Arial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76F7011C-836B-1D2A-64BC-3856D607E4B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6"/>
            </a:pPr>
            <a:r>
              <a:rPr lang="en-US" dirty="0"/>
              <a:t>Click </a:t>
            </a:r>
            <a:r>
              <a:rPr lang="en-US" b="1" dirty="0"/>
              <a:t>Checkout</a:t>
            </a:r>
            <a:r>
              <a:rPr lang="en-US" dirty="0"/>
              <a:t> when your cart contents are accurate and complete.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1E5C91-85DE-F40D-032F-75246B430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EF5D22C-C7E6-03BF-DE04-A28683D815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40"/>
          <a:stretch>
            <a:fillRect/>
          </a:stretch>
        </p:blipFill>
        <p:spPr>
          <a:xfrm>
            <a:off x="1617259" y="6791133"/>
            <a:ext cx="8957482" cy="16720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77A1521-4E30-2542-D29B-EC86C4636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19"/>
          <a:stretch>
            <a:fillRect/>
          </a:stretch>
        </p:blipFill>
        <p:spPr>
          <a:xfrm>
            <a:off x="3352798" y="10229850"/>
            <a:ext cx="5486400" cy="511488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1DDE317-B8B6-66FD-9342-3548E96BB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39988" y="14408803"/>
            <a:ext cx="1419367" cy="55955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99A85B-72F5-37C6-3458-EC84AC0244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33296" y="6791133"/>
            <a:ext cx="641445" cy="78743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094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80D49-F1E9-4F95-2708-8E1B0661A7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6D7FDA-5312-A88D-C058-E288E9CF1A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9783F-8592-7529-73E2-4124E548B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CCAF99-2187-82B3-2AB3-7C2142D5E7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1CEF8B1A-8C83-FBD0-87D8-2F4422C33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Create Requisition Using P-Card 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(Part 7 of 13)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0E9A298-553A-D39C-DB52-56C856C767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716511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17"/>
            </a:pPr>
            <a:r>
              <a:rPr lang="en-US" dirty="0"/>
              <a:t>Review the </a:t>
            </a:r>
            <a:r>
              <a:rPr lang="en-US" b="1" dirty="0"/>
              <a:t>Requisition Header Deliver-To Location </a:t>
            </a:r>
            <a:r>
              <a:rPr lang="en-US" dirty="0"/>
              <a:t>and </a:t>
            </a:r>
            <a:r>
              <a:rPr lang="en-US" b="1" dirty="0"/>
              <a:t>Ship-To Address</a:t>
            </a:r>
            <a:r>
              <a:rPr lang="en-US" dirty="0"/>
              <a:t>. </a:t>
            </a:r>
          </a:p>
          <a:p>
            <a:pPr marL="803275"/>
            <a:r>
              <a:rPr lang="en-US" sz="2800" b="1" dirty="0"/>
              <a:t>Note</a:t>
            </a:r>
            <a:r>
              <a:rPr lang="en-US" sz="2800" dirty="0"/>
              <a:t>: Click </a:t>
            </a:r>
            <a:r>
              <a:rPr lang="en-US" sz="2800" i="1" dirty="0"/>
              <a:t>Related Actions </a:t>
            </a:r>
            <a:r>
              <a:rPr lang="en-US" sz="2800" dirty="0"/>
              <a:t>(</a:t>
            </a:r>
            <a:r>
              <a:rPr lang="en-US" sz="2800" i="1" dirty="0"/>
              <a:t>…</a:t>
            </a:r>
            <a:r>
              <a:rPr lang="en-US" sz="2800" dirty="0"/>
              <a:t>) and </a:t>
            </a:r>
            <a:r>
              <a:rPr lang="en-US" sz="2800" i="1" dirty="0"/>
              <a:t>Edit Address </a:t>
            </a:r>
            <a:r>
              <a:rPr lang="en-US" sz="2800" dirty="0"/>
              <a:t>to update. These values can differ on each requisition line. Both values must be a valid GA@WORK </a:t>
            </a:r>
            <a:r>
              <a:rPr lang="en-US" sz="2800" i="1" dirty="0"/>
              <a:t>Location</a:t>
            </a:r>
            <a:r>
              <a:rPr lang="en-US" sz="2800" dirty="0"/>
              <a:t> and </a:t>
            </a:r>
            <a:r>
              <a:rPr lang="en-US" sz="2800" i="1" dirty="0"/>
              <a:t>Address</a:t>
            </a:r>
            <a:r>
              <a:rPr lang="en-US" sz="2800" dirty="0"/>
              <a:t>. Do not select </a:t>
            </a:r>
            <a:r>
              <a:rPr lang="en-US" sz="2800" i="1" dirty="0"/>
              <a:t>Use</a:t>
            </a:r>
            <a:r>
              <a:rPr lang="en-US" sz="2800" dirty="0"/>
              <a:t> </a:t>
            </a:r>
            <a:r>
              <a:rPr lang="en-US" sz="2800" i="1" dirty="0"/>
              <a:t>Alternate Address</a:t>
            </a:r>
            <a:r>
              <a:rPr lang="en-US" sz="2800" dirty="0"/>
              <a:t>. Instead, contact your </a:t>
            </a:r>
            <a:r>
              <a:rPr lang="en-US" sz="2800" i="1" dirty="0"/>
              <a:t>Procurement Officer </a:t>
            </a:r>
            <a:r>
              <a:rPr lang="en-US" sz="2800" dirty="0"/>
              <a:t>to request addresses be created if they do not exist.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92E1A3-954C-1D9A-A4BB-059B5A8C2B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0A7E32-D4D0-DB38-0E49-2DDD09795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0260" y="6532408"/>
            <a:ext cx="9144000" cy="598146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17D25F0-CA90-485B-B2A0-2D2FF71AF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64471" y="7105913"/>
            <a:ext cx="8773635" cy="480958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82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E8653-5D1C-C9ED-9464-2E4D590188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B73721-E04C-2643-5600-C4BFE4D353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9121FD-0D8F-817E-544D-C19577C35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E30AE-1BB6-7129-E85C-CB82DDF5D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33107B8C-F142-EF67-B08A-21E9E8444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Create Requisition Using P-Card 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(Part 8 of 13)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D205C102-6F6A-33DE-5FF8-4A0DA42540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18"/>
            </a:pPr>
            <a:r>
              <a:rPr lang="en-US" dirty="0">
                <a:latin typeface="Arial"/>
                <a:cs typeface="Arial"/>
              </a:rPr>
              <a:t>Select the </a:t>
            </a:r>
            <a:r>
              <a:rPr lang="en-US" b="1" dirty="0">
                <a:latin typeface="Arial"/>
                <a:cs typeface="Arial"/>
              </a:rPr>
              <a:t>Credit Card</a:t>
            </a:r>
            <a:r>
              <a:rPr lang="en-US" dirty="0">
                <a:latin typeface="Arial"/>
                <a:cs typeface="Arial"/>
              </a:rPr>
              <a:t> issued to the </a:t>
            </a:r>
            <a:r>
              <a:rPr lang="en-US" b="1" dirty="0">
                <a:latin typeface="Arial"/>
                <a:cs typeface="Arial"/>
              </a:rPr>
              <a:t>Requestor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 marL="803275"/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Optionally, check the </a:t>
            </a:r>
            <a:r>
              <a:rPr lang="en-US" sz="2800" i="1" dirty="0">
                <a:latin typeface="Arial"/>
                <a:cs typeface="Arial"/>
              </a:rPr>
              <a:t>High Priority </a:t>
            </a:r>
            <a:r>
              <a:rPr lang="en-US" sz="2800" dirty="0">
                <a:latin typeface="Arial"/>
                <a:cs typeface="Arial"/>
              </a:rPr>
              <a:t>box, enter a </a:t>
            </a:r>
            <a:r>
              <a:rPr lang="en-US" sz="2800" i="1" dirty="0">
                <a:latin typeface="Arial"/>
                <a:cs typeface="Arial"/>
              </a:rPr>
              <a:t>Memo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i="1" dirty="0">
                <a:latin typeface="Arial"/>
                <a:cs typeface="Arial"/>
              </a:rPr>
              <a:t>to Suppliers </a:t>
            </a:r>
            <a:r>
              <a:rPr lang="en-US" sz="2800" dirty="0">
                <a:latin typeface="Arial"/>
                <a:cs typeface="Arial"/>
              </a:rPr>
              <a:t>(prints on PO) and enter </a:t>
            </a:r>
            <a:r>
              <a:rPr lang="en-US" sz="2800" i="1" dirty="0">
                <a:latin typeface="Arial"/>
                <a:cs typeface="Arial"/>
              </a:rPr>
              <a:t>Internal Memo</a:t>
            </a:r>
            <a:r>
              <a:rPr lang="en-US" sz="2800" dirty="0">
                <a:latin typeface="Arial"/>
                <a:cs typeface="Arial"/>
              </a:rPr>
              <a:t>, as needed.</a:t>
            </a:r>
          </a:p>
          <a:p>
            <a:pPr marL="742950" indent="-742950">
              <a:buFont typeface="+mj-lt"/>
              <a:buAutoNum type="arabicPeriod" startAt="19"/>
            </a:pPr>
            <a:r>
              <a:rPr lang="en-US" dirty="0">
                <a:latin typeface="Arial"/>
                <a:cs typeface="Arial"/>
              </a:rPr>
              <a:t>Select </a:t>
            </a:r>
            <a:r>
              <a:rPr lang="en-US" b="1" dirty="0">
                <a:latin typeface="Arial"/>
                <a:cs typeface="Arial"/>
              </a:rPr>
              <a:t>PO Request </a:t>
            </a:r>
            <a:r>
              <a:rPr lang="en-US" dirty="0">
                <a:latin typeface="Arial"/>
                <a:cs typeface="Arial"/>
              </a:rPr>
              <a:t>in </a:t>
            </a:r>
            <a:r>
              <a:rPr lang="en-US" b="1" dirty="0">
                <a:latin typeface="Arial"/>
                <a:cs typeface="Arial"/>
              </a:rPr>
              <a:t>Requisition Type</a:t>
            </a:r>
            <a:r>
              <a:rPr lang="en-US" dirty="0">
                <a:latin typeface="Arial"/>
                <a:cs typeface="Arial"/>
              </a:rPr>
              <a:t>.</a:t>
            </a:r>
            <a:endParaRPr lang="en-US" dirty="0"/>
          </a:p>
          <a:p>
            <a:pPr marL="803275" lvl="1" indent="0">
              <a:buNone/>
            </a:pPr>
            <a:r>
              <a:rPr lang="en-US" sz="2800" b="1" dirty="0">
                <a:latin typeface="Arial"/>
                <a:cs typeface="Arial"/>
              </a:rPr>
              <a:t>Note:</a:t>
            </a:r>
            <a:r>
              <a:rPr lang="en-US" sz="2800" dirty="0">
                <a:latin typeface="Arial"/>
                <a:cs typeface="Arial"/>
              </a:rPr>
              <a:t> Comments entered in </a:t>
            </a:r>
            <a:r>
              <a:rPr lang="en-US" sz="2800" i="1" dirty="0">
                <a:latin typeface="Arial"/>
                <a:cs typeface="Arial"/>
              </a:rPr>
              <a:t>Memo to Suppliers</a:t>
            </a:r>
            <a:r>
              <a:rPr lang="en-US" sz="2800" dirty="0">
                <a:latin typeface="Arial"/>
                <a:cs typeface="Arial"/>
              </a:rPr>
              <a:t> will appear on </a:t>
            </a:r>
            <a:r>
              <a:rPr lang="en-US" sz="2800" i="1" dirty="0">
                <a:latin typeface="Arial"/>
                <a:cs typeface="Arial"/>
              </a:rPr>
              <a:t>Sourced PO</a:t>
            </a:r>
            <a:r>
              <a:rPr lang="en-US" sz="2800" dirty="0">
                <a:latin typeface="Arial"/>
                <a:cs typeface="Arial"/>
              </a:rPr>
              <a:t>. Memos are optional.</a:t>
            </a:r>
            <a:endParaRPr lang="en-US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D7F221-53C0-B577-40A6-C1ADE4EC47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B27474E-B1A5-33D1-1518-6D5435C51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809" y="7357639"/>
            <a:ext cx="9144000" cy="631330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C5057FB4-4FFC-C397-6841-9A9FC59F53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38524" y="9014140"/>
            <a:ext cx="3030515" cy="65968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4F394C-2137-F070-AD5F-EABA3EED78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38524" y="9790807"/>
            <a:ext cx="3030516" cy="47115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099FCB3-3ABA-D5FF-19EF-423BBAC85A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469039" y="904948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BECC4FE-B108-AEAF-AAA3-8467F4AF3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469039" y="971331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16494017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5037ED-0B11-4449-BF81-C0D1539FFB91}">
  <ds:schemaRefs>
    <ds:schemaRef ds:uri="http://schemas.openxmlformats.org/package/2006/metadata/core-properties"/>
    <ds:schemaRef ds:uri="8d5ae7cb-5eaa-45bd-87a9-9ecdfd4d7a10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91b022cc-d96d-4c7a-a6ef-47af526da2c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076DF8-5F85-4531-B138-8A7F6026AB74}"/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1269</Words>
  <Application>Microsoft Office PowerPoint</Application>
  <PresentationFormat>Custom</PresentationFormat>
  <Paragraphs>154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Job Aid Template</vt:lpstr>
      <vt:lpstr>1_Administrative</vt:lpstr>
      <vt:lpstr>Create Requisition Using P-Card</vt:lpstr>
      <vt:lpstr>Create Requisition Using P-Card  (Part 1 of 13)</vt:lpstr>
      <vt:lpstr>Create Requisition Using P-Card  (Part 2 of 13)</vt:lpstr>
      <vt:lpstr>Create Requisition Using P-Card  (Part 3 of 13)</vt:lpstr>
      <vt:lpstr>Create Requisition Using P-Card  (Part 4 of 13)</vt:lpstr>
      <vt:lpstr>Create Requisition Using P-Card  (Part 5 of 13)</vt:lpstr>
      <vt:lpstr>Create Requisition Using P-Card  (Part 6 of 13)</vt:lpstr>
      <vt:lpstr>Create Requisition Using P-Card  (Part 7 of 13)</vt:lpstr>
      <vt:lpstr>Create Requisition Using P-Card  (Part 8 of 13)</vt:lpstr>
      <vt:lpstr>Create Requisition Using P-Card  (Part 9 of 13)</vt:lpstr>
      <vt:lpstr>Create Requisition Using P-Card  (Part 10 of 13)</vt:lpstr>
      <vt:lpstr>Create Requisition Using P-Card  (Part 11 of 13)</vt:lpstr>
      <vt:lpstr>Create Requisition Using P-Card  (Part 12 of 13)</vt:lpstr>
      <vt:lpstr>Create Requisition Using P-Card  (Part 13 of 13)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Chapman, Mary</cp:lastModifiedBy>
  <cp:revision>78</cp:revision>
  <cp:lastPrinted>2024-05-14T19:49:44Z</cp:lastPrinted>
  <dcterms:created xsi:type="dcterms:W3CDTF">2024-01-04T16:25:20Z</dcterms:created>
  <dcterms:modified xsi:type="dcterms:W3CDTF">2026-01-05T15:04:56Z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</Properties>
</file>