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C0_AB2C13BE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0"/>
  </p:notesMasterIdLst>
  <p:sldIdLst>
    <p:sldId id="355" r:id="rId6"/>
    <p:sldId id="408" r:id="rId7"/>
    <p:sldId id="409" r:id="rId8"/>
    <p:sldId id="418" r:id="rId9"/>
    <p:sldId id="448" r:id="rId10"/>
    <p:sldId id="414" r:id="rId11"/>
    <p:sldId id="440" r:id="rId12"/>
    <p:sldId id="446" r:id="rId13"/>
    <p:sldId id="447" r:id="rId14"/>
    <p:sldId id="442" r:id="rId15"/>
    <p:sldId id="437" r:id="rId16"/>
    <p:sldId id="436" r:id="rId17"/>
    <p:sldId id="449" r:id="rId18"/>
    <p:sldId id="450" r:id="rId19"/>
  </p:sldIdLst>
  <p:sldSz cx="12192000" cy="16256000"/>
  <p:notesSz cx="7315200" cy="96012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AEC2918A-3D02-8CDC-0937-A2078E8E1F0A}" name="Cooper, Lenesia" initials="CL" userId="S::lenesia.cooper@sao.ga.gov::c87d1fc2-4efc-4039-ab7f-230fa324140b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MK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608"/>
    <a:srgbClr val="C00000"/>
    <a:srgbClr val="616161"/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57851-C4AA-9FFE-BF63-F38E30235D8B}" v="11" dt="2026-05-21T15:03:13.53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120"/>
        <p:guide pos="910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E8257851-C4AA-9FFE-BF63-F38E30235D8B}"/>
    <pc:docChg chg="modSld sldOrd">
      <pc:chgData name="Randi, Anna" userId="S::anna.randi@doas.ga.gov::7a741e9f-5716-4406-ad8f-1546a0125a35" providerId="AD" clId="Web-{E8257851-C4AA-9FFE-BF63-F38E30235D8B}" dt="2026-05-21T15:03:13.535" v="9"/>
      <pc:docMkLst>
        <pc:docMk/>
      </pc:docMkLst>
      <pc:sldChg chg="ord">
        <pc:chgData name="Randi, Anna" userId="S::anna.randi@doas.ga.gov::7a741e9f-5716-4406-ad8f-1546a0125a35" providerId="AD" clId="Web-{E8257851-C4AA-9FFE-BF63-F38E30235D8B}" dt="2026-05-21T15:03:13.535" v="9"/>
        <pc:sldMkLst>
          <pc:docMk/>
          <pc:sldMk cId="335725057" sldId="436"/>
        </pc:sldMkLst>
      </pc:sldChg>
      <pc:sldChg chg="modSp">
        <pc:chgData name="Randi, Anna" userId="S::anna.randi@doas.ga.gov::7a741e9f-5716-4406-ad8f-1546a0125a35" providerId="AD" clId="Web-{E8257851-C4AA-9FFE-BF63-F38E30235D8B}" dt="2026-05-21T15:02:24.613" v="8" actId="20577"/>
        <pc:sldMkLst>
          <pc:docMk/>
          <pc:sldMk cId="395797149" sldId="437"/>
        </pc:sldMkLst>
        <pc:spChg chg="mod">
          <ac:chgData name="Randi, Anna" userId="S::anna.randi@doas.ga.gov::7a741e9f-5716-4406-ad8f-1546a0125a35" providerId="AD" clId="Web-{E8257851-C4AA-9FFE-BF63-F38E30235D8B}" dt="2026-05-21T15:02:24.613" v="8" actId="20577"/>
          <ac:spMkLst>
            <pc:docMk/>
            <pc:sldMk cId="395797149" sldId="437"/>
            <ac:spMk id="5" creationId="{08EE6CE1-DA55-0A9D-96C3-F869FAACB0B2}"/>
          </ac:spMkLst>
        </pc:spChg>
      </pc:sldChg>
    </pc:docChg>
  </pc:docChgLst>
</pc:chgInfo>
</file>

<file path=ppt/comments/modernComment_1C0_AB2C13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2370D5-0B03-4CA1-B8FF-26CEEFA98510}" authorId="{B987ED60-8328-D44F-D018-344581673C94}" status="resolved" created="2025-10-28T17:36:04.731" complete="100000">
    <pc:sldMkLst xmlns:pc="http://schemas.microsoft.com/office/powerpoint/2013/main/command">
      <pc:docMk/>
      <pc:sldMk cId="2871792574" sldId="448"/>
    </pc:sldMkLst>
    <p188:replyLst>
      <p188:reply id="{3AC6DAEA-50B2-4E74-994C-24E860EB4D87}" authorId="{B987ED60-8328-D44F-D018-344581673C94}" created="2025-10-28T17:40:37.890">
        <p188:txBody>
          <a:bodyPr/>
          <a:lstStyle/>
          <a:p>
            <a:r>
              <a:rPr lang="en-US"/>
              <a:t>Slide 6</a:t>
            </a:r>
          </a:p>
        </p188:txBody>
      </p188:reply>
    </p188:replyLst>
    <p188:txBody>
      <a:bodyPr/>
      <a:lstStyle/>
      <a:p>
        <a:r>
          <a:rPr lang="en-US"/>
          <a:t>Add header screenshot from amedment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1B97-A0B0-A249-5626-2DE35824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0EFB5-6722-2F15-DC07-3343CA6F3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345D5-6A59-B5E7-0355-3FF43B3DA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25FA7-A9C9-E5EC-FB1E-9F8D07018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9611-2017-50B5-1389-C8281C69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C29D8-F426-F6D8-4E8A-BAB03FDB3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DF67F-5765-1F30-9D3A-8B12AAEFD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BB5D3-8230-9FD6-0CDA-147DBDE8E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8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67F15-8FC0-4237-B886-A02E5EE94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4B8FE-2A65-0DD9-B93B-6F8247C77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412281-E264-BD6C-F91A-116D5031F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1B749-6BED-F86D-EB3F-FECEA5904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783BA-FD01-9CAF-5CA0-BD11AE59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9D96C-B376-32F4-AEA1-4C6D08870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36A84-F868-6556-4F8C-92F3EC0DB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7F706-E01D-4B2D-0E37-A587B41BA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5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DA556-BFB0-AB3F-944D-B9B259D7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252C7-2826-ECE9-A4E2-64FB39644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ED601-73FD-8057-104A-43447CA22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BE9D4-78CA-4A61-7406-0EE761659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2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E5DE-136C-3600-EC60-FDC02D999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E9979-C6AC-4E35-6669-4C4E62FAB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CF030-B16A-F55F-40FB-220943B05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C680-B09F-FFEB-077B-794D62217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7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0B81E9C-40BF-FDA8-BC96-13AEA6BEADF5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0_AB2C13BE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Renew an Agency Contract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15600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Administrator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Renew an Agency Contract </a:t>
            </a:r>
            <a:r>
              <a:rPr lang="en-US">
                <a:latin typeface="Arial"/>
                <a:cs typeface="Arial"/>
              </a:rPr>
              <a:t>only. </a:t>
            </a: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Contracts</a:t>
            </a:r>
            <a:r>
              <a:rPr lang="en-US"/>
              <a:t> module.</a:t>
            </a:r>
          </a:p>
          <a:p>
            <a:r>
              <a:rPr lang="en-US"/>
              <a:t>Select </a:t>
            </a:r>
            <a:r>
              <a:rPr lang="en-US" b="1"/>
              <a:t>Contract</a:t>
            </a:r>
            <a:r>
              <a:rPr lang="en-US"/>
              <a:t> for renewal.</a:t>
            </a:r>
          </a:p>
          <a:p>
            <a:r>
              <a:rPr lang="en-US" b="1"/>
              <a:t>Renew Contract</a:t>
            </a:r>
            <a:r>
              <a:rPr lang="en-US"/>
              <a:t>. </a:t>
            </a:r>
          </a:p>
          <a:p>
            <a:r>
              <a:rPr lang="en-US"/>
              <a:t>Contract is saved.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Select Contract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Renew or Extend Contract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is Renewed or Extended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ED3A0-24E8-F79B-1CB5-CB8179AE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CC4672-4BAE-8E97-EAF5-8C19E8B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955439"/>
            <a:ext cx="8229600" cy="41781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F456E-8B66-1FD9-F16E-0C7CD3F2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0A0D1-FBE4-CD11-FBBA-5E72F82C1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B859F-C6C0-26E8-E0C2-59502591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359AE-C411-FBD0-7F21-BE03BE9C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9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8032D-68CE-4443-37AF-9D854F6911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320E6-3F64-72FE-BF75-BCBB36839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2"/>
            </a:pPr>
            <a:r>
              <a:rPr lang="en-CA">
                <a:solidFill>
                  <a:srgbClr val="242424"/>
                </a:solidFill>
              </a:rPr>
              <a:t>Confirm that the </a:t>
            </a:r>
            <a:r>
              <a:rPr lang="en-CA" b="1">
                <a:solidFill>
                  <a:srgbClr val="242424"/>
                </a:solidFill>
              </a:rPr>
              <a:t>Agency Renewal Template </a:t>
            </a:r>
            <a:r>
              <a:rPr lang="en-CA">
                <a:solidFill>
                  <a:srgbClr val="242424"/>
                </a:solidFill>
              </a:rPr>
              <a:t>document is marked as the </a:t>
            </a:r>
            <a:r>
              <a:rPr lang="en-CA" b="1">
                <a:solidFill>
                  <a:srgbClr val="242424"/>
                </a:solidFill>
              </a:rPr>
              <a:t>Main Document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34F1DA-3F76-7A70-47DF-658492BD8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3716842"/>
            <a:ext cx="8229600" cy="45991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3748C-AD55-9E79-F969-D1E2F7B8B1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CA">
                <a:solidFill>
                  <a:srgbClr val="242424"/>
                </a:solidFill>
              </a:rPr>
              <a:t>S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elect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Download </a:t>
            </a:r>
            <a:r>
              <a:rPr lang="en-CA" i="0" u="none" strike="noStrike">
                <a:solidFill>
                  <a:srgbClr val="242424"/>
                </a:solidFill>
                <a:effectLst/>
              </a:rPr>
              <a:t>from the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Actions </a:t>
            </a:r>
            <a:r>
              <a:rPr lang="en-CA" i="0" u="none" strike="noStrike">
                <a:solidFill>
                  <a:srgbClr val="242424"/>
                </a:solidFill>
                <a:effectLst/>
              </a:rPr>
              <a:t>menu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ABAB43-7391-6B97-F20D-B263D96D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6100" y="11826426"/>
            <a:ext cx="3473449" cy="429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E751A-AF36-6518-48C2-1AFF4F15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4255" y="7241880"/>
            <a:ext cx="5450052" cy="10595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1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96685-5DE3-0AF2-26CD-70B9371D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D9753-CAB1-D31C-77BA-7CD16B0D4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E3589-F395-33B6-8B9A-F6B11E330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89DAE-E31A-E8BC-04A2-96D12A8D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EE6CE1-DA55-0A9D-96C3-F869FAAC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Renew an Agency Contract</a:t>
            </a:r>
            <a:br>
              <a:rPr lang="en-US" dirty="0"/>
            </a:br>
            <a:r>
              <a:rPr lang="en-US">
                <a:latin typeface="Arial"/>
                <a:cs typeface="Arial"/>
              </a:rPr>
              <a:t>(Part 10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511E7-CE82-F6A8-F275-3A4B37CE24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7A32BA-7C40-CAFE-58A7-500A9FD3D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4"/>
            </a:pPr>
            <a:r>
              <a:rPr lang="en-CA" b="0" i="0" u="none" strike="noStrike">
                <a:solidFill>
                  <a:srgbClr val="242424"/>
                </a:solidFill>
                <a:effectLst/>
              </a:rPr>
              <a:t>Click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Open File</a:t>
            </a:r>
            <a:r>
              <a:rPr lang="en-CA" i="0" u="none" strike="noStrike">
                <a:solidFill>
                  <a:srgbClr val="242424"/>
                </a:solidFill>
                <a:effectLst/>
              </a:rPr>
              <a:t>.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 </a:t>
            </a:r>
          </a:p>
          <a:p>
            <a:pPr marL="7429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file should open in Microsoft Word.</a:t>
            </a:r>
            <a:endParaRPr lang="en-CA" b="0" i="0" u="none" strike="noStrike">
              <a:solidFill>
                <a:srgbClr val="242424"/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8F96A0-3200-0961-846F-E36B884C2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8" y="4506583"/>
            <a:ext cx="10058400" cy="24712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30CFF0-C0A2-3095-23EF-84F60F9CA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1388" y="9227102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Review the </a:t>
            </a:r>
            <a:r>
              <a:rPr lang="en-US" b="1"/>
              <a:t>Contract</a:t>
            </a:r>
            <a:r>
              <a:rPr lang="en-US"/>
              <a:t> and make required changes.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Save the document on your desktop where you can find it to upload.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4790A9-CD0A-74F2-CE1A-A037207A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24" t="4147" r="6829" b="67088"/>
          <a:stretch/>
        </p:blipFill>
        <p:spPr>
          <a:xfrm>
            <a:off x="1752600" y="11504579"/>
            <a:ext cx="9144000" cy="3525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6787E7-DEFB-4075-51B8-76121E3CB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0047" y="6266116"/>
            <a:ext cx="1377523" cy="4090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5AB3-7C0C-397E-C013-4E5BC6E9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49CCE85-5F36-6D48-FCE3-688E2D42F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2" y="5424066"/>
            <a:ext cx="10058400" cy="4071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E40E0-C3D9-16C4-345E-E5191DE7E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57835-5760-07A0-E351-05BADFEFC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05BFD-308C-D7EF-CDCE-2FB4DE55C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F8D48D-190D-5CC9-6724-F9478B05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11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B9B62C-9735-B325-CE79-460015EB18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Click </a:t>
            </a:r>
            <a:r>
              <a:rPr lang="en-US" b="1"/>
              <a:t>Attachments </a:t>
            </a:r>
            <a:r>
              <a:rPr lang="en-US"/>
              <a:t>on the </a:t>
            </a:r>
            <a:r>
              <a:rPr lang="en-US" b="1"/>
              <a:t>Contract</a:t>
            </a:r>
            <a:r>
              <a:rPr lang="en-US"/>
              <a:t> menu. 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Click </a:t>
            </a:r>
            <a:r>
              <a:rPr lang="en-US" b="1"/>
              <a:t>Actions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Select </a:t>
            </a:r>
            <a:r>
              <a:rPr lang="en-US" b="1"/>
              <a:t>Upload New Version</a:t>
            </a:r>
            <a:r>
              <a:rPr lang="en-US"/>
              <a:t>. Use the table below to learn more about each Actions tab in this section.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C58E9-6CBE-DA9E-408E-41DAE8A71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71D3E6-F5A9-4526-DA2D-2DC201B76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310" y="8591916"/>
            <a:ext cx="3041684" cy="3901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E6E016-8742-2A8A-6F0D-9D9240DE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8505" y="8109623"/>
            <a:ext cx="2185367" cy="438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E1F708-793A-C289-0B58-39B134DD5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4896" y="80730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08359C-F7F1-7F60-E5D3-64B0D5F16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2994" y="85126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160D72-0243-FA50-14AA-6E46F91F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1013361" y="10005496"/>
          <a:ext cx="10058400" cy="4754880"/>
        </p:xfrm>
        <a:graphic>
          <a:graphicData uri="http://schemas.openxmlformats.org/drawingml/2006/table">
            <a:tbl>
              <a:tblPr firstRow="1"/>
              <a:tblGrid>
                <a:gridCol w="3898126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6160274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Action Tab 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4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7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9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4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557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9071945-9F61-C065-BE88-FA3B2848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1293" y="7159670"/>
            <a:ext cx="904321" cy="3323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BEA955-8908-DC7D-E14D-353BC4ED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69776" y="70515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AE8FF-C341-2EB9-2C4A-FC766F015227}"/>
              </a:ext>
            </a:extLst>
          </p:cNvPr>
          <p:cNvSpPr txBox="1"/>
          <p:nvPr/>
        </p:nvSpPr>
        <p:spPr>
          <a:xfrm>
            <a:off x="1013361" y="10487144"/>
            <a:ext cx="122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D1CBB5-4949-1CA9-0173-4AE078800E2A}"/>
              </a:ext>
            </a:extLst>
          </p:cNvPr>
          <p:cNvSpPr txBox="1"/>
          <p:nvPr/>
        </p:nvSpPr>
        <p:spPr>
          <a:xfrm>
            <a:off x="4914900" y="10468637"/>
            <a:ext cx="555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main document 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E0F3C-984A-78EF-827A-7E89BD39ADE2}"/>
              </a:ext>
            </a:extLst>
          </p:cNvPr>
          <p:cNvSpPr txBox="1"/>
          <p:nvPr/>
        </p:nvSpPr>
        <p:spPr>
          <a:xfrm>
            <a:off x="1013360" y="11120876"/>
            <a:ext cx="3843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 &gt; Edit Properties</a:t>
            </a:r>
          </a:p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B74AF4-17B8-FFFF-55A7-FA0247136983}"/>
              </a:ext>
            </a:extLst>
          </p:cNvPr>
          <p:cNvSpPr txBox="1"/>
          <p:nvPr/>
        </p:nvSpPr>
        <p:spPr>
          <a:xfrm>
            <a:off x="4914523" y="10868747"/>
            <a:ext cx="4443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change the document name, printing order, printing properties, and supplier visibility.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69DA2-8C06-24BC-8630-568A8FBACB89}"/>
              </a:ext>
            </a:extLst>
          </p:cNvPr>
          <p:cNvSpPr txBox="1"/>
          <p:nvPr/>
        </p:nvSpPr>
        <p:spPr>
          <a:xfrm>
            <a:off x="1030969" y="11876154"/>
            <a:ext cx="344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 &gt; Download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1B12F8-BE81-7CB2-C3E4-609DA01CDEA5}"/>
              </a:ext>
            </a:extLst>
          </p:cNvPr>
          <p:cNvSpPr txBox="1"/>
          <p:nvPr/>
        </p:nvSpPr>
        <p:spPr>
          <a:xfrm>
            <a:off x="4916872" y="11876154"/>
            <a:ext cx="424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Download the document.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1F65F9-E23C-874A-BD43-C1883DC3C4BA}"/>
              </a:ext>
            </a:extLst>
          </p:cNvPr>
          <p:cNvSpPr txBox="1"/>
          <p:nvPr/>
        </p:nvSpPr>
        <p:spPr>
          <a:xfrm>
            <a:off x="1013361" y="12450397"/>
            <a:ext cx="384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Actions &gt; Upload New Version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23541A-CA82-BA2B-74ED-0CC73948EBCA}"/>
              </a:ext>
            </a:extLst>
          </p:cNvPr>
          <p:cNvSpPr txBox="1"/>
          <p:nvPr/>
        </p:nvSpPr>
        <p:spPr>
          <a:xfrm>
            <a:off x="4914523" y="12252545"/>
            <a:ext cx="615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upload new version of the document and include comments.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E38DE-483E-4233-808D-00041EF4F16C}"/>
              </a:ext>
            </a:extLst>
          </p:cNvPr>
          <p:cNvSpPr txBox="1"/>
          <p:nvPr/>
        </p:nvSpPr>
        <p:spPr>
          <a:xfrm>
            <a:off x="1030969" y="12964500"/>
            <a:ext cx="453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Generate New Version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BE1E3-BB3C-FE7B-D1A9-BD44FE79A035}"/>
              </a:ext>
            </a:extLst>
          </p:cNvPr>
          <p:cNvSpPr txBox="1"/>
          <p:nvPr/>
        </p:nvSpPr>
        <p:spPr>
          <a:xfrm>
            <a:off x="4920427" y="12969189"/>
            <a:ext cx="637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 to change version of the document.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0EE88-05F2-172C-47FF-E16E0C8B5084}"/>
              </a:ext>
            </a:extLst>
          </p:cNvPr>
          <p:cNvSpPr txBox="1"/>
          <p:nvPr/>
        </p:nvSpPr>
        <p:spPr>
          <a:xfrm>
            <a:off x="1039641" y="13533009"/>
            <a:ext cx="4205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Unassing as Main Document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A6570C-640E-6712-FAD3-78B29E3B4113}"/>
              </a:ext>
            </a:extLst>
          </p:cNvPr>
          <p:cNvSpPr txBox="1"/>
          <p:nvPr/>
        </p:nvSpPr>
        <p:spPr>
          <a:xfrm>
            <a:off x="4915131" y="13344603"/>
            <a:ext cx="521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Unassing current document as the main document. The crown icon would be removed as well.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280DE-558D-75EA-C49C-BFC15E47993A}"/>
              </a:ext>
            </a:extLst>
          </p:cNvPr>
          <p:cNvSpPr txBox="1"/>
          <p:nvPr/>
        </p:nvSpPr>
        <p:spPr>
          <a:xfrm>
            <a:off x="1013361" y="14355577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&gt; Delete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A3FD3C-CF02-990F-819C-DE04FEF47C24}"/>
              </a:ext>
            </a:extLst>
          </p:cNvPr>
          <p:cNvSpPr txBox="1"/>
          <p:nvPr/>
        </p:nvSpPr>
        <p:spPr>
          <a:xfrm>
            <a:off x="4914523" y="14364645"/>
            <a:ext cx="592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Remove document from attachment list.</a:t>
            </a:r>
          </a:p>
        </p:txBody>
      </p:sp>
    </p:spTree>
    <p:extLst>
      <p:ext uri="{BB962C8B-B14F-4D97-AF65-F5344CB8AC3E}">
        <p14:creationId xmlns:p14="http://schemas.microsoft.com/office/powerpoint/2010/main" val="33572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34BFE-DB46-7546-5E20-4493F301F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DA2A2-9F8A-CCA6-2C27-1502D7FC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12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CD68B-9FE8-0386-5520-5DC11119B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/>
              <a:t>Click </a:t>
            </a:r>
            <a:r>
              <a:rPr lang="en-US" b="1"/>
              <a:t>Select file</a:t>
            </a:r>
            <a:r>
              <a:rPr lang="en-US"/>
              <a:t>. </a:t>
            </a:r>
          </a:p>
          <a:p>
            <a:pPr marL="685800"/>
            <a:r>
              <a:rPr lang="en-US" sz="2800" b="1"/>
              <a:t>Note</a:t>
            </a:r>
            <a:r>
              <a:rPr lang="en-US" sz="2800"/>
              <a:t>: Upload the Word document you saved in step 25 by clicking </a:t>
            </a:r>
            <a:r>
              <a:rPr lang="en-US" sz="2800" i="1"/>
              <a:t>Select file </a:t>
            </a:r>
            <a:r>
              <a:rPr lang="en-US" sz="2800"/>
              <a:t>or </a:t>
            </a:r>
            <a:r>
              <a:rPr lang="en-US" sz="2800" i="1"/>
              <a:t>dragging and dropping </a:t>
            </a:r>
            <a:r>
              <a:rPr lang="en-US" sz="2800"/>
              <a:t>the file.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/>
              <a:t>Enter </a:t>
            </a:r>
            <a:r>
              <a:rPr lang="en-US" b="1"/>
              <a:t>Comments</a:t>
            </a:r>
            <a:r>
              <a:rPr lang="en-US"/>
              <a:t> (optional). 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0841D4-4FA5-3045-5C93-B14ED1C6D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918964"/>
            <a:ext cx="10058400" cy="64998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94C5F-152A-A9F4-9AD9-967A07A97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4DDF0-D3DB-E90D-3CED-51FC04E60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87286-92AC-7D1C-E6F6-42E16B9ED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ACDD5-B9B9-B1EC-5E7E-55FD4A9A6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6BFED0-34BF-542A-648A-81344CD1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2254" y="8335109"/>
            <a:ext cx="1755917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4F2850-A211-39A9-7439-C6EC942CB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3964" y="11680664"/>
            <a:ext cx="1984144" cy="5323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D12CB8-EC3A-A901-3F81-54B2CD7C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32320" y="116725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E9EEB7-752F-03D5-C471-72C24EAA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73614" y="83351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EE7B3B-95AD-102D-7D31-4F0DFF260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1521" y="9542834"/>
            <a:ext cx="5172221" cy="12850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500D2E-3DE4-4071-70FA-9F7A15FA3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21944" y="99110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8073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11B08-99FE-AF4E-6451-1B0B877F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83985-D0BF-097D-0FA2-40274B4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1E5EB-43AF-7777-306B-2DF80AC63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9B17-E759-04A2-F394-47F50F7A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9EB820-0DD9-B0CB-63FD-3036222F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13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13837-FAFA-899D-297B-74A8337CD2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A4EB0F-BEB9-A223-1B43-D08610352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2"/>
            </a:pPr>
            <a:r>
              <a:rPr lang="en-CA">
                <a:solidFill>
                  <a:srgbClr val="242424"/>
                </a:solidFill>
              </a:rPr>
              <a:t>Confirm that the </a:t>
            </a:r>
            <a:r>
              <a:rPr lang="en-CA" b="1">
                <a:solidFill>
                  <a:srgbClr val="242424"/>
                </a:solidFill>
              </a:rPr>
              <a:t>Main Document</a:t>
            </a:r>
            <a:r>
              <a:rPr lang="en-CA">
                <a:solidFill>
                  <a:srgbClr val="242424"/>
                </a:solidFill>
              </a:rPr>
              <a:t> is on the next </a:t>
            </a:r>
            <a:r>
              <a:rPr lang="en-CA" b="1">
                <a:solidFill>
                  <a:srgbClr val="242424"/>
                </a:solidFill>
              </a:rPr>
              <a:t>Version</a:t>
            </a:r>
            <a:r>
              <a:rPr lang="en-CA">
                <a:solidFill>
                  <a:srgbClr val="242424"/>
                </a:solidFill>
              </a:rPr>
              <a:t>. </a:t>
            </a:r>
          </a:p>
          <a:p>
            <a:pPr marL="7429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en-US" sz="2800">
                <a:solidFill>
                  <a:prstClr val="black"/>
                </a:solidFill>
              </a:rPr>
              <a:t>he the renewal can be approved, routed for Internal and External review (if applicable) and then sent for electronic signature (if applicable).</a:t>
            </a:r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F30E46-F7E6-7654-3C01-497A526D3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5058211"/>
            <a:ext cx="7315200" cy="33524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CE6BCC-9C6A-E2A8-547E-57E73F15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To review the renewal version, click </a:t>
            </a:r>
            <a:r>
              <a:rPr lang="en-US" b="1"/>
              <a:t>Contract Family</a:t>
            </a:r>
            <a:r>
              <a:rPr lang="en-US"/>
              <a:t>. 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2800" i="1">
                <a:solidFill>
                  <a:prstClr val="black"/>
                </a:solidFill>
              </a:rPr>
              <a:t>Contract Versions </a:t>
            </a:r>
            <a:r>
              <a:rPr lang="en-US" sz="2800">
                <a:solidFill>
                  <a:prstClr val="black"/>
                </a:solidFill>
              </a:rPr>
              <a:t>displays the </a:t>
            </a:r>
            <a:r>
              <a:rPr lang="en-US" sz="2800" i="1">
                <a:solidFill>
                  <a:prstClr val="black"/>
                </a:solidFill>
              </a:rPr>
              <a:t>Status, Version </a:t>
            </a:r>
            <a:r>
              <a:rPr lang="en-US" sz="2800">
                <a:solidFill>
                  <a:prstClr val="black"/>
                </a:solidFill>
              </a:rPr>
              <a:t>Type, and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Numbers </a:t>
            </a:r>
            <a:r>
              <a:rPr lang="en-US" sz="2800">
                <a:solidFill>
                  <a:prstClr val="black"/>
                </a:solidFill>
              </a:rPr>
              <a:t>information. Version will remain on </a:t>
            </a:r>
            <a:r>
              <a:rPr lang="en-US" sz="2800" i="1">
                <a:solidFill>
                  <a:prstClr val="black"/>
                </a:solidFill>
              </a:rPr>
              <a:t>Draft Status </a:t>
            </a:r>
            <a:r>
              <a:rPr lang="en-US" sz="2800">
                <a:solidFill>
                  <a:prstClr val="black"/>
                </a:solidFill>
              </a:rPr>
              <a:t>until</a:t>
            </a:r>
            <a:r>
              <a:rPr lang="en-US" sz="2800" i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is routed for approval and signature collections. Review the required job aids for those activities. 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032D99-BC51-80D4-0DE7-AA962CED4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4" t="46051" b="-1"/>
          <a:stretch/>
        </p:blipFill>
        <p:spPr>
          <a:xfrm>
            <a:off x="2206700" y="11936735"/>
            <a:ext cx="8229600" cy="2355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92E9D7-FCB1-C431-6C18-A5F28AD2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3" name="Freeform 101">
              <a:extLst>
                <a:ext uri="{FF2B5EF4-FFF2-40B4-BE49-F238E27FC236}">
                  <a16:creationId xmlns:a16="http://schemas.microsoft.com/office/drawing/2014/main" id="{AA00A7CC-B035-0C70-F348-AFB93EA4B0DC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4" name="Graphic 13" descr="Checkmark with solid fill">
              <a:extLst>
                <a:ext uri="{FF2B5EF4-FFF2-40B4-BE49-F238E27FC236}">
                  <a16:creationId xmlns:a16="http://schemas.microsoft.com/office/drawing/2014/main" id="{7CBB730A-CDBE-4B05-B052-A94E1F77F8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9799EF-CC59-69EB-0B3D-C486A7669CB2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Renew or Extended an Agency Contract.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281668-B920-4772-9AE6-D25D05E3F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5997" y="13980160"/>
            <a:ext cx="1365403" cy="2971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8DB43-3754-1239-891E-7A9E61635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8972" y="7017638"/>
            <a:ext cx="974627" cy="9262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54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1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University System of Georgia (USG) users complete local logon and then proceed to Step 4.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3995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9298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r>
              <a:rPr lang="en-US">
                <a:latin typeface="Arial"/>
                <a:cs typeface="Arial"/>
              </a:rPr>
              <a:t> </a:t>
            </a:r>
            <a:br>
              <a:rPr lang="en-US">
                <a:latin typeface="Arial"/>
                <a:cs typeface="Arial"/>
              </a:rPr>
            </a:br>
            <a:r>
              <a:rPr lang="en-US"/>
              <a:t>(Part 2 of 13)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vert="horz" wrap="square" lIns="9000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 marL="747713">
              <a:spcBef>
                <a:spcPts val="733"/>
              </a:spcBef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 </a:t>
            </a:r>
            <a:r>
              <a:rPr lang="en-US" sz="2800" i="1">
                <a:latin typeface="Arial"/>
                <a:cs typeface="Arial"/>
              </a:rPr>
              <a:t>Single Sign-On (SSO), </a:t>
            </a:r>
            <a:r>
              <a:rPr lang="en-US" sz="2800">
                <a:latin typeface="Arial"/>
                <a:cs typeface="Arial"/>
              </a:rPr>
              <a:t>no log in information is required.</a:t>
            </a:r>
            <a:endParaRPr lang="en-US" sz="2800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Contracts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62" y="4103668"/>
            <a:ext cx="10058400" cy="3917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2819" y="6967529"/>
            <a:ext cx="1601193" cy="5266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A413F1-7C70-AD36-1D14-6FFEC9EF3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0000"/>
          <a:stretch/>
        </p:blipFill>
        <p:spPr>
          <a:xfrm>
            <a:off x="838199" y="11631457"/>
            <a:ext cx="10640927" cy="2871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13" y="11631457"/>
            <a:ext cx="999694" cy="957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0273" y="118361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C199B-1CFB-1DFC-020D-E9ECBCA25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7708" y="1245869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1D090-6235-5795-B8B4-EC900244F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49477" y="134935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84A16E-F4DD-FCE1-440B-11589C5BD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9847" y="13530854"/>
            <a:ext cx="2205882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66482E-B9C8-3AA9-20D9-30F52AC38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26179" y="125086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3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</a:t>
            </a:r>
            <a:r>
              <a:rPr lang="en-US" b="1"/>
              <a:t>Contract Number</a:t>
            </a:r>
            <a:r>
              <a:rPr lang="en-US"/>
              <a:t>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Quick Search </a:t>
            </a:r>
            <a:r>
              <a:rPr lang="en-US" sz="2800"/>
              <a:t>and </a:t>
            </a:r>
            <a:r>
              <a:rPr lang="en-US" sz="2800" i="1"/>
              <a:t>Filters </a:t>
            </a:r>
            <a:r>
              <a:rPr lang="en-US" sz="2800"/>
              <a:t>to find the contract.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95A54D4-1D33-5F35-B69A-05EAC92C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189" b="3215"/>
          <a:stretch/>
        </p:blipFill>
        <p:spPr>
          <a:xfrm>
            <a:off x="1550809" y="3737724"/>
            <a:ext cx="9144000" cy="40774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A4BB0-7404-8D68-E4A5-03A2A0BB3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Contract Actions</a:t>
            </a:r>
            <a:r>
              <a:rPr lang="en-US"/>
              <a:t>.</a:t>
            </a:r>
            <a:endParaRPr lang="en-US" b="1"/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Renew</a:t>
            </a:r>
            <a:r>
              <a:rPr lang="en-US"/>
              <a:t>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Renew</a:t>
            </a:r>
            <a:r>
              <a:rPr lang="en-US" sz="2800"/>
              <a:t> is only visible if the contract has </a:t>
            </a:r>
            <a:r>
              <a:rPr lang="en-US" sz="2800" i="1"/>
              <a:t>Renewals Remaining</a:t>
            </a:r>
            <a:r>
              <a:rPr lang="en-US" sz="2800"/>
              <a:t>. </a:t>
            </a:r>
          </a:p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27DDF1-76AC-3E6F-26F1-84154520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625" y="11354047"/>
            <a:ext cx="6400800" cy="40709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DD76316-198B-BC69-6F1C-59F69583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7925" y="6677026"/>
            <a:ext cx="1590674" cy="6520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A8C6A-1D81-50DD-9B84-17B5CD5B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0562" y="11490416"/>
            <a:ext cx="1824850" cy="4433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388729-757A-EE75-CCC4-9148713ED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80087" y="114377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6FA938-F22E-C00C-53E3-00BBF60A8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7050" y="14944532"/>
            <a:ext cx="3619500" cy="4203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FB12D2-BA6D-CD57-EBD6-1FAC0E117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49987" y="1439589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9F1EF-60EA-92F5-F61C-E4B35705E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8A323D-8812-7066-F534-6CDE53D8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4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1DC77-34D2-9C13-C214-F3DBC526E9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2DC2B-B1BF-363D-5C2D-0EF9D6DC5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CA" b="0" i="0" u="none" strike="noStrike">
                <a:solidFill>
                  <a:srgbClr val="242424"/>
                </a:solidFill>
                <a:effectLst/>
              </a:rPr>
              <a:t>Click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Yes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. </a:t>
            </a:r>
          </a:p>
          <a:p>
            <a:pPr marL="514350"/>
            <a:r>
              <a:rPr lang="en-US" sz="2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The </a:t>
            </a:r>
            <a:r>
              <a:rPr lang="en-US" sz="2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Contract Renewal 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 open only after clicking </a:t>
            </a:r>
            <a:r>
              <a:rPr lang="en-US" sz="2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CA" b="0" i="0" u="none" strike="noStrike">
              <a:solidFill>
                <a:srgbClr val="000000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61D05-AF71-B951-9C3E-A2439503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497144"/>
            <a:ext cx="9144000" cy="29594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9A1FB-E143-5277-3FBA-84A66DCF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739E5-F14C-5D59-4E1A-3D4D547A7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2A181-2180-0B39-6EDC-5EE0C8A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1E3F42-8E58-C1EC-F869-A7DDAA4AA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8091" y="6810913"/>
            <a:ext cx="876300" cy="5904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7925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C2106-B9D5-763E-651C-01CEB8687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6FE0F8-687D-2705-41DB-5A4E4E7F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7076273"/>
            <a:ext cx="10058400" cy="46622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03673-F9D2-EA90-A9B7-0EABA9772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F0330-87A7-31BE-D061-2933CAD29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196E8-865B-9C7E-12C2-CAE33E51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2B94B5-DC62-8B75-BC75-1D82FD3C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</a:t>
            </a:r>
            <a:br>
              <a:rPr lang="en-US"/>
            </a:br>
            <a:r>
              <a:rPr lang="en-US"/>
              <a:t>(Part 5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090BF-F04D-9128-2B46-99551E3479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9CBC919-2503-81E3-6AE0-D2C458A97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Review the </a:t>
            </a:r>
            <a:r>
              <a:rPr lang="en-US" b="1"/>
              <a:t>Dates and Renewal </a:t>
            </a:r>
            <a:r>
              <a:rPr lang="en-US"/>
              <a:t>data auto populated from the </a:t>
            </a:r>
            <a:r>
              <a:rPr lang="en-US" b="1"/>
              <a:t>Contract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Confirm</a:t>
            </a:r>
            <a:r>
              <a:rPr lang="en-US" b="1"/>
              <a:t> Renewals Remaining</a:t>
            </a:r>
            <a:r>
              <a:rPr lang="en-US"/>
              <a:t>.</a:t>
            </a:r>
          </a:p>
          <a:p>
            <a:pPr marL="80010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 a Contract 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the expire and renewal information.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enewals Remaining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decrease down to the number of remaining renewals.</a:t>
            </a:r>
          </a:p>
          <a:p>
            <a:pPr marL="742950" indent="-742950" defTabSz="628650">
              <a:buFont typeface="+mj-lt"/>
              <a:buAutoNum type="arabicPeriod" startAt="13"/>
            </a:pPr>
            <a:r>
              <a:rPr lang="en-US"/>
              <a:t>Confirm</a:t>
            </a:r>
            <a:r>
              <a:rPr lang="en-US" b="1"/>
              <a:t> Renewal No. </a:t>
            </a:r>
            <a:r>
              <a:rPr lang="en-US"/>
              <a:t>read-only field of running renewals.</a:t>
            </a:r>
            <a:endParaRPr lang="en-US" b="1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47135-AD2C-E4E8-C5E0-5809172E8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7591425"/>
            <a:ext cx="886336" cy="3591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47E3F8-E5E5-F5B2-5647-313621DF1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25664" y="74966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212ABE-E7AD-F955-D969-02AB66CB6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7" y="9590671"/>
            <a:ext cx="429137" cy="3591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5703DB-5AAF-7BD9-0997-A50D3C20B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39735" y="94977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51EDFC-D82C-B2A4-B87D-3EDE77654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7061902"/>
            <a:ext cx="10058400" cy="46622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9EC43B-CB20-18EA-DC62-A026590CE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70471" y="91186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6934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6177-8807-FDF4-12A8-82ED8C79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8B5E8-C1A9-8D8E-BA56-83ACFC0AF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CAD8D-EEFC-87D3-4E34-69E1C493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D00E1-C17E-FBC1-659C-3B0EDEE1E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7468F7-DBA1-CCD2-0DC2-227430FE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6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A1ADF-677E-8710-0B32-E9E465A14D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9C89ED-AB7B-8B97-3211-DBB5D5FBB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Click </a:t>
            </a:r>
            <a:r>
              <a:rPr lang="en-US" b="1"/>
              <a:t>Attachments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/>
              <a:t>Click </a:t>
            </a:r>
            <a:r>
              <a:rPr lang="en-US" b="1"/>
              <a:t>Actions </a:t>
            </a:r>
            <a:r>
              <a:rPr lang="en-US"/>
              <a:t>on the </a:t>
            </a:r>
            <a:r>
              <a:rPr lang="en-US" b="1"/>
              <a:t>Main Document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/>
              <a:t>Select </a:t>
            </a:r>
            <a:r>
              <a:rPr lang="en-US" b="1"/>
              <a:t>Unassign as Main Document</a:t>
            </a:r>
            <a:r>
              <a:rPr lang="en-US"/>
              <a:t>. </a:t>
            </a:r>
          </a:p>
          <a:p>
            <a:pPr marL="731520"/>
            <a:r>
              <a:rPr lang="en-US" sz="2800" b="1"/>
              <a:t>Note: </a:t>
            </a:r>
            <a:r>
              <a:rPr lang="en-US" sz="2800"/>
              <a:t>This step is required for the renewal actions to be visible.</a:t>
            </a:r>
          </a:p>
          <a:p>
            <a:pPr marL="742950" indent="-742950">
              <a:buFont typeface="+mj-lt"/>
              <a:buAutoNum type="arabicPeriod" startAt="14"/>
            </a:pPr>
            <a:endParaRPr lang="en-US" sz="3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AE1A67-59E4-6BEA-97C2-E3CEDDB7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2"/>
          <a:stretch/>
        </p:blipFill>
        <p:spPr>
          <a:xfrm>
            <a:off x="1093609" y="5608996"/>
            <a:ext cx="10058400" cy="62892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54D50F-276F-A6E0-9492-DEBB0DC5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69526" y="9449676"/>
            <a:ext cx="979448" cy="4286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79C787-9F36-BC67-15B2-C61776E5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73969" y="93896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018B6-A10E-D0D2-2299-7765043B7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11271250"/>
            <a:ext cx="3516491" cy="488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E36276-0D3C-6D52-4C99-87DA6C7FB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4969" y="112413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32D764-0C5C-6184-63F2-6282B3E6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6625" y="11433175"/>
            <a:ext cx="2592349" cy="4650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4757CF-5D81-AFA3-6C95-82EB16E7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31607" y="113883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1784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597E-1A8F-EAEF-A4B3-49690F7BA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C3FC99-78DC-1719-82C2-EA6F7AA6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7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10B33-F030-81FB-E8BF-6271AED25D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EA7CC-7C56-4CD9-498A-19480B6D2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CA" b="0" i="0" u="none" strike="noStrike">
                <a:solidFill>
                  <a:srgbClr val="242424"/>
                </a:solidFill>
                <a:effectLst/>
              </a:rPr>
              <a:t>Click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Yes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b="0" i="0" u="none" strike="noStrike">
              <a:solidFill>
                <a:srgbClr val="000000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B7095-7169-DCDA-8927-77065B429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3864743"/>
            <a:ext cx="10058400" cy="3233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A88A4F-28E1-2FD4-7D6A-79F03946F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Upload Main Document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Use a Template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E385DE-85FF-9188-BE93-2A50EAF7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448" b="2587"/>
          <a:stretch/>
        </p:blipFill>
        <p:spPr>
          <a:xfrm>
            <a:off x="2465209" y="10579354"/>
            <a:ext cx="7315200" cy="50069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8A277-E079-857F-D83D-AEEBAA016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20BEC-323E-B737-B132-9D6BD8018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C4D5-3F73-6414-EA75-F6C100867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776EBD-4F57-35FE-D983-7FF560503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2550" y="6096000"/>
            <a:ext cx="1076325" cy="7402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B895B-7CCC-24F0-AEE4-C27F37D07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3587" y="13397220"/>
            <a:ext cx="3467101" cy="6188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D8D395-F684-794B-88F0-AD1A8B288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10689" y="133972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00B749-12B3-F6BF-98C1-A9EAE8C24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4550" y="14778346"/>
            <a:ext cx="3733800" cy="6188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03824D-E2D1-59D4-92E3-5C1A374DB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64882" y="147970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2787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94FB-D6D8-7F07-922A-E752B1F3B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A8301-4475-7420-1A6B-85817E701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A21D3-4C10-F6ED-C8C3-8DA5A964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57418-F68C-A822-6A03-DD985281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400847-A81F-2479-68BA-DA18AB8C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Renew an Agency Contract </a:t>
            </a:r>
            <a:br>
              <a:rPr lang="en-US"/>
            </a:br>
            <a:r>
              <a:rPr lang="en-US"/>
              <a:t>(Part 8 of 13)</a:t>
            </a:r>
            <a:endParaRPr lang="en-US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1C570-2036-7150-9033-0DC4ECCDC2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C12A99-87E8-FC8B-B02F-00E340B61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0"/>
            </a:pPr>
            <a:r>
              <a:rPr lang="en-CA" b="0" i="0" u="none" strike="noStrike">
                <a:solidFill>
                  <a:srgbClr val="242424"/>
                </a:solidFill>
                <a:effectLst/>
              </a:rPr>
              <a:t>Click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Select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 on the </a:t>
            </a:r>
            <a:r>
              <a:rPr lang="en-CA" b="1" i="0" u="none" strike="noStrike">
                <a:solidFill>
                  <a:srgbClr val="242424"/>
                </a:solidFill>
                <a:effectLst/>
              </a:rPr>
              <a:t>Agency Renewal Template</a:t>
            </a:r>
            <a:r>
              <a:rPr lang="en-CA" b="0" i="0" u="none" strike="noStrike">
                <a:solidFill>
                  <a:srgbClr val="242424"/>
                </a:solidFill>
                <a:effectLst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b="0" i="0" u="none" strike="noStrike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000AB9-33C4-3996-9FCF-F68EA0FC7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3" y="3732428"/>
            <a:ext cx="9144000" cy="4679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824EC-C3A1-5D22-55C3-F6662E7C3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/>
              <a:t>Confirm the message </a:t>
            </a:r>
            <a:r>
              <a:rPr lang="en-US" b="1"/>
              <a:t>Contract Main Document is being compiled with the latest data from the clause library</a:t>
            </a:r>
            <a:r>
              <a:rPr lang="en-US"/>
              <a:t>.</a:t>
            </a:r>
          </a:p>
          <a:p>
            <a:pPr marL="73152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</a:t>
            </a:r>
            <a:r>
              <a:rPr lang="en-US" sz="2800">
                <a:solidFill>
                  <a:prstClr val="black"/>
                </a:solidFill>
              </a:rPr>
              <a:t>may take a short time for the compiling to complete.</a:t>
            </a:r>
          </a:p>
          <a:p>
            <a:endParaRPr lang="en-US" sz="2800">
              <a:solidFill>
                <a:prstClr val="black"/>
              </a:solidFill>
            </a:endParaRP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B9B966-61F1-6DF4-3537-5D727DD9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09" y="11490053"/>
            <a:ext cx="9144000" cy="33236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CB928C-012A-852C-3FA9-9EF2347CD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0809" y="14014287"/>
            <a:ext cx="9144000" cy="6188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DAE92-70D6-2C44-4FB5-9B82558D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7363" y="7137390"/>
            <a:ext cx="9144000" cy="6188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64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91b022cc-d96d-4c7a-a6ef-47af526da2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04AAE1-0FC1-4662-83C2-B3FAEB657419}"/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14</Slides>
  <Notes>11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Job Aid Template</vt:lpstr>
      <vt:lpstr>1_Administrative</vt:lpstr>
      <vt:lpstr>Renew an Agency Contract</vt:lpstr>
      <vt:lpstr>Renew an Agency Contract  (Part 1 of 13)</vt:lpstr>
      <vt:lpstr>Renew an Agency Contract   (Part 2 of 13)</vt:lpstr>
      <vt:lpstr>Renew an Agency Contract  (Part 3 of 13)</vt:lpstr>
      <vt:lpstr>Renew an Agency Contract  (Part 4 of 13)</vt:lpstr>
      <vt:lpstr>Renew an Agency Contract (Part 5 of 13)</vt:lpstr>
      <vt:lpstr>Renew an Agency Contract  (Part 6 of 13)</vt:lpstr>
      <vt:lpstr>Renew an Agency Contract  (Part 7 of 13)</vt:lpstr>
      <vt:lpstr>Renew an Agency Contract  (Part 8 of 13)</vt:lpstr>
      <vt:lpstr>Renew an Agency Contract  (Part 9 of 13)</vt:lpstr>
      <vt:lpstr>Renew an Agency Contract (Part 10 of 13)</vt:lpstr>
      <vt:lpstr>Renew an Agency Contract  (Part 11 of 13)</vt:lpstr>
      <vt:lpstr>Renew an Agency Contract  (Part 12 of 13)</vt:lpstr>
      <vt:lpstr>Renew an Agency Contract  (Part 13 of 13)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revision>6</cp:revision>
  <cp:lastPrinted>2024-05-14T19:49:44Z</cp:lastPrinted>
  <dcterms:created xsi:type="dcterms:W3CDTF">2024-01-04T16:25:20Z</dcterms:created>
  <dcterms:modified xsi:type="dcterms:W3CDTF">2026-05-21T15:03:14Z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