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A100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BE70D9-2C15-4C8C-9C5A-2F30F3725D36}" v="7" dt="2023-06-27T02:43:38.2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73" d="100"/>
          <a:sy n="73" d="100"/>
        </p:scale>
        <p:origin x="82"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gum, Shaistha" userId="d799952f-cc34-41e7-91e4-90807ad89b27" providerId="ADAL" clId="{12BE70D9-2C15-4C8C-9C5A-2F30F3725D36}"/>
    <pc:docChg chg="undo custSel modSld">
      <pc:chgData name="Begum, Shaistha" userId="d799952f-cc34-41e7-91e4-90807ad89b27" providerId="ADAL" clId="{12BE70D9-2C15-4C8C-9C5A-2F30F3725D36}" dt="2023-06-27T02:44:00.714" v="146" actId="207"/>
      <pc:docMkLst>
        <pc:docMk/>
      </pc:docMkLst>
      <pc:sldChg chg="modSp mod">
        <pc:chgData name="Begum, Shaistha" userId="d799952f-cc34-41e7-91e4-90807ad89b27" providerId="ADAL" clId="{12BE70D9-2C15-4C8C-9C5A-2F30F3725D36}" dt="2023-06-27T02:44:00.714" v="146" actId="207"/>
        <pc:sldMkLst>
          <pc:docMk/>
          <pc:sldMk cId="3590664470" sldId="256"/>
        </pc:sldMkLst>
        <pc:spChg chg="mod">
          <ac:chgData name="Begum, Shaistha" userId="d799952f-cc34-41e7-91e4-90807ad89b27" providerId="ADAL" clId="{12BE70D9-2C15-4C8C-9C5A-2F30F3725D36}" dt="2023-06-27T02:44:00.714" v="146" actId="207"/>
          <ac:spMkLst>
            <pc:docMk/>
            <pc:sldMk cId="3590664470" sldId="256"/>
            <ac:spMk id="14" creationId="{F9DB1E6F-6C36-4C35-BD96-E761CD1C66C0}"/>
          </ac:spMkLst>
        </pc:spChg>
        <pc:spChg chg="mod">
          <ac:chgData name="Begum, Shaistha" userId="d799952f-cc34-41e7-91e4-90807ad89b27" providerId="ADAL" clId="{12BE70D9-2C15-4C8C-9C5A-2F30F3725D36}" dt="2023-06-27T02:42:17.443" v="134" actId="255"/>
          <ac:spMkLst>
            <pc:docMk/>
            <pc:sldMk cId="3590664470" sldId="256"/>
            <ac:spMk id="15" creationId="{77143CE4-B15E-5526-9666-55428F484DFD}"/>
          </ac:spMkLst>
        </pc:spChg>
        <pc:spChg chg="mod">
          <ac:chgData name="Begum, Shaistha" userId="d799952f-cc34-41e7-91e4-90807ad89b27" providerId="ADAL" clId="{12BE70D9-2C15-4C8C-9C5A-2F30F3725D36}" dt="2023-06-27T02:42:17.443" v="134" actId="255"/>
          <ac:spMkLst>
            <pc:docMk/>
            <pc:sldMk cId="3590664470" sldId="256"/>
            <ac:spMk id="16" creationId="{A460F016-6246-CED1-8ED9-2D40DA17124B}"/>
          </ac:spMkLst>
        </pc:spChg>
        <pc:spChg chg="mod">
          <ac:chgData name="Begum, Shaistha" userId="d799952f-cc34-41e7-91e4-90807ad89b27" providerId="ADAL" clId="{12BE70D9-2C15-4C8C-9C5A-2F30F3725D36}" dt="2023-06-27T02:42:17.443" v="134" actId="255"/>
          <ac:spMkLst>
            <pc:docMk/>
            <pc:sldMk cId="3590664470" sldId="256"/>
            <ac:spMk id="18" creationId="{53AAC27B-DE10-8BA4-36F3-974DF9367650}"/>
          </ac:spMkLst>
        </pc:spChg>
        <pc:spChg chg="mod">
          <ac:chgData name="Begum, Shaistha" userId="d799952f-cc34-41e7-91e4-90807ad89b27" providerId="ADAL" clId="{12BE70D9-2C15-4C8C-9C5A-2F30F3725D36}" dt="2023-06-27T02:42:17.443" v="134" actId="255"/>
          <ac:spMkLst>
            <pc:docMk/>
            <pc:sldMk cId="3590664470" sldId="256"/>
            <ac:spMk id="39" creationId="{EF1679C3-EF9A-FA6C-9274-9C88D4D3E6BF}"/>
          </ac:spMkLst>
        </pc:spChg>
        <pc:spChg chg="mod">
          <ac:chgData name="Begum, Shaistha" userId="d799952f-cc34-41e7-91e4-90807ad89b27" providerId="ADAL" clId="{12BE70D9-2C15-4C8C-9C5A-2F30F3725D36}" dt="2023-06-27T02:42:17.443" v="134" actId="255"/>
          <ac:spMkLst>
            <pc:docMk/>
            <pc:sldMk cId="3590664470" sldId="256"/>
            <ac:spMk id="41" creationId="{DCB30040-A599-481E-69D4-2734B049DFF9}"/>
          </ac:spMkLst>
        </pc:spChg>
        <pc:picChg chg="mod">
          <ac:chgData name="Begum, Shaistha" userId="d799952f-cc34-41e7-91e4-90807ad89b27" providerId="ADAL" clId="{12BE70D9-2C15-4C8C-9C5A-2F30F3725D36}" dt="2023-06-27T02:32:21.958" v="2" actId="1076"/>
          <ac:picMkLst>
            <pc:docMk/>
            <pc:sldMk cId="3590664470" sldId="256"/>
            <ac:picMk id="34" creationId="{5E242FC8-7492-4E30-93A9-EE28D162743C}"/>
          </ac:picMkLst>
        </pc:picChg>
      </pc:sldChg>
      <pc:sldChg chg="addSp delSp modSp mod">
        <pc:chgData name="Begum, Shaistha" userId="d799952f-cc34-41e7-91e4-90807ad89b27" providerId="ADAL" clId="{12BE70D9-2C15-4C8C-9C5A-2F30F3725D36}" dt="2023-06-27T02:41:50.764" v="132" actId="14734"/>
        <pc:sldMkLst>
          <pc:docMk/>
          <pc:sldMk cId="704386348" sldId="257"/>
        </pc:sldMkLst>
        <pc:spChg chg="del">
          <ac:chgData name="Begum, Shaistha" userId="d799952f-cc34-41e7-91e4-90807ad89b27" providerId="ADAL" clId="{12BE70D9-2C15-4C8C-9C5A-2F30F3725D36}" dt="2023-06-27T02:34:23.217" v="8" actId="478"/>
          <ac:spMkLst>
            <pc:docMk/>
            <pc:sldMk cId="704386348" sldId="257"/>
            <ac:spMk id="7" creationId="{BE86919E-9A9A-4052-AC87-A6FAC4835F6C}"/>
          </ac:spMkLst>
        </pc:spChg>
        <pc:spChg chg="del">
          <ac:chgData name="Begum, Shaistha" userId="d799952f-cc34-41e7-91e4-90807ad89b27" providerId="ADAL" clId="{12BE70D9-2C15-4C8C-9C5A-2F30F3725D36}" dt="2023-06-27T02:35:46.678" v="47" actId="478"/>
          <ac:spMkLst>
            <pc:docMk/>
            <pc:sldMk cId="704386348" sldId="257"/>
            <ac:spMk id="8" creationId="{285889B1-1204-4B12-963B-CA129761F1D6}"/>
          </ac:spMkLst>
        </pc:spChg>
        <pc:spChg chg="del">
          <ac:chgData name="Begum, Shaistha" userId="d799952f-cc34-41e7-91e4-90807ad89b27" providerId="ADAL" clId="{12BE70D9-2C15-4C8C-9C5A-2F30F3725D36}" dt="2023-06-27T02:35:04.162" v="31" actId="478"/>
          <ac:spMkLst>
            <pc:docMk/>
            <pc:sldMk cId="704386348" sldId="257"/>
            <ac:spMk id="10" creationId="{1494CF0F-EABC-E1ED-3CCD-12B4F97B89A9}"/>
          </ac:spMkLst>
        </pc:spChg>
        <pc:spChg chg="mod">
          <ac:chgData name="Begum, Shaistha" userId="d799952f-cc34-41e7-91e4-90807ad89b27" providerId="ADAL" clId="{12BE70D9-2C15-4C8C-9C5A-2F30F3725D36}" dt="2023-06-27T02:41:26.818" v="128" actId="1036"/>
          <ac:spMkLst>
            <pc:docMk/>
            <pc:sldMk cId="704386348" sldId="257"/>
            <ac:spMk id="16" creationId="{24E34028-D45C-4C34-9CA9-3A874E4CDAE9}"/>
          </ac:spMkLst>
        </pc:spChg>
        <pc:spChg chg="mod">
          <ac:chgData name="Begum, Shaistha" userId="d799952f-cc34-41e7-91e4-90807ad89b27" providerId="ADAL" clId="{12BE70D9-2C15-4C8C-9C5A-2F30F3725D36}" dt="2023-06-27T02:41:26.818" v="128" actId="1036"/>
          <ac:spMkLst>
            <pc:docMk/>
            <pc:sldMk cId="704386348" sldId="257"/>
            <ac:spMk id="18" creationId="{F4037E39-6867-483D-873B-88010DAA0B89}"/>
          </ac:spMkLst>
        </pc:spChg>
        <pc:spChg chg="mod">
          <ac:chgData name="Begum, Shaistha" userId="d799952f-cc34-41e7-91e4-90807ad89b27" providerId="ADAL" clId="{12BE70D9-2C15-4C8C-9C5A-2F30F3725D36}" dt="2023-06-27T02:41:26.818" v="128" actId="1036"/>
          <ac:spMkLst>
            <pc:docMk/>
            <pc:sldMk cId="704386348" sldId="257"/>
            <ac:spMk id="21" creationId="{62067DC2-6FD6-42EF-AB88-8CE387EF6277}"/>
          </ac:spMkLst>
        </pc:spChg>
        <pc:spChg chg="mod">
          <ac:chgData name="Begum, Shaistha" userId="d799952f-cc34-41e7-91e4-90807ad89b27" providerId="ADAL" clId="{12BE70D9-2C15-4C8C-9C5A-2F30F3725D36}" dt="2023-06-27T02:41:26.818" v="128" actId="1036"/>
          <ac:spMkLst>
            <pc:docMk/>
            <pc:sldMk cId="704386348" sldId="257"/>
            <ac:spMk id="22" creationId="{D51735A9-46ED-45A6-A2B9-BA5AE9D6E1DB}"/>
          </ac:spMkLst>
        </pc:spChg>
        <pc:graphicFrameChg chg="mod modGraphic">
          <ac:chgData name="Begum, Shaistha" userId="d799952f-cc34-41e7-91e4-90807ad89b27" providerId="ADAL" clId="{12BE70D9-2C15-4C8C-9C5A-2F30F3725D36}" dt="2023-06-27T02:41:50.764" v="132" actId="14734"/>
          <ac:graphicFrameMkLst>
            <pc:docMk/>
            <pc:sldMk cId="704386348" sldId="257"/>
            <ac:graphicFrameMk id="4" creationId="{F18CD8D9-CBAA-43BF-9115-E98169A0CE6D}"/>
          </ac:graphicFrameMkLst>
        </pc:graphicFrameChg>
        <pc:picChg chg="add mod">
          <ac:chgData name="Begum, Shaistha" userId="d799952f-cc34-41e7-91e4-90807ad89b27" providerId="ADAL" clId="{12BE70D9-2C15-4C8C-9C5A-2F30F3725D36}" dt="2023-06-27T02:41:44.869" v="130" actId="1076"/>
          <ac:picMkLst>
            <pc:docMk/>
            <pc:sldMk cId="704386348" sldId="257"/>
            <ac:picMk id="5" creationId="{67DA84DC-E464-FFE2-CB7A-D46D224585BC}"/>
          </ac:picMkLst>
        </pc:picChg>
        <pc:picChg chg="mod">
          <ac:chgData name="Begum, Shaistha" userId="d799952f-cc34-41e7-91e4-90807ad89b27" providerId="ADAL" clId="{12BE70D9-2C15-4C8C-9C5A-2F30F3725D36}" dt="2023-06-27T02:40:51.964" v="89" actId="1076"/>
          <ac:picMkLst>
            <pc:docMk/>
            <pc:sldMk cId="704386348" sldId="257"/>
            <ac:picMk id="6" creationId="{F8D3DDEC-AE0C-4884-ABFD-1537E210289B}"/>
          </ac:picMkLst>
        </pc:picChg>
        <pc:picChg chg="add mod">
          <ac:chgData name="Begum, Shaistha" userId="d799952f-cc34-41e7-91e4-90807ad89b27" providerId="ADAL" clId="{12BE70D9-2C15-4C8C-9C5A-2F30F3725D36}" dt="2023-06-27T02:41:40.608" v="129" actId="1076"/>
          <ac:picMkLst>
            <pc:docMk/>
            <pc:sldMk cId="704386348" sldId="257"/>
            <ac:picMk id="9" creationId="{0E84EF31-8F64-9E07-2C8F-E85AEEFCADE8}"/>
          </ac:picMkLst>
        </pc:picChg>
        <pc:picChg chg="del mod">
          <ac:chgData name="Begum, Shaistha" userId="d799952f-cc34-41e7-91e4-90807ad89b27" providerId="ADAL" clId="{12BE70D9-2C15-4C8C-9C5A-2F30F3725D36}" dt="2023-06-27T02:37:45.888" v="69" actId="478"/>
          <ac:picMkLst>
            <pc:docMk/>
            <pc:sldMk cId="704386348" sldId="257"/>
            <ac:picMk id="12" creationId="{79A4566B-793A-5421-255D-883250ACACA3}"/>
          </ac:picMkLst>
        </pc:picChg>
        <pc:picChg chg="del mod">
          <ac:chgData name="Begum, Shaistha" userId="d799952f-cc34-41e7-91e4-90807ad89b27" providerId="ADAL" clId="{12BE70D9-2C15-4C8C-9C5A-2F30F3725D36}" dt="2023-06-27T02:37:43.773" v="68" actId="478"/>
          <ac:picMkLst>
            <pc:docMk/>
            <pc:sldMk cId="704386348" sldId="257"/>
            <ac:picMk id="14" creationId="{DB08D110-D827-888E-CBDC-7B99B8324E6A}"/>
          </ac:picMkLst>
        </pc:picChg>
        <pc:picChg chg="mod">
          <ac:chgData name="Begum, Shaistha" userId="d799952f-cc34-41e7-91e4-90807ad89b27" providerId="ADAL" clId="{12BE70D9-2C15-4C8C-9C5A-2F30F3725D36}" dt="2023-06-27T02:41:49.884" v="131" actId="1076"/>
          <ac:picMkLst>
            <pc:docMk/>
            <pc:sldMk cId="704386348" sldId="257"/>
            <ac:picMk id="17" creationId="{8CB78776-66D8-BC34-A954-9B325A21CFBA}"/>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3F0C0-F98D-4A1D-A431-EF3DF1FAA2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8B7C1A4-5668-4A46-BB0B-BEA005BCEF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3A5089-28DB-4CEA-8964-237BA2E7E753}"/>
              </a:ext>
            </a:extLst>
          </p:cNvPr>
          <p:cNvSpPr>
            <a:spLocks noGrp="1"/>
          </p:cNvSpPr>
          <p:nvPr>
            <p:ph type="dt" sz="half" idx="10"/>
          </p:nvPr>
        </p:nvSpPr>
        <p:spPr/>
        <p:txBody>
          <a:bodyPr/>
          <a:lstStyle/>
          <a:p>
            <a:fld id="{0DA2DD54-040E-4A27-B1BB-B2C47A40902E}" type="datetimeFigureOut">
              <a:rPr lang="en-US" smtClean="0"/>
              <a:t>6/26/2023</a:t>
            </a:fld>
            <a:endParaRPr lang="en-US" dirty="0"/>
          </a:p>
        </p:txBody>
      </p:sp>
      <p:sp>
        <p:nvSpPr>
          <p:cNvPr id="5" name="Footer Placeholder 4">
            <a:extLst>
              <a:ext uri="{FF2B5EF4-FFF2-40B4-BE49-F238E27FC236}">
                <a16:creationId xmlns:a16="http://schemas.microsoft.com/office/drawing/2014/main" id="{D63C56EE-F63B-4C80-87B9-199009EDB9F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1EBF856-2895-47C4-AE5A-3E16759D70CA}"/>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739755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F785F-C858-4B6E-ACBF-EA7355A158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BD5557-92AF-4C75-BEC0-CA5C5E94B78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9F68B-2923-4BB1-9058-7F259F66A1F5}"/>
              </a:ext>
            </a:extLst>
          </p:cNvPr>
          <p:cNvSpPr>
            <a:spLocks noGrp="1"/>
          </p:cNvSpPr>
          <p:nvPr>
            <p:ph type="dt" sz="half" idx="10"/>
          </p:nvPr>
        </p:nvSpPr>
        <p:spPr/>
        <p:txBody>
          <a:bodyPr/>
          <a:lstStyle/>
          <a:p>
            <a:fld id="{0DA2DD54-040E-4A27-B1BB-B2C47A40902E}" type="datetimeFigureOut">
              <a:rPr lang="en-US" smtClean="0"/>
              <a:t>6/26/2023</a:t>
            </a:fld>
            <a:endParaRPr lang="en-US" dirty="0"/>
          </a:p>
        </p:txBody>
      </p:sp>
      <p:sp>
        <p:nvSpPr>
          <p:cNvPr id="5" name="Footer Placeholder 4">
            <a:extLst>
              <a:ext uri="{FF2B5EF4-FFF2-40B4-BE49-F238E27FC236}">
                <a16:creationId xmlns:a16="http://schemas.microsoft.com/office/drawing/2014/main" id="{492F175D-DBA0-4D08-92C6-458B4968544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ECD4E4E-A29F-4860-8148-4605F97298CD}"/>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2309517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0DCBE0-A0A1-4E8A-B3DD-5986F4E86DF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93116C-455A-47C3-928B-E187A19118B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513A5C-A7A4-4717-BBC7-AC47972EF9E5}"/>
              </a:ext>
            </a:extLst>
          </p:cNvPr>
          <p:cNvSpPr>
            <a:spLocks noGrp="1"/>
          </p:cNvSpPr>
          <p:nvPr>
            <p:ph type="dt" sz="half" idx="10"/>
          </p:nvPr>
        </p:nvSpPr>
        <p:spPr/>
        <p:txBody>
          <a:bodyPr/>
          <a:lstStyle/>
          <a:p>
            <a:fld id="{0DA2DD54-040E-4A27-B1BB-B2C47A40902E}" type="datetimeFigureOut">
              <a:rPr lang="en-US" smtClean="0"/>
              <a:t>6/26/2023</a:t>
            </a:fld>
            <a:endParaRPr lang="en-US" dirty="0"/>
          </a:p>
        </p:txBody>
      </p:sp>
      <p:sp>
        <p:nvSpPr>
          <p:cNvPr id="5" name="Footer Placeholder 4">
            <a:extLst>
              <a:ext uri="{FF2B5EF4-FFF2-40B4-BE49-F238E27FC236}">
                <a16:creationId xmlns:a16="http://schemas.microsoft.com/office/drawing/2014/main" id="{6B44210C-6264-4A21-B095-3A546035607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ECDB1C-6AD4-40D5-9381-7001A36BEDEB}"/>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1719981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A1C6E-5B5C-46C5-B093-742DE64961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FD50F6-246D-4293-BF1A-AA549BAE89A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E03AC8-9E5D-429D-8453-76BE4AC4E77C}"/>
              </a:ext>
            </a:extLst>
          </p:cNvPr>
          <p:cNvSpPr>
            <a:spLocks noGrp="1"/>
          </p:cNvSpPr>
          <p:nvPr>
            <p:ph type="dt" sz="half" idx="10"/>
          </p:nvPr>
        </p:nvSpPr>
        <p:spPr/>
        <p:txBody>
          <a:bodyPr/>
          <a:lstStyle/>
          <a:p>
            <a:fld id="{0DA2DD54-040E-4A27-B1BB-B2C47A40902E}" type="datetimeFigureOut">
              <a:rPr lang="en-US" smtClean="0"/>
              <a:t>6/26/2023</a:t>
            </a:fld>
            <a:endParaRPr lang="en-US" dirty="0"/>
          </a:p>
        </p:txBody>
      </p:sp>
      <p:sp>
        <p:nvSpPr>
          <p:cNvPr id="5" name="Footer Placeholder 4">
            <a:extLst>
              <a:ext uri="{FF2B5EF4-FFF2-40B4-BE49-F238E27FC236}">
                <a16:creationId xmlns:a16="http://schemas.microsoft.com/office/drawing/2014/main" id="{D0E0D5BA-1201-4D3E-A2FF-7BB95ED5D9D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3342D1-7D65-4851-9844-4CA4CA6F0353}"/>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2534102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1B41D-C53C-4E12-B08D-BD2C53B798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3F714C-CA93-4730-85BC-30E128D35B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3BE5E41-9E61-45B6-B2AD-C24700323058}"/>
              </a:ext>
            </a:extLst>
          </p:cNvPr>
          <p:cNvSpPr>
            <a:spLocks noGrp="1"/>
          </p:cNvSpPr>
          <p:nvPr>
            <p:ph type="dt" sz="half" idx="10"/>
          </p:nvPr>
        </p:nvSpPr>
        <p:spPr/>
        <p:txBody>
          <a:bodyPr/>
          <a:lstStyle/>
          <a:p>
            <a:fld id="{0DA2DD54-040E-4A27-B1BB-B2C47A40902E}" type="datetimeFigureOut">
              <a:rPr lang="en-US" smtClean="0"/>
              <a:t>6/26/2023</a:t>
            </a:fld>
            <a:endParaRPr lang="en-US" dirty="0"/>
          </a:p>
        </p:txBody>
      </p:sp>
      <p:sp>
        <p:nvSpPr>
          <p:cNvPr id="5" name="Footer Placeholder 4">
            <a:extLst>
              <a:ext uri="{FF2B5EF4-FFF2-40B4-BE49-F238E27FC236}">
                <a16:creationId xmlns:a16="http://schemas.microsoft.com/office/drawing/2014/main" id="{69D39274-C3EE-4566-BF51-0BA4BAE4194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8400EA2-553A-441A-95DD-E43F083B86A5}"/>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387224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5C4B7-CA6E-44BB-9B48-7E44FCD8BA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6C4449-9492-4C9E-BC93-74C5E48A3E1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41CD538-CE50-47C0-A9FB-EA0B3466998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4E5252-27C1-4095-88C0-2DD75D0AC361}"/>
              </a:ext>
            </a:extLst>
          </p:cNvPr>
          <p:cNvSpPr>
            <a:spLocks noGrp="1"/>
          </p:cNvSpPr>
          <p:nvPr>
            <p:ph type="dt" sz="half" idx="10"/>
          </p:nvPr>
        </p:nvSpPr>
        <p:spPr/>
        <p:txBody>
          <a:bodyPr/>
          <a:lstStyle/>
          <a:p>
            <a:fld id="{0DA2DD54-040E-4A27-B1BB-B2C47A40902E}" type="datetimeFigureOut">
              <a:rPr lang="en-US" smtClean="0"/>
              <a:t>6/26/2023</a:t>
            </a:fld>
            <a:endParaRPr lang="en-US" dirty="0"/>
          </a:p>
        </p:txBody>
      </p:sp>
      <p:sp>
        <p:nvSpPr>
          <p:cNvPr id="6" name="Footer Placeholder 5">
            <a:extLst>
              <a:ext uri="{FF2B5EF4-FFF2-40B4-BE49-F238E27FC236}">
                <a16:creationId xmlns:a16="http://schemas.microsoft.com/office/drawing/2014/main" id="{6B207570-8657-4A17-B9A3-1DB59E4E335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C66087B-A411-4434-8BC4-6F5467F51796}"/>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2686775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BCA59-F6CA-4CB5-84B9-D0D0274D6D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49977C-D8FC-4E35-9AFB-EAE0A45D77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28C967F-0ADD-4E3F-9259-5F77447738B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911972A-8FEA-4054-83CD-BD1990FFBD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EAB8F57-30BB-4010-8758-458B04E3B43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DA99A0-8744-45C3-AA08-95721C9F94A2}"/>
              </a:ext>
            </a:extLst>
          </p:cNvPr>
          <p:cNvSpPr>
            <a:spLocks noGrp="1"/>
          </p:cNvSpPr>
          <p:nvPr>
            <p:ph type="dt" sz="half" idx="10"/>
          </p:nvPr>
        </p:nvSpPr>
        <p:spPr/>
        <p:txBody>
          <a:bodyPr/>
          <a:lstStyle/>
          <a:p>
            <a:fld id="{0DA2DD54-040E-4A27-B1BB-B2C47A40902E}" type="datetimeFigureOut">
              <a:rPr lang="en-US" smtClean="0"/>
              <a:t>6/26/2023</a:t>
            </a:fld>
            <a:endParaRPr lang="en-US" dirty="0"/>
          </a:p>
        </p:txBody>
      </p:sp>
      <p:sp>
        <p:nvSpPr>
          <p:cNvPr id="8" name="Footer Placeholder 7">
            <a:extLst>
              <a:ext uri="{FF2B5EF4-FFF2-40B4-BE49-F238E27FC236}">
                <a16:creationId xmlns:a16="http://schemas.microsoft.com/office/drawing/2014/main" id="{3AE36530-1533-4892-AB9A-AFBA1B135A4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B5192B2-9006-449A-A34B-32BED8061B26}"/>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2352108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9D719-C2AB-4484-924B-3FF745D804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F2BAD4-181C-41A0-970C-EE92229B1935}"/>
              </a:ext>
            </a:extLst>
          </p:cNvPr>
          <p:cNvSpPr>
            <a:spLocks noGrp="1"/>
          </p:cNvSpPr>
          <p:nvPr>
            <p:ph type="dt" sz="half" idx="10"/>
          </p:nvPr>
        </p:nvSpPr>
        <p:spPr/>
        <p:txBody>
          <a:bodyPr/>
          <a:lstStyle/>
          <a:p>
            <a:fld id="{0DA2DD54-040E-4A27-B1BB-B2C47A40902E}" type="datetimeFigureOut">
              <a:rPr lang="en-US" smtClean="0"/>
              <a:t>6/26/2023</a:t>
            </a:fld>
            <a:endParaRPr lang="en-US" dirty="0"/>
          </a:p>
        </p:txBody>
      </p:sp>
      <p:sp>
        <p:nvSpPr>
          <p:cNvPr id="4" name="Footer Placeholder 3">
            <a:extLst>
              <a:ext uri="{FF2B5EF4-FFF2-40B4-BE49-F238E27FC236}">
                <a16:creationId xmlns:a16="http://schemas.microsoft.com/office/drawing/2014/main" id="{7E8846CC-1217-4A05-81C5-13F5FB5D71F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871503F-37D7-4B98-A64E-341E35EA2F8E}"/>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3241636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C7ED02-99CE-4CF9-8B1D-D0D3DBC478F6}"/>
              </a:ext>
            </a:extLst>
          </p:cNvPr>
          <p:cNvSpPr>
            <a:spLocks noGrp="1"/>
          </p:cNvSpPr>
          <p:nvPr>
            <p:ph type="dt" sz="half" idx="10"/>
          </p:nvPr>
        </p:nvSpPr>
        <p:spPr/>
        <p:txBody>
          <a:bodyPr/>
          <a:lstStyle/>
          <a:p>
            <a:fld id="{0DA2DD54-040E-4A27-B1BB-B2C47A40902E}" type="datetimeFigureOut">
              <a:rPr lang="en-US" smtClean="0"/>
              <a:t>6/26/2023</a:t>
            </a:fld>
            <a:endParaRPr lang="en-US" dirty="0"/>
          </a:p>
        </p:txBody>
      </p:sp>
      <p:sp>
        <p:nvSpPr>
          <p:cNvPr id="3" name="Footer Placeholder 2">
            <a:extLst>
              <a:ext uri="{FF2B5EF4-FFF2-40B4-BE49-F238E27FC236}">
                <a16:creationId xmlns:a16="http://schemas.microsoft.com/office/drawing/2014/main" id="{BD6C17E6-6129-482C-906A-343CAC2FF82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1CB7F96-5435-42B1-913D-F3B1447FF723}"/>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1497680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AF36A-C670-4BA2-89AD-B0131D766B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D55687C-7241-4F60-90DE-7C997C52CB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E6D90F-617E-4D06-803E-59DC0084A3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B6B5A26-F465-4E1D-8BE3-D872F86D0833}"/>
              </a:ext>
            </a:extLst>
          </p:cNvPr>
          <p:cNvSpPr>
            <a:spLocks noGrp="1"/>
          </p:cNvSpPr>
          <p:nvPr>
            <p:ph type="dt" sz="half" idx="10"/>
          </p:nvPr>
        </p:nvSpPr>
        <p:spPr/>
        <p:txBody>
          <a:bodyPr/>
          <a:lstStyle/>
          <a:p>
            <a:fld id="{0DA2DD54-040E-4A27-B1BB-B2C47A40902E}" type="datetimeFigureOut">
              <a:rPr lang="en-US" smtClean="0"/>
              <a:t>6/26/2023</a:t>
            </a:fld>
            <a:endParaRPr lang="en-US" dirty="0"/>
          </a:p>
        </p:txBody>
      </p:sp>
      <p:sp>
        <p:nvSpPr>
          <p:cNvPr id="6" name="Footer Placeholder 5">
            <a:extLst>
              <a:ext uri="{FF2B5EF4-FFF2-40B4-BE49-F238E27FC236}">
                <a16:creationId xmlns:a16="http://schemas.microsoft.com/office/drawing/2014/main" id="{1721FB18-ADD8-4929-A739-2FC1D4F95CD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1A07132-B18E-44A6-A91C-21029FEBA457}"/>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3743260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23A7-B7EB-4901-B534-8BA12D5619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0010A58-F8F2-4F97-8283-5324AA5B69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10F995A-8F2F-4EF5-B7DF-C3E0CA0521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53FC583-16CB-47B3-98B9-8D079643890D}"/>
              </a:ext>
            </a:extLst>
          </p:cNvPr>
          <p:cNvSpPr>
            <a:spLocks noGrp="1"/>
          </p:cNvSpPr>
          <p:nvPr>
            <p:ph type="dt" sz="half" idx="10"/>
          </p:nvPr>
        </p:nvSpPr>
        <p:spPr/>
        <p:txBody>
          <a:bodyPr/>
          <a:lstStyle/>
          <a:p>
            <a:fld id="{0DA2DD54-040E-4A27-B1BB-B2C47A40902E}" type="datetimeFigureOut">
              <a:rPr lang="en-US" smtClean="0"/>
              <a:t>6/26/2023</a:t>
            </a:fld>
            <a:endParaRPr lang="en-US" dirty="0"/>
          </a:p>
        </p:txBody>
      </p:sp>
      <p:sp>
        <p:nvSpPr>
          <p:cNvPr id="6" name="Footer Placeholder 5">
            <a:extLst>
              <a:ext uri="{FF2B5EF4-FFF2-40B4-BE49-F238E27FC236}">
                <a16:creationId xmlns:a16="http://schemas.microsoft.com/office/drawing/2014/main" id="{0DE58255-2DEA-4740-B0DF-701E0AEEFB3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413D841-0466-496D-B141-4DD64FECA207}"/>
              </a:ext>
            </a:extLst>
          </p:cNvPr>
          <p:cNvSpPr>
            <a:spLocks noGrp="1"/>
          </p:cNvSpPr>
          <p:nvPr>
            <p:ph type="sldNum" sz="quarter" idx="12"/>
          </p:nvPr>
        </p:nvSpPr>
        <p:spPr/>
        <p:txBody>
          <a:bodyPr/>
          <a:lstStyle/>
          <a:p>
            <a:fld id="{09BB2D47-E75A-40FF-91DD-BD1FD512831E}" type="slidenum">
              <a:rPr lang="en-US" smtClean="0"/>
              <a:t>‹#›</a:t>
            </a:fld>
            <a:endParaRPr lang="en-US" dirty="0"/>
          </a:p>
        </p:txBody>
      </p:sp>
    </p:spTree>
    <p:extLst>
      <p:ext uri="{BB962C8B-B14F-4D97-AF65-F5344CB8AC3E}">
        <p14:creationId xmlns:p14="http://schemas.microsoft.com/office/powerpoint/2010/main" val="1611895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F3661A-B413-40C5-A410-6E4148BA52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7E5B976-5742-4A55-B7AF-987CE4876C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8440CE-22A2-410A-B0A7-1B4525B269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A2DD54-040E-4A27-B1BB-B2C47A40902E}" type="datetimeFigureOut">
              <a:rPr lang="en-US" smtClean="0"/>
              <a:t>6/26/2023</a:t>
            </a:fld>
            <a:endParaRPr lang="en-US" dirty="0"/>
          </a:p>
        </p:txBody>
      </p:sp>
      <p:sp>
        <p:nvSpPr>
          <p:cNvPr id="5" name="Footer Placeholder 4">
            <a:extLst>
              <a:ext uri="{FF2B5EF4-FFF2-40B4-BE49-F238E27FC236}">
                <a16:creationId xmlns:a16="http://schemas.microsoft.com/office/drawing/2014/main" id="{994C473E-409B-4388-9652-C14683748A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7E4537C-6394-42E8-8E4C-08094AB21A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BB2D47-E75A-40FF-91DD-BD1FD512831E}" type="slidenum">
              <a:rPr lang="en-US" smtClean="0"/>
              <a:t>‹#›</a:t>
            </a:fld>
            <a:endParaRPr lang="en-US" dirty="0"/>
          </a:p>
        </p:txBody>
      </p:sp>
    </p:spTree>
    <p:extLst>
      <p:ext uri="{BB962C8B-B14F-4D97-AF65-F5344CB8AC3E}">
        <p14:creationId xmlns:p14="http://schemas.microsoft.com/office/powerpoint/2010/main" val="1699120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jpg"/><Relationship Id="rId13" Type="http://schemas.openxmlformats.org/officeDocument/2006/relationships/hyperlink" Target="mailto:Carla.Gracen@doas.ga.gov" TargetMode="External"/><Relationship Id="rId3" Type="http://schemas.openxmlformats.org/officeDocument/2006/relationships/hyperlink" Target="http://www.gdac.georgia.gov/" TargetMode="External"/><Relationship Id="rId7" Type="http://schemas.openxmlformats.org/officeDocument/2006/relationships/hyperlink" Target="mailto:gasccp@doas.ga.gov" TargetMode="External"/><Relationship Id="rId12" Type="http://schemas.openxmlformats.org/officeDocument/2006/relationships/hyperlink" Target="mailto:Tina.Bufford@doas.ga.gov" TargetMode="External"/><Relationship Id="rId2" Type="http://schemas.openxmlformats.org/officeDocument/2006/relationships/hyperlink" Target="https://doas.ga.gov/human-resources-administration/compensation/total-compensation-and-rewards" TargetMode="External"/><Relationship Id="rId1" Type="http://schemas.openxmlformats.org/officeDocument/2006/relationships/slideLayout" Target="../slideLayouts/slideLayout1.xml"/><Relationship Id="rId6" Type="http://schemas.openxmlformats.org/officeDocument/2006/relationships/hyperlink" Target="mailto:fsa@doas.ga.gov" TargetMode="External"/><Relationship Id="rId11" Type="http://schemas.openxmlformats.org/officeDocument/2006/relationships/hyperlink" Target="mailto:Andrea.Pass@doas.ga.gov" TargetMode="External"/><Relationship Id="rId5" Type="http://schemas.openxmlformats.org/officeDocument/2006/relationships/hyperlink" Target="mailto:compensation@doas.ga.gov" TargetMode="External"/><Relationship Id="rId10" Type="http://schemas.openxmlformats.org/officeDocument/2006/relationships/hyperlink" Target="mailto:Shane.Saunders@doas.ga.gov" TargetMode="External"/><Relationship Id="rId4" Type="http://schemas.openxmlformats.org/officeDocument/2006/relationships/hyperlink" Target="https://leplb0510.upoint.ap.alight.com/web/stateofgeorgia/login?forkPage=false" TargetMode="External"/><Relationship Id="rId9" Type="http://schemas.openxmlformats.org/officeDocument/2006/relationships/image" Target="../media/image2.jpg"/><Relationship Id="rId14" Type="http://schemas.openxmlformats.org/officeDocument/2006/relationships/hyperlink" Target="mailto:Amelia.Rivers@doas.ga.gov"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doas.ga.gov/human-resources-administration/compensation"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www.gasccp.org/" TargetMode="External"/><Relationship Id="rId4" Type="http://schemas.openxmlformats.org/officeDocument/2006/relationships/hyperlink" Target="http://doas.ga.gov/humn-resources-administration/board-rules-policy-and-compliance/state-personnel-board-rul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7C80B-E2D9-41B2-A7A7-9470BECAE3D4}"/>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3AFEED14-09D8-4720-AA18-69D7E3E89A32}"/>
              </a:ext>
            </a:extLst>
          </p:cNvPr>
          <p:cNvSpPr>
            <a:spLocks noGrp="1"/>
          </p:cNvSpPr>
          <p:nvPr>
            <p:ph type="subTitle" idx="1"/>
          </p:nvPr>
        </p:nvSpPr>
        <p:spPr/>
        <p:txBody>
          <a:bodyPr/>
          <a:lstStyle/>
          <a:p>
            <a:endParaRPr lang="en-US" dirty="0">
              <a:latin typeface="+mj-lt"/>
            </a:endParaRPr>
          </a:p>
        </p:txBody>
      </p:sp>
      <p:graphicFrame>
        <p:nvGraphicFramePr>
          <p:cNvPr id="4" name="Table 3">
            <a:extLst>
              <a:ext uri="{FF2B5EF4-FFF2-40B4-BE49-F238E27FC236}">
                <a16:creationId xmlns:a16="http://schemas.microsoft.com/office/drawing/2014/main" id="{F18CD8D9-CBAA-43BF-9115-E98169A0CE6D}"/>
              </a:ext>
            </a:extLst>
          </p:cNvPr>
          <p:cNvGraphicFramePr>
            <a:graphicFrameLocks noGrp="1"/>
          </p:cNvGraphicFramePr>
          <p:nvPr>
            <p:extLst>
              <p:ext uri="{D42A27DB-BD31-4B8C-83A1-F6EECF244321}">
                <p14:modId xmlns:p14="http://schemas.microsoft.com/office/powerpoint/2010/main" val="4208535192"/>
              </p:ext>
            </p:extLst>
          </p:nvPr>
        </p:nvGraphicFramePr>
        <p:xfrm>
          <a:off x="0" y="0"/>
          <a:ext cx="12192000" cy="7010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687258231"/>
                    </a:ext>
                  </a:extLst>
                </a:gridCol>
                <a:gridCol w="4064000">
                  <a:extLst>
                    <a:ext uri="{9D8B030D-6E8A-4147-A177-3AD203B41FA5}">
                      <a16:colId xmlns:a16="http://schemas.microsoft.com/office/drawing/2014/main" val="2430547841"/>
                    </a:ext>
                  </a:extLst>
                </a:gridCol>
                <a:gridCol w="4064000">
                  <a:extLst>
                    <a:ext uri="{9D8B030D-6E8A-4147-A177-3AD203B41FA5}">
                      <a16:colId xmlns:a16="http://schemas.microsoft.com/office/drawing/2014/main" val="2777392924"/>
                    </a:ext>
                  </a:extLst>
                </a:gridCol>
              </a:tblGrid>
              <a:tr h="7010400">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10082"/>
                    </a:solidFill>
                  </a:tcPr>
                </a:tc>
                <a:tc>
                  <a:txBody>
                    <a:bodyPr/>
                    <a:lstStyle/>
                    <a:p>
                      <a:r>
                        <a:rPr lang="en-US" dirty="0">
                          <a:solidFill>
                            <a:schemeClr val="tx1"/>
                          </a:solidFill>
                        </a:rPr>
                        <a:t>Aaaaaaaaaaaaaaaaaaaaaaaaaaaaaaaaaaaaa</a:t>
                      </a:r>
                      <a:r>
                        <a:rPr lang="en-US" sz="1800" dirty="0">
                          <a:solidFill>
                            <a:schemeClr val="tx1"/>
                          </a:solidFill>
                        </a:rPr>
                        <a:t>aaaaaaaaaaaaaaaaaaaaaa</a:t>
                      </a:r>
                      <a:r>
                        <a:rPr lang="en-US" dirty="0">
                          <a:solidFill>
                            <a:schemeClr val="tx1"/>
                          </a:solidFill>
                        </a:rPr>
                        <a:t>aaaaa</a:t>
                      </a:r>
                    </a:p>
                    <a:p>
                      <a:r>
                        <a:rPr lang="en-US" dirty="0">
                          <a:solidFill>
                            <a:schemeClr val="tx1"/>
                          </a:solidFill>
                        </a:rPr>
                        <a:t>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r"/>
                      <a:endParaRPr lang="en-US"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2512051"/>
                  </a:ext>
                </a:extLst>
              </a:tr>
            </a:tbl>
          </a:graphicData>
        </a:graphic>
      </p:graphicFrame>
      <p:sp>
        <p:nvSpPr>
          <p:cNvPr id="10" name="Rectangle 9">
            <a:extLst>
              <a:ext uri="{FF2B5EF4-FFF2-40B4-BE49-F238E27FC236}">
                <a16:creationId xmlns:a16="http://schemas.microsoft.com/office/drawing/2014/main" id="{E3B17BB2-93C1-44C2-8BE2-D3E2DF01DF1B}"/>
              </a:ext>
            </a:extLst>
          </p:cNvPr>
          <p:cNvSpPr/>
          <p:nvPr/>
        </p:nvSpPr>
        <p:spPr>
          <a:xfrm>
            <a:off x="8135815" y="6858000"/>
            <a:ext cx="4056185" cy="152400"/>
          </a:xfrm>
          <a:prstGeom prst="rect">
            <a:avLst/>
          </a:prstGeom>
          <a:solidFill>
            <a:srgbClr val="A100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13" name="Rectangle 12">
            <a:extLst>
              <a:ext uri="{FF2B5EF4-FFF2-40B4-BE49-F238E27FC236}">
                <a16:creationId xmlns:a16="http://schemas.microsoft.com/office/drawing/2014/main" id="{82D15EAC-F2F8-4403-B38D-568D00213781}"/>
              </a:ext>
            </a:extLst>
          </p:cNvPr>
          <p:cNvSpPr/>
          <p:nvPr/>
        </p:nvSpPr>
        <p:spPr>
          <a:xfrm>
            <a:off x="324794" y="230117"/>
            <a:ext cx="1768497" cy="369332"/>
          </a:xfrm>
          <a:prstGeom prst="rect">
            <a:avLst/>
          </a:prstGeom>
        </p:spPr>
        <p:txBody>
          <a:bodyPr wrap="none">
            <a:spAutoFit/>
          </a:bodyPr>
          <a:lstStyle/>
          <a:p>
            <a:r>
              <a:rPr lang="en-US" b="1" cap="all" dirty="0">
                <a:solidFill>
                  <a:srgbClr val="FFFFFF"/>
                </a:solidFill>
                <a:latin typeface="+mj-lt"/>
              </a:rPr>
              <a:t>Total Rewards</a:t>
            </a:r>
          </a:p>
        </p:txBody>
      </p:sp>
      <p:sp>
        <p:nvSpPr>
          <p:cNvPr id="14" name="Rectangle 13">
            <a:extLst>
              <a:ext uri="{FF2B5EF4-FFF2-40B4-BE49-F238E27FC236}">
                <a16:creationId xmlns:a16="http://schemas.microsoft.com/office/drawing/2014/main" id="{F9DB1E6F-6C36-4C35-BD96-E761CD1C66C0}"/>
              </a:ext>
            </a:extLst>
          </p:cNvPr>
          <p:cNvSpPr/>
          <p:nvPr/>
        </p:nvSpPr>
        <p:spPr>
          <a:xfrm>
            <a:off x="166717" y="729018"/>
            <a:ext cx="3764992" cy="6240170"/>
          </a:xfrm>
          <a:prstGeom prst="rect">
            <a:avLst/>
          </a:prstGeom>
        </p:spPr>
        <p:txBody>
          <a:bodyPr wrap="square">
            <a:spAutoFit/>
          </a:bodyPr>
          <a:lstStyle/>
          <a:p>
            <a:r>
              <a:rPr lang="en-US" sz="1050" i="0" dirty="0">
                <a:solidFill>
                  <a:srgbClr val="FFFFFF"/>
                </a:solidFill>
                <a:effectLst/>
                <a:latin typeface="+mj-lt"/>
              </a:rPr>
              <a:t>The State of Georgia provides a comprehensive compensation package to state agency employees. As part of the total compensation package, State of Georgia employees receives both direct and indirect compensation. Direct compensation consists of compensation, or base pay, for time worked. Indirect compensation includes benefits.</a:t>
            </a:r>
          </a:p>
          <a:p>
            <a:endParaRPr lang="en-US" sz="1050" dirty="0">
              <a:solidFill>
                <a:srgbClr val="FFFFFF"/>
              </a:solidFill>
              <a:latin typeface="+mj-lt"/>
            </a:endParaRPr>
          </a:p>
          <a:p>
            <a:r>
              <a:rPr lang="en-US" sz="1050" dirty="0">
                <a:solidFill>
                  <a:schemeClr val="bg1"/>
                </a:solidFill>
                <a:latin typeface="+mj-lt"/>
              </a:rPr>
              <a:t>The State offered other benefits that were not included in the calculation of the total compensation package. Those benefits included state-paid or state-sponsored professional development and training, state compensatory time, military leave, emergency leave for a death in the employee’s family,  volunteer leave, and extended sick leave. While the use of those benefits may vary depending on employee circumstances, they are real and valuable benefits to employees at all levels.</a:t>
            </a:r>
          </a:p>
          <a:p>
            <a:endParaRPr lang="en-US" sz="1050" dirty="0">
              <a:solidFill>
                <a:schemeClr val="bg1"/>
              </a:solidFill>
              <a:latin typeface="+mj-lt"/>
            </a:endParaRPr>
          </a:p>
          <a:p>
            <a:r>
              <a:rPr lang="en-US" sz="1050" dirty="0">
                <a:solidFill>
                  <a:schemeClr val="bg1"/>
                </a:solidFill>
                <a:latin typeface="+mj-lt"/>
              </a:rPr>
              <a:t>In addition to salary and benefits, the State provides employees with other rewards that cannot be easily quantified but provide indirect, real, and valuable benefits.  Examples of those rewards include flexible work schedules and employee recognition programs.</a:t>
            </a:r>
          </a:p>
          <a:p>
            <a:endParaRPr lang="en-US" sz="1050" dirty="0">
              <a:solidFill>
                <a:schemeClr val="bg1"/>
              </a:solidFill>
              <a:latin typeface="+mj-lt"/>
            </a:endParaRPr>
          </a:p>
          <a:p>
            <a:r>
              <a:rPr lang="en-US" sz="1050" dirty="0">
                <a:solidFill>
                  <a:schemeClr val="bg1"/>
                </a:solidFill>
                <a:latin typeface="+mj-lt"/>
              </a:rPr>
              <a:t>To review total compensation and rewards, please visit Total Compensation and Rewards.</a:t>
            </a:r>
          </a:p>
          <a:p>
            <a:endParaRPr lang="en-US" sz="1050" dirty="0">
              <a:solidFill>
                <a:schemeClr val="bg1"/>
              </a:solidFill>
              <a:latin typeface="+mj-lt"/>
              <a:hlinkClick r:id="rId2">
                <a:extLst>
                  <a:ext uri="{A12FA001-AC4F-418D-AE19-62706E023703}">
                    <ahyp:hlinkClr xmlns:ahyp="http://schemas.microsoft.com/office/drawing/2018/hyperlinkcolor" val="tx"/>
                  </a:ext>
                </a:extLst>
              </a:hlinkClick>
            </a:endParaRPr>
          </a:p>
          <a:p>
            <a:r>
              <a:rPr lang="en-US" sz="1050" dirty="0">
                <a:solidFill>
                  <a:schemeClr val="bg1"/>
                </a:solidFill>
                <a:latin typeface="+mj-lt"/>
                <a:hlinkClick r:id="rId2">
                  <a:extLst>
                    <a:ext uri="{A12FA001-AC4F-418D-AE19-62706E023703}">
                      <ahyp:hlinkClr xmlns:ahyp="http://schemas.microsoft.com/office/drawing/2018/hyperlinkcolor" val="tx"/>
                    </a:ext>
                  </a:extLst>
                </a:hlinkClick>
              </a:rPr>
              <a:t>https://doas.ga.gov/human-resources-administration/compensation/total-compensation-and-rewards</a:t>
            </a:r>
            <a:endParaRPr lang="en-US" sz="1050" dirty="0">
              <a:solidFill>
                <a:schemeClr val="bg1"/>
              </a:solidFill>
              <a:latin typeface="+mj-lt"/>
            </a:endParaRPr>
          </a:p>
          <a:p>
            <a:endParaRPr lang="en-US" sz="1050" dirty="0">
              <a:solidFill>
                <a:schemeClr val="bg1"/>
              </a:solidFill>
              <a:latin typeface="+mj-lt"/>
            </a:endParaRPr>
          </a:p>
          <a:p>
            <a:r>
              <a:rPr lang="en-US" sz="1050" dirty="0">
                <a:solidFill>
                  <a:schemeClr val="bg1"/>
                </a:solidFill>
                <a:latin typeface="+mj-lt"/>
              </a:rPr>
              <a:t>The state has recently made an employee compensation dashboard available to better demonstrate Total Rewards, which can be accessed at Georgia Data Analytics Center, and the YourTotalRewards available to TeamWorks agencies in GaBreeze.</a:t>
            </a:r>
          </a:p>
          <a:p>
            <a:endParaRPr lang="en-US" sz="1050" dirty="0">
              <a:solidFill>
                <a:schemeClr val="bg1"/>
              </a:solidFill>
              <a:latin typeface="+mj-lt"/>
            </a:endParaRPr>
          </a:p>
          <a:p>
            <a:r>
              <a:rPr lang="en-US" sz="1050" dirty="0">
                <a:solidFill>
                  <a:schemeClr val="bg1"/>
                </a:solidFill>
                <a:latin typeface="+mj-lt"/>
                <a:hlinkClick r:id="rId3">
                  <a:extLst>
                    <a:ext uri="{A12FA001-AC4F-418D-AE19-62706E023703}">
                      <ahyp:hlinkClr xmlns:ahyp="http://schemas.microsoft.com/office/drawing/2018/hyperlinkcolor" val="tx"/>
                    </a:ext>
                  </a:extLst>
                </a:hlinkClick>
              </a:rPr>
              <a:t>www.gdac.georgia.gov</a:t>
            </a:r>
            <a:r>
              <a:rPr lang="en-US" sz="1050" dirty="0">
                <a:solidFill>
                  <a:schemeClr val="bg1"/>
                </a:solidFill>
                <a:latin typeface="+mj-lt"/>
              </a:rPr>
              <a:t> </a:t>
            </a:r>
          </a:p>
          <a:p>
            <a:endParaRPr lang="en-US" sz="1050" dirty="0">
              <a:solidFill>
                <a:schemeClr val="bg1"/>
              </a:solidFill>
              <a:latin typeface="+mj-lt"/>
            </a:endParaRPr>
          </a:p>
          <a:p>
            <a:r>
              <a:rPr lang="en-US" sz="1050" dirty="0">
                <a:solidFill>
                  <a:srgbClr val="FFFFFF"/>
                </a:solidFill>
                <a:latin typeface="+mj-lt"/>
                <a:hlinkClick r:id="rId4">
                  <a:extLst>
                    <a:ext uri="{A12FA001-AC4F-418D-AE19-62706E023703}">
                      <ahyp:hlinkClr xmlns:ahyp="http://schemas.microsoft.com/office/drawing/2018/hyperlinkcolor" val="tx"/>
                    </a:ext>
                  </a:extLst>
                </a:hlinkClick>
              </a:rPr>
              <a:t>https://leplb0510.upoint.ap.alight.com/web/stateofgeorgia/login?forkPage=false</a:t>
            </a:r>
            <a:endParaRPr lang="en-US" sz="1050" dirty="0">
              <a:solidFill>
                <a:srgbClr val="FFFFFF"/>
              </a:solidFill>
              <a:latin typeface="+mj-lt"/>
            </a:endParaRPr>
          </a:p>
          <a:p>
            <a:endParaRPr lang="en-US" sz="1050" dirty="0">
              <a:solidFill>
                <a:schemeClr val="bg1"/>
              </a:solidFill>
              <a:latin typeface="+mj-lt"/>
            </a:endParaRPr>
          </a:p>
        </p:txBody>
      </p:sp>
      <p:sp>
        <p:nvSpPr>
          <p:cNvPr id="20" name="Rectangle 19">
            <a:extLst>
              <a:ext uri="{FF2B5EF4-FFF2-40B4-BE49-F238E27FC236}">
                <a16:creationId xmlns:a16="http://schemas.microsoft.com/office/drawing/2014/main" id="{E8EC0A47-5ADB-4287-B2CB-1EEBE5BEEBB2}"/>
              </a:ext>
            </a:extLst>
          </p:cNvPr>
          <p:cNvSpPr/>
          <p:nvPr/>
        </p:nvSpPr>
        <p:spPr>
          <a:xfrm>
            <a:off x="4428093" y="191850"/>
            <a:ext cx="3276061" cy="369332"/>
          </a:xfrm>
          <a:prstGeom prst="rect">
            <a:avLst/>
          </a:prstGeom>
        </p:spPr>
        <p:txBody>
          <a:bodyPr wrap="square">
            <a:spAutoFit/>
          </a:bodyPr>
          <a:lstStyle/>
          <a:p>
            <a:r>
              <a:rPr lang="en-US" b="1" i="0" dirty="0">
                <a:solidFill>
                  <a:srgbClr val="FFFFFF"/>
                </a:solidFill>
                <a:effectLst/>
                <a:latin typeface="+mj-lt"/>
              </a:rPr>
              <a:t>Contact Information: </a:t>
            </a:r>
            <a:endParaRPr lang="en-US" b="1" dirty="0">
              <a:latin typeface="+mj-lt"/>
            </a:endParaRPr>
          </a:p>
        </p:txBody>
      </p:sp>
      <p:cxnSp>
        <p:nvCxnSpPr>
          <p:cNvPr id="23" name="Straight Connector 22">
            <a:extLst>
              <a:ext uri="{FF2B5EF4-FFF2-40B4-BE49-F238E27FC236}">
                <a16:creationId xmlns:a16="http://schemas.microsoft.com/office/drawing/2014/main" id="{EAEF3E1F-B7BD-484D-9BC5-583FDD962867}"/>
              </a:ext>
            </a:extLst>
          </p:cNvPr>
          <p:cNvCxnSpPr>
            <a:cxnSpLocks/>
          </p:cNvCxnSpPr>
          <p:nvPr/>
        </p:nvCxnSpPr>
        <p:spPr>
          <a:xfrm>
            <a:off x="4183628" y="3069888"/>
            <a:ext cx="376499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9754213F-43EA-4588-AA2E-F5983BBCB22E}"/>
              </a:ext>
            </a:extLst>
          </p:cNvPr>
          <p:cNvSpPr/>
          <p:nvPr/>
        </p:nvSpPr>
        <p:spPr>
          <a:xfrm>
            <a:off x="4456241" y="703864"/>
            <a:ext cx="3397550" cy="2062103"/>
          </a:xfrm>
          <a:prstGeom prst="rect">
            <a:avLst/>
          </a:prstGeom>
        </p:spPr>
        <p:txBody>
          <a:bodyPr wrap="square">
            <a:spAutoFit/>
          </a:bodyPr>
          <a:lstStyle/>
          <a:p>
            <a:r>
              <a:rPr lang="en-US" sz="1600" b="0" i="0" dirty="0">
                <a:solidFill>
                  <a:schemeClr val="bg1"/>
                </a:solidFill>
                <a:effectLst/>
              </a:rPr>
              <a:t>Compensation</a:t>
            </a:r>
          </a:p>
          <a:p>
            <a:r>
              <a:rPr lang="en-US" sz="1400" dirty="0">
                <a:solidFill>
                  <a:schemeClr val="bg1"/>
                </a:solidFill>
                <a:hlinkClick r:id="rId5"/>
              </a:rPr>
              <a:t>compensation@doas.ga.gov</a:t>
            </a:r>
            <a:endParaRPr lang="en-US" sz="1400" dirty="0">
              <a:solidFill>
                <a:schemeClr val="bg1"/>
              </a:solidFill>
            </a:endParaRPr>
          </a:p>
          <a:p>
            <a:endParaRPr lang="en-US" sz="1400" dirty="0">
              <a:solidFill>
                <a:schemeClr val="bg1"/>
              </a:solidFill>
            </a:endParaRPr>
          </a:p>
          <a:p>
            <a:r>
              <a:rPr lang="en-US" sz="1400" dirty="0">
                <a:solidFill>
                  <a:schemeClr val="bg1"/>
                </a:solidFill>
              </a:rPr>
              <a:t>Faithful Service Awards</a:t>
            </a:r>
          </a:p>
          <a:p>
            <a:r>
              <a:rPr lang="en-US" sz="1400" dirty="0">
                <a:solidFill>
                  <a:schemeClr val="bg1"/>
                </a:solidFill>
                <a:hlinkClick r:id="rId6"/>
              </a:rPr>
              <a:t>fsa@doas.ga.gov</a:t>
            </a:r>
            <a:r>
              <a:rPr lang="en-US" sz="1400" dirty="0">
                <a:solidFill>
                  <a:schemeClr val="bg1"/>
                </a:solidFill>
              </a:rPr>
              <a:t> </a:t>
            </a:r>
          </a:p>
          <a:p>
            <a:endParaRPr lang="en-US" sz="1400" dirty="0">
              <a:solidFill>
                <a:schemeClr val="bg1"/>
              </a:solidFill>
            </a:endParaRPr>
          </a:p>
          <a:p>
            <a:r>
              <a:rPr lang="en-US" sz="1400" dirty="0">
                <a:solidFill>
                  <a:schemeClr val="bg1"/>
                </a:solidFill>
              </a:rPr>
              <a:t>Georgia State Charitable Contributions Program</a:t>
            </a:r>
          </a:p>
          <a:p>
            <a:r>
              <a:rPr lang="en-US" sz="1400" dirty="0">
                <a:solidFill>
                  <a:schemeClr val="bg1"/>
                </a:solidFill>
                <a:hlinkClick r:id="rId7"/>
              </a:rPr>
              <a:t>gasccp@doas.ga.gov</a:t>
            </a:r>
            <a:r>
              <a:rPr lang="en-US" sz="1400" dirty="0">
                <a:solidFill>
                  <a:schemeClr val="bg1"/>
                </a:solidFill>
              </a:rPr>
              <a:t>  </a:t>
            </a:r>
          </a:p>
        </p:txBody>
      </p:sp>
      <p:pic>
        <p:nvPicPr>
          <p:cNvPr id="25" name="Picture 24">
            <a:extLst>
              <a:ext uri="{FF2B5EF4-FFF2-40B4-BE49-F238E27FC236}">
                <a16:creationId xmlns:a16="http://schemas.microsoft.com/office/drawing/2014/main" id="{F32E4A80-B16D-437A-8E6F-D260C9923C72}"/>
              </a:ext>
            </a:extLst>
          </p:cNvPr>
          <p:cNvPicPr>
            <a:picLocks noChangeAspect="1"/>
          </p:cNvPicPr>
          <p:nvPr/>
        </p:nvPicPr>
        <p:blipFill rotWithShape="1">
          <a:blip r:embed="rId8">
            <a:extLst>
              <a:ext uri="{28A0092B-C50C-407E-A947-70E740481C1C}">
                <a14:useLocalDpi xmlns:a14="http://schemas.microsoft.com/office/drawing/2010/main" val="0"/>
              </a:ext>
            </a:extLst>
          </a:blip>
          <a:srcRect l="34814" r="30476" b="9960"/>
          <a:stretch/>
        </p:blipFill>
        <p:spPr>
          <a:xfrm>
            <a:off x="8135815" y="0"/>
            <a:ext cx="4056185" cy="3894704"/>
          </a:xfrm>
          <a:prstGeom prst="rect">
            <a:avLst/>
          </a:prstGeom>
        </p:spPr>
      </p:pic>
      <p:sp>
        <p:nvSpPr>
          <p:cNvPr id="28" name="Rectangle 27">
            <a:extLst>
              <a:ext uri="{FF2B5EF4-FFF2-40B4-BE49-F238E27FC236}">
                <a16:creationId xmlns:a16="http://schemas.microsoft.com/office/drawing/2014/main" id="{45552163-7C9D-4B66-A8AF-C30AF7980675}"/>
              </a:ext>
            </a:extLst>
          </p:cNvPr>
          <p:cNvSpPr/>
          <p:nvPr/>
        </p:nvSpPr>
        <p:spPr>
          <a:xfrm>
            <a:off x="8229600" y="3934371"/>
            <a:ext cx="3886200" cy="923330"/>
          </a:xfrm>
          <a:prstGeom prst="rect">
            <a:avLst/>
          </a:prstGeom>
        </p:spPr>
        <p:txBody>
          <a:bodyPr wrap="square">
            <a:spAutoFit/>
          </a:bodyPr>
          <a:lstStyle/>
          <a:p>
            <a:pPr algn="ctr"/>
            <a:r>
              <a:rPr lang="en-US" b="1" i="0" dirty="0">
                <a:solidFill>
                  <a:srgbClr val="333333"/>
                </a:solidFill>
                <a:effectLst/>
                <a:latin typeface="+mj-lt"/>
              </a:rPr>
              <a:t>Department of Administrative Services</a:t>
            </a:r>
          </a:p>
          <a:p>
            <a:pPr algn="ctr"/>
            <a:r>
              <a:rPr lang="en-US" b="1" i="0" dirty="0">
                <a:solidFill>
                  <a:srgbClr val="333333"/>
                </a:solidFill>
                <a:effectLst/>
                <a:latin typeface="+mj-lt"/>
              </a:rPr>
              <a:t>Human Resources Administration</a:t>
            </a:r>
          </a:p>
          <a:p>
            <a:pPr algn="ctr"/>
            <a:r>
              <a:rPr lang="en-US" b="1" dirty="0">
                <a:solidFill>
                  <a:srgbClr val="333333"/>
                </a:solidFill>
                <a:latin typeface="+mj-lt"/>
              </a:rPr>
              <a:t>Compensation Programs</a:t>
            </a:r>
            <a:endParaRPr lang="en-US" dirty="0">
              <a:latin typeface="+mj-lt"/>
            </a:endParaRPr>
          </a:p>
        </p:txBody>
      </p:sp>
      <p:pic>
        <p:nvPicPr>
          <p:cNvPr id="34" name="Picture 33">
            <a:extLst>
              <a:ext uri="{FF2B5EF4-FFF2-40B4-BE49-F238E27FC236}">
                <a16:creationId xmlns:a16="http://schemas.microsoft.com/office/drawing/2014/main" id="{5E242FC8-7492-4E30-93A9-EE28D162743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698028" y="5099563"/>
            <a:ext cx="1287114" cy="1287114"/>
          </a:xfrm>
          <a:prstGeom prst="rect">
            <a:avLst/>
          </a:prstGeom>
        </p:spPr>
      </p:pic>
      <p:sp>
        <p:nvSpPr>
          <p:cNvPr id="15" name="TextBox 14">
            <a:extLst>
              <a:ext uri="{FF2B5EF4-FFF2-40B4-BE49-F238E27FC236}">
                <a16:creationId xmlns:a16="http://schemas.microsoft.com/office/drawing/2014/main" id="{77143CE4-B15E-5526-9666-55428F484DFD}"/>
              </a:ext>
            </a:extLst>
          </p:cNvPr>
          <p:cNvSpPr txBox="1"/>
          <p:nvPr/>
        </p:nvSpPr>
        <p:spPr>
          <a:xfrm>
            <a:off x="4209035" y="5257800"/>
            <a:ext cx="2760561" cy="600164"/>
          </a:xfrm>
          <a:prstGeom prst="rect">
            <a:avLst/>
          </a:prstGeom>
          <a:noFill/>
        </p:spPr>
        <p:txBody>
          <a:bodyPr wrap="square" rtlCol="0">
            <a:spAutoFit/>
          </a:bodyPr>
          <a:lstStyle/>
          <a:p>
            <a:r>
              <a:rPr lang="en-US" sz="1100" dirty="0">
                <a:solidFill>
                  <a:schemeClr val="bg1"/>
                </a:solidFill>
              </a:rPr>
              <a:t>Jori Hammond, Compensation Specialist</a:t>
            </a:r>
          </a:p>
          <a:p>
            <a:r>
              <a:rPr lang="en-US" sz="1100" u="sng" dirty="0">
                <a:solidFill>
                  <a:schemeClr val="bg1"/>
                </a:solidFill>
              </a:rPr>
              <a:t>Jori.Hammond</a:t>
            </a:r>
            <a:r>
              <a:rPr lang="en-US" sz="1100" u="sng" dirty="0">
                <a:solidFill>
                  <a:schemeClr val="bg1"/>
                </a:solidFill>
                <a:hlinkClick r:id="rId10">
                  <a:extLst>
                    <a:ext uri="{A12FA001-AC4F-418D-AE19-62706E023703}">
                      <ahyp:hlinkClr xmlns:ahyp="http://schemas.microsoft.com/office/drawing/2018/hyperlinkcolor" val="tx"/>
                    </a:ext>
                  </a:extLst>
                </a:hlinkClick>
              </a:rPr>
              <a:t>@doas.ga.gov</a:t>
            </a:r>
            <a:r>
              <a:rPr lang="en-US" sz="1100" u="sng" dirty="0">
                <a:solidFill>
                  <a:schemeClr val="bg1"/>
                </a:solidFill>
              </a:rPr>
              <a:t> </a:t>
            </a:r>
          </a:p>
          <a:p>
            <a:r>
              <a:rPr lang="en-US" sz="1100" dirty="0">
                <a:solidFill>
                  <a:schemeClr val="bg1"/>
                </a:solidFill>
              </a:rPr>
              <a:t>(404) 656-1786</a:t>
            </a:r>
          </a:p>
        </p:txBody>
      </p:sp>
      <p:sp>
        <p:nvSpPr>
          <p:cNvPr id="16" name="TextBox 15">
            <a:extLst>
              <a:ext uri="{FF2B5EF4-FFF2-40B4-BE49-F238E27FC236}">
                <a16:creationId xmlns:a16="http://schemas.microsoft.com/office/drawing/2014/main" id="{A460F016-6246-CED1-8ED9-2D40DA17124B}"/>
              </a:ext>
            </a:extLst>
          </p:cNvPr>
          <p:cNvSpPr txBox="1"/>
          <p:nvPr/>
        </p:nvSpPr>
        <p:spPr>
          <a:xfrm>
            <a:off x="4198099" y="4619036"/>
            <a:ext cx="2760561" cy="600164"/>
          </a:xfrm>
          <a:prstGeom prst="rect">
            <a:avLst/>
          </a:prstGeom>
          <a:noFill/>
        </p:spPr>
        <p:txBody>
          <a:bodyPr wrap="square" rtlCol="0">
            <a:spAutoFit/>
          </a:bodyPr>
          <a:lstStyle/>
          <a:p>
            <a:r>
              <a:rPr lang="en-US" sz="1100" dirty="0">
                <a:solidFill>
                  <a:schemeClr val="bg1"/>
                </a:solidFill>
              </a:rPr>
              <a:t>Andrea Pass, Compensation Analyst</a:t>
            </a:r>
          </a:p>
          <a:p>
            <a:r>
              <a:rPr lang="en-US" sz="1100" dirty="0">
                <a:solidFill>
                  <a:schemeClr val="bg1"/>
                </a:solidFill>
                <a:hlinkClick r:id="rId11">
                  <a:extLst>
                    <a:ext uri="{A12FA001-AC4F-418D-AE19-62706E023703}">
                      <ahyp:hlinkClr xmlns:ahyp="http://schemas.microsoft.com/office/drawing/2018/hyperlinkcolor" val="tx"/>
                    </a:ext>
                  </a:extLst>
                </a:hlinkClick>
              </a:rPr>
              <a:t>Andrea.Pass@doas.ga.gov</a:t>
            </a:r>
            <a:endParaRPr lang="en-US" sz="1100" dirty="0">
              <a:solidFill>
                <a:schemeClr val="bg1"/>
              </a:solidFill>
            </a:endParaRPr>
          </a:p>
          <a:p>
            <a:r>
              <a:rPr lang="en-US" sz="1100" dirty="0">
                <a:solidFill>
                  <a:schemeClr val="bg1"/>
                </a:solidFill>
              </a:rPr>
              <a:t>(404) 463-18236</a:t>
            </a:r>
          </a:p>
        </p:txBody>
      </p:sp>
      <p:sp>
        <p:nvSpPr>
          <p:cNvPr id="18" name="TextBox 17">
            <a:extLst>
              <a:ext uri="{FF2B5EF4-FFF2-40B4-BE49-F238E27FC236}">
                <a16:creationId xmlns:a16="http://schemas.microsoft.com/office/drawing/2014/main" id="{53AAC27B-DE10-8BA4-36F3-974DF9367650}"/>
              </a:ext>
            </a:extLst>
          </p:cNvPr>
          <p:cNvSpPr txBox="1"/>
          <p:nvPr/>
        </p:nvSpPr>
        <p:spPr>
          <a:xfrm>
            <a:off x="4213733" y="3980272"/>
            <a:ext cx="3755595" cy="600164"/>
          </a:xfrm>
          <a:prstGeom prst="rect">
            <a:avLst/>
          </a:prstGeom>
          <a:noFill/>
        </p:spPr>
        <p:txBody>
          <a:bodyPr wrap="square" rtlCol="0">
            <a:spAutoFit/>
          </a:bodyPr>
          <a:lstStyle/>
          <a:p>
            <a:r>
              <a:rPr lang="en-US" sz="1100" dirty="0">
                <a:solidFill>
                  <a:schemeClr val="bg1"/>
                </a:solidFill>
              </a:rPr>
              <a:t>Tina Bufford, Classification &amp; Compensation Program Manager</a:t>
            </a:r>
          </a:p>
          <a:p>
            <a:r>
              <a:rPr lang="en-US" sz="1100" dirty="0">
                <a:solidFill>
                  <a:schemeClr val="bg1"/>
                </a:solidFill>
                <a:hlinkClick r:id="rId12">
                  <a:extLst>
                    <a:ext uri="{A12FA001-AC4F-418D-AE19-62706E023703}">
                      <ahyp:hlinkClr xmlns:ahyp="http://schemas.microsoft.com/office/drawing/2018/hyperlinkcolor" val="tx"/>
                    </a:ext>
                  </a:extLst>
                </a:hlinkClick>
              </a:rPr>
              <a:t>Tina.Bufford@doas.ga.gov</a:t>
            </a:r>
            <a:r>
              <a:rPr lang="en-US" sz="1100" dirty="0">
                <a:solidFill>
                  <a:schemeClr val="bg1"/>
                </a:solidFill>
              </a:rPr>
              <a:t> </a:t>
            </a:r>
          </a:p>
          <a:p>
            <a:r>
              <a:rPr lang="en-US" sz="1100" dirty="0">
                <a:solidFill>
                  <a:schemeClr val="bg1"/>
                </a:solidFill>
              </a:rPr>
              <a:t>(404) 463-1459</a:t>
            </a:r>
          </a:p>
        </p:txBody>
      </p:sp>
      <p:sp>
        <p:nvSpPr>
          <p:cNvPr id="39" name="TextBox 38">
            <a:extLst>
              <a:ext uri="{FF2B5EF4-FFF2-40B4-BE49-F238E27FC236}">
                <a16:creationId xmlns:a16="http://schemas.microsoft.com/office/drawing/2014/main" id="{EF1679C3-EF9A-FA6C-9274-9C88D4D3E6BF}"/>
              </a:ext>
            </a:extLst>
          </p:cNvPr>
          <p:cNvSpPr txBox="1"/>
          <p:nvPr/>
        </p:nvSpPr>
        <p:spPr>
          <a:xfrm>
            <a:off x="4183628" y="3335116"/>
            <a:ext cx="3027429" cy="600164"/>
          </a:xfrm>
          <a:prstGeom prst="rect">
            <a:avLst/>
          </a:prstGeom>
          <a:noFill/>
        </p:spPr>
        <p:txBody>
          <a:bodyPr wrap="square" rtlCol="0">
            <a:spAutoFit/>
          </a:bodyPr>
          <a:lstStyle/>
          <a:p>
            <a:r>
              <a:rPr lang="en-US" sz="1100" dirty="0">
                <a:solidFill>
                  <a:schemeClr val="bg1"/>
                </a:solidFill>
              </a:rPr>
              <a:t>Carla Gracen, Compensation &amp; Benefit Director</a:t>
            </a:r>
          </a:p>
          <a:p>
            <a:r>
              <a:rPr lang="en-US" sz="1100" dirty="0">
                <a:solidFill>
                  <a:schemeClr val="bg1"/>
                </a:solidFill>
                <a:hlinkClick r:id="rId13">
                  <a:extLst>
                    <a:ext uri="{A12FA001-AC4F-418D-AE19-62706E023703}">
                      <ahyp:hlinkClr xmlns:ahyp="http://schemas.microsoft.com/office/drawing/2018/hyperlinkcolor" val="tx"/>
                    </a:ext>
                  </a:extLst>
                </a:hlinkClick>
              </a:rPr>
              <a:t>Carla.Gracen@doas.ga.gov</a:t>
            </a:r>
            <a:r>
              <a:rPr lang="en-US" sz="1100" dirty="0">
                <a:solidFill>
                  <a:schemeClr val="bg1"/>
                </a:solidFill>
              </a:rPr>
              <a:t> </a:t>
            </a:r>
          </a:p>
          <a:p>
            <a:r>
              <a:rPr lang="en-US" sz="1100" dirty="0">
                <a:solidFill>
                  <a:schemeClr val="bg1"/>
                </a:solidFill>
              </a:rPr>
              <a:t>(404)-651-5049</a:t>
            </a:r>
            <a:endParaRPr lang="en-US" sz="1200" dirty="0">
              <a:solidFill>
                <a:schemeClr val="bg1"/>
              </a:solidFill>
            </a:endParaRPr>
          </a:p>
        </p:txBody>
      </p:sp>
      <p:sp>
        <p:nvSpPr>
          <p:cNvPr id="41" name="TextBox 40">
            <a:extLst>
              <a:ext uri="{FF2B5EF4-FFF2-40B4-BE49-F238E27FC236}">
                <a16:creationId xmlns:a16="http://schemas.microsoft.com/office/drawing/2014/main" id="{DCB30040-A599-481E-69D4-2734B049DFF9}"/>
              </a:ext>
            </a:extLst>
          </p:cNvPr>
          <p:cNvSpPr txBox="1"/>
          <p:nvPr/>
        </p:nvSpPr>
        <p:spPr>
          <a:xfrm>
            <a:off x="4209035" y="5900888"/>
            <a:ext cx="3027429" cy="600164"/>
          </a:xfrm>
          <a:prstGeom prst="rect">
            <a:avLst/>
          </a:prstGeom>
          <a:noFill/>
        </p:spPr>
        <p:txBody>
          <a:bodyPr wrap="square" rtlCol="0">
            <a:spAutoFit/>
          </a:bodyPr>
          <a:lstStyle/>
          <a:p>
            <a:r>
              <a:rPr lang="en-US" sz="1100" dirty="0">
                <a:solidFill>
                  <a:schemeClr val="bg1"/>
                </a:solidFill>
              </a:rPr>
              <a:t>Amelia Rivers, Project Coordinator</a:t>
            </a:r>
          </a:p>
          <a:p>
            <a:r>
              <a:rPr lang="en-US" sz="1100" dirty="0">
                <a:solidFill>
                  <a:schemeClr val="bg1"/>
                </a:solidFill>
                <a:hlinkClick r:id="rId14">
                  <a:extLst>
                    <a:ext uri="{A12FA001-AC4F-418D-AE19-62706E023703}">
                      <ahyp:hlinkClr xmlns:ahyp="http://schemas.microsoft.com/office/drawing/2018/hyperlinkcolor" val="tx"/>
                    </a:ext>
                  </a:extLst>
                </a:hlinkClick>
              </a:rPr>
              <a:t>Amelia.Rivers@doas.ga.gov</a:t>
            </a:r>
            <a:endParaRPr lang="en-US" sz="1100" dirty="0">
              <a:solidFill>
                <a:schemeClr val="bg1"/>
              </a:solidFill>
            </a:endParaRPr>
          </a:p>
          <a:p>
            <a:r>
              <a:rPr lang="en-US" sz="1100" dirty="0">
                <a:solidFill>
                  <a:schemeClr val="bg1"/>
                </a:solidFill>
              </a:rPr>
              <a:t>(404)-463-8524</a:t>
            </a:r>
            <a:endParaRPr lang="en-US" sz="1200" dirty="0">
              <a:solidFill>
                <a:schemeClr val="bg1"/>
              </a:solidFill>
            </a:endParaRPr>
          </a:p>
        </p:txBody>
      </p:sp>
    </p:spTree>
    <p:extLst>
      <p:ext uri="{BB962C8B-B14F-4D97-AF65-F5344CB8AC3E}">
        <p14:creationId xmlns:p14="http://schemas.microsoft.com/office/powerpoint/2010/main" val="3590664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7C80B-E2D9-41B2-A7A7-9470BECAE3D4}"/>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3AFEED14-09D8-4720-AA18-69D7E3E89A32}"/>
              </a:ext>
            </a:extLst>
          </p:cNvPr>
          <p:cNvSpPr>
            <a:spLocks noGrp="1"/>
          </p:cNvSpPr>
          <p:nvPr>
            <p:ph type="subTitle" idx="1"/>
          </p:nvPr>
        </p:nvSpPr>
        <p:spPr/>
        <p:txBody>
          <a:bodyPr/>
          <a:lstStyle/>
          <a:p>
            <a:endParaRPr lang="en-US" dirty="0">
              <a:latin typeface="+mj-lt"/>
            </a:endParaRPr>
          </a:p>
        </p:txBody>
      </p:sp>
      <p:pic>
        <p:nvPicPr>
          <p:cNvPr id="6" name="Picture 5">
            <a:extLst>
              <a:ext uri="{FF2B5EF4-FFF2-40B4-BE49-F238E27FC236}">
                <a16:creationId xmlns:a16="http://schemas.microsoft.com/office/drawing/2014/main" id="{F8D3DDEC-AE0C-4884-ABFD-1537E210289B}"/>
              </a:ext>
            </a:extLst>
          </p:cNvPr>
          <p:cNvPicPr>
            <a:picLocks noChangeAspect="1"/>
          </p:cNvPicPr>
          <p:nvPr/>
        </p:nvPicPr>
        <p:blipFill rotWithShape="1">
          <a:blip r:embed="rId2">
            <a:extLst>
              <a:ext uri="{28A0092B-C50C-407E-A947-70E740481C1C}">
                <a14:useLocalDpi xmlns:a14="http://schemas.microsoft.com/office/drawing/2010/main" val="0"/>
              </a:ext>
            </a:extLst>
          </a:blip>
          <a:srcRect t="12396"/>
          <a:stretch/>
        </p:blipFill>
        <p:spPr>
          <a:xfrm>
            <a:off x="14241" y="0"/>
            <a:ext cx="12192000" cy="3953489"/>
          </a:xfrm>
          <a:prstGeom prst="rect">
            <a:avLst/>
          </a:prstGeom>
        </p:spPr>
      </p:pic>
      <p:graphicFrame>
        <p:nvGraphicFramePr>
          <p:cNvPr id="4" name="Table 3">
            <a:extLst>
              <a:ext uri="{FF2B5EF4-FFF2-40B4-BE49-F238E27FC236}">
                <a16:creationId xmlns:a16="http://schemas.microsoft.com/office/drawing/2014/main" id="{F18CD8D9-CBAA-43BF-9115-E98169A0CE6D}"/>
              </a:ext>
            </a:extLst>
          </p:cNvPr>
          <p:cNvGraphicFramePr>
            <a:graphicFrameLocks noGrp="1"/>
          </p:cNvGraphicFramePr>
          <p:nvPr>
            <p:extLst>
              <p:ext uri="{D42A27DB-BD31-4B8C-83A1-F6EECF244321}">
                <p14:modId xmlns:p14="http://schemas.microsoft.com/office/powerpoint/2010/main" val="1098914314"/>
              </p:ext>
            </p:extLst>
          </p:nvPr>
        </p:nvGraphicFramePr>
        <p:xfrm>
          <a:off x="14241" y="2249214"/>
          <a:ext cx="12206241" cy="4645572"/>
        </p:xfrm>
        <a:graphic>
          <a:graphicData uri="http://schemas.openxmlformats.org/drawingml/2006/table">
            <a:tbl>
              <a:tblPr firstRow="1" bandRow="1">
                <a:tableStyleId>{5C22544A-7EE6-4342-B048-85BDC9FD1C3A}</a:tableStyleId>
              </a:tblPr>
              <a:tblGrid>
                <a:gridCol w="4068747">
                  <a:extLst>
                    <a:ext uri="{9D8B030D-6E8A-4147-A177-3AD203B41FA5}">
                      <a16:colId xmlns:a16="http://schemas.microsoft.com/office/drawing/2014/main" val="1687258231"/>
                    </a:ext>
                  </a:extLst>
                </a:gridCol>
                <a:gridCol w="4068747">
                  <a:extLst>
                    <a:ext uri="{9D8B030D-6E8A-4147-A177-3AD203B41FA5}">
                      <a16:colId xmlns:a16="http://schemas.microsoft.com/office/drawing/2014/main" val="2430547841"/>
                    </a:ext>
                  </a:extLst>
                </a:gridCol>
                <a:gridCol w="4068747">
                  <a:extLst>
                    <a:ext uri="{9D8B030D-6E8A-4147-A177-3AD203B41FA5}">
                      <a16:colId xmlns:a16="http://schemas.microsoft.com/office/drawing/2014/main" val="2777392924"/>
                    </a:ext>
                  </a:extLst>
                </a:gridCol>
              </a:tblGrid>
              <a:tr h="3091604">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10082"/>
                    </a:solid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10082"/>
                    </a:solid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A10082"/>
                    </a:solidFill>
                  </a:tcPr>
                </a:tc>
                <a:extLst>
                  <a:ext uri="{0D108BD9-81ED-4DB2-BD59-A6C34878D82A}">
                    <a16:rowId xmlns:a16="http://schemas.microsoft.com/office/drawing/2014/main" val="332512051"/>
                  </a:ext>
                </a:extLst>
              </a:tr>
              <a:tr h="1553968">
                <a:tc>
                  <a:txBody>
                    <a:bodyPr/>
                    <a:lstStyle/>
                    <a:p>
                      <a:pPr marL="630238" indent="0"/>
                      <a:endParaRPr lang="en-US" sz="1400" dirty="0"/>
                    </a:p>
                    <a:p>
                      <a:pPr marL="630238" indent="0"/>
                      <a:r>
                        <a:rPr lang="en-US" sz="1400" dirty="0"/>
                        <a:t>Compensation</a:t>
                      </a:r>
                    </a:p>
                    <a:p>
                      <a:pPr marL="630238" indent="0"/>
                      <a:r>
                        <a:rPr lang="en-US" sz="1400" kern="1200" dirty="0">
                          <a:solidFill>
                            <a:schemeClr val="dk1"/>
                          </a:solidFill>
                          <a:latin typeface="+mn-lt"/>
                          <a:ea typeface="+mn-ea"/>
                          <a:cs typeface="+mn-cs"/>
                          <a:hlinkClick r:id="rId3"/>
                        </a:rPr>
                        <a:t>http://doas.ga.gov/human-resources-administration/compensation</a:t>
                      </a:r>
                      <a:endParaRPr lang="en-US" sz="1400" kern="1200" dirty="0">
                        <a:solidFill>
                          <a:schemeClr val="dk1"/>
                        </a:solidFill>
                        <a:latin typeface="+mn-lt"/>
                        <a:ea typeface="+mn-ea"/>
                        <a:cs typeface="+mn-cs"/>
                      </a:endParaRPr>
                    </a:p>
                    <a:p>
                      <a:endParaRPr lang="en-US"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461963" indent="0"/>
                      <a:endParaRPr lang="en-US" sz="1400" dirty="0"/>
                    </a:p>
                    <a:p>
                      <a:pPr marL="461963" indent="0"/>
                      <a:r>
                        <a:rPr lang="en-US" sz="1400" dirty="0"/>
                        <a:t>State Personnel Board Rules</a:t>
                      </a:r>
                    </a:p>
                    <a:p>
                      <a:pPr marL="461963" marR="0" lvl="0" indent="0" algn="l" defTabSz="914400" rtl="0" eaLnBrk="1" fontAlgn="auto" latinLnBrk="0" hangingPunct="1">
                        <a:lnSpc>
                          <a:spcPct val="100000"/>
                        </a:lnSpc>
                        <a:spcBef>
                          <a:spcPts val="0"/>
                        </a:spcBef>
                        <a:spcAft>
                          <a:spcPts val="0"/>
                        </a:spcAft>
                        <a:buClrTx/>
                        <a:buSzTx/>
                        <a:buFontTx/>
                        <a:buNone/>
                        <a:tabLst/>
                        <a:defRPr/>
                      </a:pPr>
                      <a:r>
                        <a:rPr lang="en-US" sz="1400" dirty="0">
                          <a:hlinkClick r:id="rId4"/>
                        </a:rPr>
                        <a:t>http://doas.ga.gov/humn-resources-administration/board-rules-policy-and-compliance/state-personnel-board-rules</a:t>
                      </a:r>
                      <a:endParaRPr lang="en-US"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461963" indent="0"/>
                      <a:endParaRPr lang="en-US" sz="1400" dirty="0"/>
                    </a:p>
                    <a:p>
                      <a:pPr marL="461963" indent="0"/>
                      <a:r>
                        <a:rPr lang="en-US" sz="1400" dirty="0"/>
                        <a:t>Georgia State Charitable Contributions Program</a:t>
                      </a:r>
                    </a:p>
                    <a:p>
                      <a:pPr marL="461963" marR="0" lvl="0" indent="0" algn="l" defTabSz="914400" rtl="0" eaLnBrk="1" fontAlgn="auto" latinLnBrk="0" hangingPunct="1">
                        <a:lnSpc>
                          <a:spcPct val="100000"/>
                        </a:lnSpc>
                        <a:spcBef>
                          <a:spcPts val="0"/>
                        </a:spcBef>
                        <a:spcAft>
                          <a:spcPts val="0"/>
                        </a:spcAft>
                        <a:buClrTx/>
                        <a:buSzTx/>
                        <a:buFontTx/>
                        <a:buNone/>
                        <a:tabLst/>
                        <a:defRPr/>
                      </a:pPr>
                      <a:r>
                        <a:rPr lang="en-US" sz="1400" b="0" i="0" kern="1200" dirty="0">
                          <a:solidFill>
                            <a:srgbClr val="333333"/>
                          </a:solidFill>
                          <a:effectLst/>
                          <a:latin typeface="+mn-lt"/>
                          <a:ea typeface="+mn-ea"/>
                          <a:cs typeface="+mn-cs"/>
                          <a:hlinkClick r:id="rId5"/>
                        </a:rPr>
                        <a:t>www.gasccp.org</a:t>
                      </a:r>
                      <a:r>
                        <a:rPr lang="en-US" sz="1400" b="0" i="0" kern="1200" dirty="0">
                          <a:solidFill>
                            <a:srgbClr val="333333"/>
                          </a:solidFill>
                          <a:effectLst/>
                          <a:latin typeface="+mn-lt"/>
                          <a:ea typeface="+mn-ea"/>
                          <a:cs typeface="+mn-cs"/>
                        </a:rPr>
                        <a:t> </a:t>
                      </a:r>
                      <a:endParaRPr lang="en-US" sz="1400" kern="1200" dirty="0">
                        <a:solidFill>
                          <a:schemeClr val="dk1"/>
                        </a:solidFill>
                        <a:latin typeface="+mn-lt"/>
                        <a:ea typeface="+mn-ea"/>
                        <a:cs typeface="+mn-cs"/>
                      </a:endParaRPr>
                    </a:p>
                    <a:p>
                      <a:endParaRPr lang="en-US" sz="1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9117956"/>
                  </a:ext>
                </a:extLst>
              </a:tr>
            </a:tbl>
          </a:graphicData>
        </a:graphic>
      </p:graphicFrame>
      <p:sp>
        <p:nvSpPr>
          <p:cNvPr id="16" name="Rectangle 15">
            <a:extLst>
              <a:ext uri="{FF2B5EF4-FFF2-40B4-BE49-F238E27FC236}">
                <a16:creationId xmlns:a16="http://schemas.microsoft.com/office/drawing/2014/main" id="{24E34028-D45C-4C34-9CA9-3A874E4CDAE9}"/>
              </a:ext>
            </a:extLst>
          </p:cNvPr>
          <p:cNvSpPr/>
          <p:nvPr/>
        </p:nvSpPr>
        <p:spPr>
          <a:xfrm>
            <a:off x="494024" y="2258171"/>
            <a:ext cx="10726604" cy="461665"/>
          </a:xfrm>
          <a:prstGeom prst="rect">
            <a:avLst/>
          </a:prstGeom>
        </p:spPr>
        <p:txBody>
          <a:bodyPr wrap="square">
            <a:spAutoFit/>
          </a:bodyPr>
          <a:lstStyle/>
          <a:p>
            <a:pPr algn="ctr"/>
            <a:r>
              <a:rPr lang="en-US" sz="2400" b="1" i="0" dirty="0">
                <a:solidFill>
                  <a:srgbClr val="FFFFFF"/>
                </a:solidFill>
                <a:effectLst/>
                <a:latin typeface="+mj-lt"/>
              </a:rPr>
              <a:t>Compensation Services</a:t>
            </a:r>
            <a:endParaRPr lang="en-US" sz="2400" dirty="0">
              <a:latin typeface="+mj-lt"/>
            </a:endParaRPr>
          </a:p>
        </p:txBody>
      </p:sp>
      <p:sp>
        <p:nvSpPr>
          <p:cNvPr id="18" name="Rectangle 17">
            <a:extLst>
              <a:ext uri="{FF2B5EF4-FFF2-40B4-BE49-F238E27FC236}">
                <a16:creationId xmlns:a16="http://schemas.microsoft.com/office/drawing/2014/main" id="{F4037E39-6867-483D-873B-88010DAA0B89}"/>
              </a:ext>
            </a:extLst>
          </p:cNvPr>
          <p:cNvSpPr/>
          <p:nvPr/>
        </p:nvSpPr>
        <p:spPr>
          <a:xfrm>
            <a:off x="336516" y="2727647"/>
            <a:ext cx="3380510" cy="2523768"/>
          </a:xfrm>
          <a:prstGeom prst="rect">
            <a:avLst/>
          </a:prstGeom>
        </p:spPr>
        <p:txBody>
          <a:bodyPr wrap="square">
            <a:spAutoFit/>
          </a:bodyPr>
          <a:lstStyle/>
          <a:p>
            <a:r>
              <a:rPr lang="en-US" sz="1600" b="0" i="0" dirty="0">
                <a:solidFill>
                  <a:srgbClr val="FFFFFF"/>
                </a:solidFill>
                <a:effectLst/>
                <a:latin typeface="+mj-lt"/>
              </a:rPr>
              <a:t>Reports on regional, national, and trade-specific pay practices and market survey data</a:t>
            </a:r>
          </a:p>
          <a:p>
            <a:endParaRPr lang="en-US" sz="1600" b="0" i="0" dirty="0">
              <a:solidFill>
                <a:srgbClr val="FFFFFF"/>
              </a:solidFill>
              <a:effectLst/>
              <a:latin typeface="+mj-lt"/>
            </a:endParaRPr>
          </a:p>
          <a:p>
            <a:r>
              <a:rPr lang="en-US" sz="1600" b="0" i="0" dirty="0">
                <a:solidFill>
                  <a:srgbClr val="FFFFFF"/>
                </a:solidFill>
                <a:effectLst/>
                <a:latin typeface="+mj-lt"/>
              </a:rPr>
              <a:t>Maintain Pay Structure for compliance and competitiveness.</a:t>
            </a:r>
          </a:p>
          <a:p>
            <a:endParaRPr lang="en-US" sz="1600" b="0" i="0" dirty="0">
              <a:solidFill>
                <a:srgbClr val="FFFFFF"/>
              </a:solidFill>
              <a:effectLst/>
              <a:latin typeface="+mj-lt"/>
            </a:endParaRPr>
          </a:p>
          <a:p>
            <a:r>
              <a:rPr lang="en-US" sz="1600" b="0" i="0" dirty="0">
                <a:solidFill>
                  <a:srgbClr val="FFFFFF"/>
                </a:solidFill>
                <a:effectLst/>
                <a:latin typeface="+mj-lt"/>
              </a:rPr>
              <a:t>Certify Incentive Pay and Awards Programs</a:t>
            </a:r>
          </a:p>
          <a:p>
            <a:endParaRPr lang="en-US" sz="1400" dirty="0">
              <a:solidFill>
                <a:srgbClr val="FFFFFF"/>
              </a:solidFill>
              <a:latin typeface="+mj-lt"/>
            </a:endParaRPr>
          </a:p>
        </p:txBody>
      </p:sp>
      <p:sp>
        <p:nvSpPr>
          <p:cNvPr id="21" name="Rectangle 20">
            <a:extLst>
              <a:ext uri="{FF2B5EF4-FFF2-40B4-BE49-F238E27FC236}">
                <a16:creationId xmlns:a16="http://schemas.microsoft.com/office/drawing/2014/main" id="{62067DC2-6FD6-42EF-AB88-8CE387EF6277}"/>
              </a:ext>
            </a:extLst>
          </p:cNvPr>
          <p:cNvSpPr/>
          <p:nvPr/>
        </p:nvSpPr>
        <p:spPr>
          <a:xfrm>
            <a:off x="8454834" y="2727647"/>
            <a:ext cx="3385560" cy="1569660"/>
          </a:xfrm>
          <a:prstGeom prst="rect">
            <a:avLst/>
          </a:prstGeom>
        </p:spPr>
        <p:txBody>
          <a:bodyPr wrap="square">
            <a:spAutoFit/>
          </a:bodyPr>
          <a:lstStyle/>
          <a:p>
            <a:r>
              <a:rPr lang="en-US" sz="1600" b="0" i="0" dirty="0">
                <a:solidFill>
                  <a:schemeClr val="bg1"/>
                </a:solidFill>
                <a:effectLst/>
                <a:latin typeface="+mj-lt"/>
              </a:rPr>
              <a:t>Senate Bill 3  </a:t>
            </a:r>
          </a:p>
          <a:p>
            <a:endParaRPr lang="en-US" sz="1600" dirty="0">
              <a:solidFill>
                <a:schemeClr val="bg1"/>
              </a:solidFill>
              <a:latin typeface="+mj-lt"/>
            </a:endParaRPr>
          </a:p>
          <a:p>
            <a:r>
              <a:rPr lang="en-US" sz="1600" b="0" i="0" dirty="0">
                <a:solidFill>
                  <a:schemeClr val="bg1"/>
                </a:solidFill>
                <a:effectLst/>
                <a:latin typeface="+mj-lt"/>
              </a:rPr>
              <a:t>Faithful Service Awards</a:t>
            </a:r>
          </a:p>
          <a:p>
            <a:endParaRPr lang="en-US" sz="1600" dirty="0">
              <a:solidFill>
                <a:schemeClr val="bg1"/>
              </a:solidFill>
              <a:latin typeface="+mj-lt"/>
            </a:endParaRPr>
          </a:p>
          <a:p>
            <a:r>
              <a:rPr lang="en-US" sz="1600" b="0" i="0" dirty="0">
                <a:solidFill>
                  <a:schemeClr val="bg1"/>
                </a:solidFill>
                <a:effectLst/>
                <a:latin typeface="+mj-lt"/>
              </a:rPr>
              <a:t>Georgia State Charitable Contributions Program</a:t>
            </a:r>
          </a:p>
        </p:txBody>
      </p:sp>
      <p:sp>
        <p:nvSpPr>
          <p:cNvPr id="22" name="Rectangle 21">
            <a:extLst>
              <a:ext uri="{FF2B5EF4-FFF2-40B4-BE49-F238E27FC236}">
                <a16:creationId xmlns:a16="http://schemas.microsoft.com/office/drawing/2014/main" id="{D51735A9-46ED-45A6-A2B9-BA5AE9D6E1DB}"/>
              </a:ext>
            </a:extLst>
          </p:cNvPr>
          <p:cNvSpPr/>
          <p:nvPr/>
        </p:nvSpPr>
        <p:spPr>
          <a:xfrm>
            <a:off x="4417461" y="2727647"/>
            <a:ext cx="3385560" cy="2554545"/>
          </a:xfrm>
          <a:prstGeom prst="rect">
            <a:avLst/>
          </a:prstGeom>
        </p:spPr>
        <p:txBody>
          <a:bodyPr wrap="square">
            <a:spAutoFit/>
          </a:bodyPr>
          <a:lstStyle/>
          <a:p>
            <a:pPr>
              <a:buSzPct val="140000"/>
            </a:pPr>
            <a:r>
              <a:rPr lang="en-US" sz="1600" dirty="0">
                <a:solidFill>
                  <a:srgbClr val="FFFFFF"/>
                </a:solidFill>
                <a:latin typeface="+mj-lt"/>
              </a:rPr>
              <a:t>Provide State Personnel Board Rule Guidance</a:t>
            </a:r>
          </a:p>
          <a:p>
            <a:pPr marL="285750" indent="-285750">
              <a:buSzPct val="140000"/>
              <a:buFont typeface="Arial" panose="020B0604020202020204" pitchFamily="34" charset="0"/>
              <a:buChar char="•"/>
            </a:pPr>
            <a:r>
              <a:rPr lang="en-US" sz="1600" dirty="0">
                <a:solidFill>
                  <a:srgbClr val="FFFFFF"/>
                </a:solidFill>
                <a:latin typeface="+mj-lt"/>
              </a:rPr>
              <a:t>478.1.10 – Classification Plan</a:t>
            </a:r>
          </a:p>
          <a:p>
            <a:pPr marL="285750" indent="-285750">
              <a:buSzPct val="140000"/>
              <a:buFont typeface="Arial" panose="020B0604020202020204" pitchFamily="34" charset="0"/>
              <a:buChar char="•"/>
            </a:pPr>
            <a:r>
              <a:rPr lang="en-US" sz="1600" dirty="0">
                <a:solidFill>
                  <a:srgbClr val="FFFFFF"/>
                </a:solidFill>
                <a:latin typeface="+mj-lt"/>
              </a:rPr>
              <a:t>478.1.11 – Compensation Plan</a:t>
            </a:r>
          </a:p>
          <a:p>
            <a:pPr marL="285750" indent="-285750">
              <a:buSzPct val="140000"/>
              <a:buFont typeface="Arial" panose="020B0604020202020204" pitchFamily="34" charset="0"/>
              <a:buChar char="•"/>
            </a:pPr>
            <a:r>
              <a:rPr lang="en-US" sz="1600" dirty="0">
                <a:solidFill>
                  <a:srgbClr val="FFFFFF"/>
                </a:solidFill>
                <a:latin typeface="+mj-lt"/>
              </a:rPr>
              <a:t>478.1.13 – Meritorious Award, Hiring Incentive, and Goal-Based Incentive</a:t>
            </a:r>
          </a:p>
          <a:p>
            <a:pPr marL="285750" indent="-285750">
              <a:buSzPct val="140000"/>
              <a:buFont typeface="Arial" panose="020B0604020202020204" pitchFamily="34" charset="0"/>
              <a:buChar char="•"/>
            </a:pPr>
            <a:endParaRPr lang="en-US" sz="1600" dirty="0">
              <a:solidFill>
                <a:srgbClr val="FFFFFF"/>
              </a:solidFill>
              <a:latin typeface="+mj-lt"/>
            </a:endParaRPr>
          </a:p>
          <a:p>
            <a:pPr marL="285750" indent="-285750">
              <a:buSzPct val="140000"/>
              <a:buFont typeface="Arial" panose="020B0604020202020204" pitchFamily="34" charset="0"/>
              <a:buChar char="•"/>
            </a:pPr>
            <a:r>
              <a:rPr lang="en-US" sz="1600" dirty="0">
                <a:solidFill>
                  <a:srgbClr val="FFFFFF"/>
                </a:solidFill>
                <a:latin typeface="+mj-lt"/>
              </a:rPr>
              <a:t>Provide consultative services on the Enterprise level</a:t>
            </a:r>
          </a:p>
        </p:txBody>
      </p:sp>
      <p:pic>
        <p:nvPicPr>
          <p:cNvPr id="17" name="Picture 16">
            <a:extLst>
              <a:ext uri="{FF2B5EF4-FFF2-40B4-BE49-F238E27FC236}">
                <a16:creationId xmlns:a16="http://schemas.microsoft.com/office/drawing/2014/main" id="{8CB78776-66D8-BC34-A954-9B325A21CFBA}"/>
              </a:ext>
            </a:extLst>
          </p:cNvPr>
          <p:cNvPicPr>
            <a:picLocks noChangeAspect="1"/>
          </p:cNvPicPr>
          <p:nvPr/>
        </p:nvPicPr>
        <p:blipFill>
          <a:blip r:embed="rId6"/>
          <a:stretch>
            <a:fillRect/>
          </a:stretch>
        </p:blipFill>
        <p:spPr>
          <a:xfrm>
            <a:off x="8155508" y="5494275"/>
            <a:ext cx="466184" cy="471143"/>
          </a:xfrm>
          <a:prstGeom prst="rect">
            <a:avLst/>
          </a:prstGeom>
        </p:spPr>
      </p:pic>
      <p:pic>
        <p:nvPicPr>
          <p:cNvPr id="5" name="Picture 4">
            <a:extLst>
              <a:ext uri="{FF2B5EF4-FFF2-40B4-BE49-F238E27FC236}">
                <a16:creationId xmlns:a16="http://schemas.microsoft.com/office/drawing/2014/main" id="{67DA84DC-E464-FFE2-CB7A-D46D224585BC}"/>
              </a:ext>
            </a:extLst>
          </p:cNvPr>
          <p:cNvPicPr>
            <a:picLocks noChangeAspect="1"/>
          </p:cNvPicPr>
          <p:nvPr/>
        </p:nvPicPr>
        <p:blipFill>
          <a:blip r:embed="rId6"/>
          <a:stretch>
            <a:fillRect/>
          </a:stretch>
        </p:blipFill>
        <p:spPr>
          <a:xfrm>
            <a:off x="4081501" y="5494275"/>
            <a:ext cx="466184" cy="471143"/>
          </a:xfrm>
          <a:prstGeom prst="rect">
            <a:avLst/>
          </a:prstGeom>
        </p:spPr>
      </p:pic>
      <p:pic>
        <p:nvPicPr>
          <p:cNvPr id="9" name="Picture 8">
            <a:extLst>
              <a:ext uri="{FF2B5EF4-FFF2-40B4-BE49-F238E27FC236}">
                <a16:creationId xmlns:a16="http://schemas.microsoft.com/office/drawing/2014/main" id="{0E84EF31-8F64-9E07-2C8F-E85AEEFCADE8}"/>
              </a:ext>
            </a:extLst>
          </p:cNvPr>
          <p:cNvPicPr>
            <a:picLocks noChangeAspect="1"/>
          </p:cNvPicPr>
          <p:nvPr/>
        </p:nvPicPr>
        <p:blipFill>
          <a:blip r:embed="rId6"/>
          <a:stretch>
            <a:fillRect/>
          </a:stretch>
        </p:blipFill>
        <p:spPr>
          <a:xfrm>
            <a:off x="103424" y="5494276"/>
            <a:ext cx="466184" cy="471143"/>
          </a:xfrm>
          <a:prstGeom prst="rect">
            <a:avLst/>
          </a:prstGeom>
        </p:spPr>
      </p:pic>
    </p:spTree>
    <p:extLst>
      <p:ext uri="{BB962C8B-B14F-4D97-AF65-F5344CB8AC3E}">
        <p14:creationId xmlns:p14="http://schemas.microsoft.com/office/powerpoint/2010/main" val="7043863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711902e-254a-4b19-808e-e3de4237e121">
      <Terms xmlns="http://schemas.microsoft.com/office/infopath/2007/PartnerControls"/>
    </lcf76f155ced4ddcb4097134ff3c332f>
    <TaxCatchAll xmlns="b392d557-6e1a-4342-b3c8-0d19b474d41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94841B145C4394593D3772684AA84A4" ma:contentTypeVersion="13" ma:contentTypeDescription="Create a new document." ma:contentTypeScope="" ma:versionID="79974cfc3add001bacb68f62a7759d5f">
  <xsd:schema xmlns:xsd="http://www.w3.org/2001/XMLSchema" xmlns:xs="http://www.w3.org/2001/XMLSchema" xmlns:p="http://schemas.microsoft.com/office/2006/metadata/properties" xmlns:ns2="1711902e-254a-4b19-808e-e3de4237e121" xmlns:ns3="b392d557-6e1a-4342-b3c8-0d19b474d41f" targetNamespace="http://schemas.microsoft.com/office/2006/metadata/properties" ma:root="true" ma:fieldsID="8bebc6cf4bc76ca9d628c4b1a210bc08" ns2:_="" ns3:_="">
    <xsd:import namespace="1711902e-254a-4b19-808e-e3de4237e121"/>
    <xsd:import namespace="b392d557-6e1a-4342-b3c8-0d19b474d41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11902e-254a-4b19-808e-e3de4237e12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0d1b9b15-6ca2-435f-87bd-c880ab911653"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392d557-6e1a-4342-b3c8-0d19b474d41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bc1e45be-76d4-41ec-9fdf-5c6526f57865}" ma:internalName="TaxCatchAll" ma:showField="CatchAllData" ma:web="b392d557-6e1a-4342-b3c8-0d19b474d41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ED0B0A3-0F7C-4C9D-BA59-3BD67B0BD9CC}">
  <ds:schemaRefs>
    <ds:schemaRef ds:uri="http://schemas.microsoft.com/office/2006/metadata/properties"/>
    <ds:schemaRef ds:uri="http://schemas.microsoft.com/office/infopath/2007/PartnerControls"/>
    <ds:schemaRef ds:uri="1711902e-254a-4b19-808e-e3de4237e121"/>
    <ds:schemaRef ds:uri="b392d557-6e1a-4342-b3c8-0d19b474d41f"/>
  </ds:schemaRefs>
</ds:datastoreItem>
</file>

<file path=customXml/itemProps2.xml><?xml version="1.0" encoding="utf-8"?>
<ds:datastoreItem xmlns:ds="http://schemas.openxmlformats.org/officeDocument/2006/customXml" ds:itemID="{280E3A65-4D1A-4CB4-81BC-A8A0A65DA67D}">
  <ds:schemaRefs>
    <ds:schemaRef ds:uri="http://schemas.microsoft.com/sharepoint/v3/contenttype/forms"/>
  </ds:schemaRefs>
</ds:datastoreItem>
</file>

<file path=customXml/itemProps3.xml><?xml version="1.0" encoding="utf-8"?>
<ds:datastoreItem xmlns:ds="http://schemas.openxmlformats.org/officeDocument/2006/customXml" ds:itemID="{844D5626-70D7-40A4-8B50-A659D27967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11902e-254a-4b19-808e-e3de4237e121"/>
    <ds:schemaRef ds:uri="b392d557-6e1a-4342-b3c8-0d19b474d4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1439</TotalTime>
  <Words>517</Words>
  <Application>Microsoft Office PowerPoint</Application>
  <PresentationFormat>Widescreen</PresentationFormat>
  <Paragraphs>71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Sharma, Apurva</dc:creator>
  <cp:lastModifiedBy>Begum, Shaistha</cp:lastModifiedBy>
  <cp:revision>49</cp:revision>
  <dcterms:created xsi:type="dcterms:W3CDTF">2018-07-05T18:36:50Z</dcterms:created>
  <dcterms:modified xsi:type="dcterms:W3CDTF">2023-06-27T02:44:02Z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0x010100194841B145C4394593D3772684AA84A4</vt:lpwstr>
  </property>
</Properties>
</file>