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6.png"/><Relationship Id="rId3" Type="http://schemas.openxmlformats.org/officeDocument/2006/relationships/image" Target="../media/image23.png"/><Relationship Id="rId21" Type="http://schemas.openxmlformats.org/officeDocument/2006/relationships/image" Target="../media/image39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22.sv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37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F7661DE7-BA92-BB06-46EF-44987D1D1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" r="15110" b="2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6A8F39F-02E1-8B03-590F-BCC9C8685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2" r="1" b="9923"/>
          <a:stretch/>
        </p:blipFill>
        <p:spPr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C7CEEF-9523-4B51-5A68-AB729DD2B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r="-1" b="4768"/>
          <a:stretch/>
        </p:blipFill>
        <p:spPr>
          <a:xfrm>
            <a:off x="14" y="7"/>
            <a:ext cx="5859783" cy="334669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5A7E32D-4B0F-4EAC-FB40-399DB194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175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04FA3A9-2646-AE8E-CBA8-A53EC3E237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2" b="2"/>
          <a:stretch/>
        </p:blipFill>
        <p:spPr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5F02F-CB08-9D5E-2BFC-4E58D67446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r="4865" b="-2"/>
          <a:stretch/>
        </p:blipFill>
        <p:spPr>
          <a:xfrm>
            <a:off x="-3" y="3511295"/>
            <a:ext cx="4213641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grpSp>
        <p:nvGrpSpPr>
          <p:cNvPr id="38" name="Group 2">
            <a:extLst>
              <a:ext uri="{FF2B5EF4-FFF2-40B4-BE49-F238E27FC236}">
                <a16:creationId xmlns:a16="http://schemas.microsoft.com/office/drawing/2014/main" id="{71A0F09A-0A52-B8F5-A88A-4588D1EF7503}"/>
              </a:ext>
            </a:extLst>
          </p:cNvPr>
          <p:cNvGrpSpPr/>
          <p:nvPr/>
        </p:nvGrpSpPr>
        <p:grpSpPr>
          <a:xfrm rot="16200000">
            <a:off x="5495975" y="-2913321"/>
            <a:ext cx="1196246" cy="12195779"/>
            <a:chOff x="0" y="0"/>
            <a:chExt cx="523379" cy="352241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F04A8CDB-70F8-AD09-8A15-58E51925FBC9}"/>
                </a:ext>
              </a:extLst>
            </p:cNvPr>
            <p:cNvSpPr/>
            <p:nvPr/>
          </p:nvSpPr>
          <p:spPr>
            <a:xfrm>
              <a:off x="0" y="0"/>
              <a:ext cx="523379" cy="3522410"/>
            </a:xfrm>
            <a:custGeom>
              <a:avLst/>
              <a:gdLst/>
              <a:ahLst/>
              <a:cxnLst/>
              <a:rect l="l" t="t" r="r" b="b"/>
              <a:pathLst>
                <a:path w="523379" h="3522410">
                  <a:moveTo>
                    <a:pt x="0" y="0"/>
                  </a:moveTo>
                  <a:lnTo>
                    <a:pt x="523379" y="0"/>
                  </a:lnTo>
                  <a:lnTo>
                    <a:pt x="523379" y="3522410"/>
                  </a:lnTo>
                  <a:lnTo>
                    <a:pt x="0" y="3522410"/>
                  </a:lnTo>
                  <a:close/>
                </a:path>
              </a:pathLst>
            </a:custGeom>
            <a:solidFill>
              <a:srgbClr val="0F34A0"/>
            </a:solidFill>
          </p:spPr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867169E-067F-ABD9-3D05-D6ED61C08249}"/>
              </a:ext>
            </a:extLst>
          </p:cNvPr>
          <p:cNvSpPr txBox="1"/>
          <p:nvPr/>
        </p:nvSpPr>
        <p:spPr>
          <a:xfrm>
            <a:off x="354246" y="2834968"/>
            <a:ext cx="11715465" cy="729730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800" b="1">
                <a:solidFill>
                  <a:schemeClr val="bg1"/>
                </a:solidFill>
                <a:latin typeface="Gill Sans Nova"/>
                <a:ea typeface="+mj-ea"/>
                <a:cs typeface="+mj-cs"/>
              </a:rPr>
              <a:t>Recruiting at Georgia State University</a:t>
            </a:r>
            <a:endParaRPr lang="en-US" sz="800">
              <a:ea typeface="+mj-ea"/>
              <a:cs typeface="+mj-cs"/>
            </a:endParaRPr>
          </a:p>
        </p:txBody>
      </p:sp>
      <p:pic>
        <p:nvPicPr>
          <p:cNvPr id="51" name="Picture 11">
            <a:extLst>
              <a:ext uri="{FF2B5EF4-FFF2-40B4-BE49-F238E27FC236}">
                <a16:creationId xmlns:a16="http://schemas.microsoft.com/office/drawing/2014/main" id="{26C6E43C-24F5-09BD-3E4A-678C027A5F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373" y="4353"/>
            <a:ext cx="959808" cy="9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5308992" y="-637605"/>
            <a:ext cx="6079113" cy="5486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49053" y="-1589061"/>
            <a:ext cx="2746208" cy="27462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1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4999"/>
          </a:blip>
          <a:srcRect/>
          <a:stretch>
            <a:fillRect/>
          </a:stretch>
        </p:blipFill>
        <p:spPr>
          <a:xfrm>
            <a:off x="549663" y="1011414"/>
            <a:ext cx="5268822" cy="475511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6172200"/>
            <a:ext cx="1990019" cy="199001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34A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727" y="231791"/>
            <a:ext cx="959808" cy="95980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95114" y="338671"/>
            <a:ext cx="7318375" cy="62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>
                <a:solidFill>
                  <a:srgbClr val="0F34A0"/>
                </a:solidFill>
                <a:latin typeface="Canva Sans 1 Bold"/>
              </a:rPr>
              <a:t>Why Georgia State?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080" y="4817045"/>
            <a:ext cx="12087921" cy="1212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95"/>
              </a:lnSpc>
              <a:spcBef>
                <a:spcPct val="0"/>
              </a:spcBef>
            </a:pPr>
            <a:r>
              <a:rPr lang="en-US" sz="1711" u="sng">
                <a:solidFill>
                  <a:srgbClr val="0F34A0"/>
                </a:solidFill>
                <a:latin typeface="Canva Sans 1 Bold"/>
              </a:rPr>
              <a:t>#1 </a:t>
            </a:r>
            <a:r>
              <a:rPr lang="en-US" sz="1711">
                <a:solidFill>
                  <a:srgbClr val="0F34A0"/>
                </a:solidFill>
                <a:latin typeface="Canva Sans 1 Bold"/>
              </a:rPr>
              <a:t>Public or nonprofit university in Georgia to confer undergraduate and graduate degrees to </a:t>
            </a:r>
          </a:p>
          <a:p>
            <a:pPr algn="ctr">
              <a:lnSpc>
                <a:spcPts val="2395"/>
              </a:lnSpc>
              <a:spcBef>
                <a:spcPct val="0"/>
              </a:spcBef>
            </a:pPr>
            <a:r>
              <a:rPr lang="en-US" sz="1711">
                <a:solidFill>
                  <a:srgbClr val="0F34A0"/>
                </a:solidFill>
                <a:latin typeface="Canva Sans 1 Bold"/>
              </a:rPr>
              <a:t>African American, Asian, and Latinx students​</a:t>
            </a:r>
          </a:p>
          <a:p>
            <a:pPr algn="ctr">
              <a:lnSpc>
                <a:spcPts val="2395"/>
              </a:lnSpc>
              <a:spcBef>
                <a:spcPct val="0"/>
              </a:spcBef>
            </a:pPr>
            <a:r>
              <a:rPr lang="en-US" sz="1711" u="sng">
                <a:solidFill>
                  <a:srgbClr val="0F34A0"/>
                </a:solidFill>
                <a:latin typeface="Canva Sans 1 Bold"/>
              </a:rPr>
              <a:t>#1</a:t>
            </a:r>
            <a:r>
              <a:rPr lang="en-US" sz="1711">
                <a:solidFill>
                  <a:srgbClr val="0F34A0"/>
                </a:solidFill>
                <a:latin typeface="Canva Sans 1 Bold"/>
              </a:rPr>
              <a:t> Public university in the country for an unusually strong commitment to undergraduate teaching​</a:t>
            </a:r>
          </a:p>
          <a:p>
            <a:pPr algn="ctr">
              <a:lnSpc>
                <a:spcPts val="2395"/>
              </a:lnSpc>
              <a:spcBef>
                <a:spcPct val="0"/>
              </a:spcBef>
            </a:pPr>
            <a:r>
              <a:rPr lang="en-US" sz="1711" u="sng">
                <a:solidFill>
                  <a:srgbClr val="0F34A0"/>
                </a:solidFill>
                <a:latin typeface="Canva Sans 1 Bold"/>
              </a:rPr>
              <a:t>#2</a:t>
            </a:r>
            <a:r>
              <a:rPr lang="en-US" sz="1711">
                <a:solidFill>
                  <a:srgbClr val="0F34A0"/>
                </a:solidFill>
                <a:latin typeface="Canva Sans 1 Bold"/>
              </a:rPr>
              <a:t> Most innovative university in the U.S.​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00856" y="1157147"/>
            <a:ext cx="2693009" cy="3497580"/>
            <a:chOff x="0" y="0"/>
            <a:chExt cx="2669540" cy="3467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70810" cy="3468370"/>
            </a:xfrm>
            <a:custGeom>
              <a:avLst/>
              <a:gdLst/>
              <a:ahLst/>
              <a:cxnLst/>
              <a:rect l="l" t="t" r="r" b="b"/>
              <a:pathLst>
                <a:path w="2670810" h="3468370">
                  <a:moveTo>
                    <a:pt x="330200" y="3030220"/>
                  </a:moveTo>
                  <a:cubicBezTo>
                    <a:pt x="440690" y="3177540"/>
                    <a:pt x="579120" y="3289300"/>
                    <a:pt x="741680" y="3361690"/>
                  </a:cubicBezTo>
                  <a:cubicBezTo>
                    <a:pt x="900430" y="3432810"/>
                    <a:pt x="1083310" y="3468370"/>
                    <a:pt x="1283970" y="3468370"/>
                  </a:cubicBezTo>
                  <a:cubicBezTo>
                    <a:pt x="1461770" y="3468370"/>
                    <a:pt x="1629410" y="3430270"/>
                    <a:pt x="1784350" y="3356610"/>
                  </a:cubicBezTo>
                  <a:cubicBezTo>
                    <a:pt x="1879600" y="3310890"/>
                    <a:pt x="1967230" y="3249930"/>
                    <a:pt x="2045970" y="3176270"/>
                  </a:cubicBezTo>
                  <a:lnTo>
                    <a:pt x="2112010" y="3412490"/>
                  </a:lnTo>
                  <a:lnTo>
                    <a:pt x="2670810" y="3412490"/>
                  </a:lnTo>
                  <a:lnTo>
                    <a:pt x="2670810" y="1488440"/>
                  </a:lnTo>
                  <a:lnTo>
                    <a:pt x="1187450" y="1488440"/>
                  </a:lnTo>
                  <a:lnTo>
                    <a:pt x="1187450" y="2207260"/>
                  </a:lnTo>
                  <a:lnTo>
                    <a:pt x="1866900" y="2207260"/>
                  </a:lnTo>
                  <a:cubicBezTo>
                    <a:pt x="1860550" y="2268220"/>
                    <a:pt x="1849120" y="2325370"/>
                    <a:pt x="1832610" y="2378710"/>
                  </a:cubicBezTo>
                  <a:cubicBezTo>
                    <a:pt x="1807210" y="2458720"/>
                    <a:pt x="1771650" y="2527300"/>
                    <a:pt x="1727200" y="2581910"/>
                  </a:cubicBezTo>
                  <a:cubicBezTo>
                    <a:pt x="1684020" y="2635250"/>
                    <a:pt x="1634490" y="2675890"/>
                    <a:pt x="1574800" y="2705100"/>
                  </a:cubicBezTo>
                  <a:cubicBezTo>
                    <a:pt x="1516380" y="2734310"/>
                    <a:pt x="1452880" y="2748280"/>
                    <a:pt x="1383030" y="2748280"/>
                  </a:cubicBezTo>
                  <a:cubicBezTo>
                    <a:pt x="1282700" y="2748280"/>
                    <a:pt x="1195070" y="2729230"/>
                    <a:pt x="1125220" y="2693670"/>
                  </a:cubicBezTo>
                  <a:cubicBezTo>
                    <a:pt x="1054100" y="2656840"/>
                    <a:pt x="996950" y="2604770"/>
                    <a:pt x="949960" y="2533650"/>
                  </a:cubicBezTo>
                  <a:cubicBezTo>
                    <a:pt x="900430" y="2459990"/>
                    <a:pt x="863600" y="2366010"/>
                    <a:pt x="838200" y="2254250"/>
                  </a:cubicBezTo>
                  <a:cubicBezTo>
                    <a:pt x="812800" y="2137410"/>
                    <a:pt x="800100" y="2001520"/>
                    <a:pt x="800100" y="1850390"/>
                  </a:cubicBezTo>
                  <a:lnTo>
                    <a:pt x="800100" y="1620520"/>
                  </a:lnTo>
                  <a:cubicBezTo>
                    <a:pt x="800100" y="1471930"/>
                    <a:pt x="812800" y="1338580"/>
                    <a:pt x="838200" y="1221740"/>
                  </a:cubicBezTo>
                  <a:cubicBezTo>
                    <a:pt x="862330" y="1111250"/>
                    <a:pt x="899160" y="1017270"/>
                    <a:pt x="947420" y="942340"/>
                  </a:cubicBezTo>
                  <a:cubicBezTo>
                    <a:pt x="994410" y="871220"/>
                    <a:pt x="1051560" y="817880"/>
                    <a:pt x="1122680" y="779780"/>
                  </a:cubicBezTo>
                  <a:cubicBezTo>
                    <a:pt x="1193800" y="741680"/>
                    <a:pt x="1280160" y="722630"/>
                    <a:pt x="1379220" y="722630"/>
                  </a:cubicBezTo>
                  <a:cubicBezTo>
                    <a:pt x="1447800" y="722630"/>
                    <a:pt x="1513840" y="734060"/>
                    <a:pt x="1573530" y="756920"/>
                  </a:cubicBezTo>
                  <a:cubicBezTo>
                    <a:pt x="1631950" y="778510"/>
                    <a:pt x="1681480" y="811530"/>
                    <a:pt x="1725930" y="855980"/>
                  </a:cubicBezTo>
                  <a:cubicBezTo>
                    <a:pt x="1769110" y="900430"/>
                    <a:pt x="1804670" y="956310"/>
                    <a:pt x="1831340" y="1023620"/>
                  </a:cubicBezTo>
                  <a:cubicBezTo>
                    <a:pt x="1858010" y="1090930"/>
                    <a:pt x="1871980" y="1172210"/>
                    <a:pt x="1871980" y="1264920"/>
                  </a:cubicBezTo>
                  <a:lnTo>
                    <a:pt x="1871980" y="1372870"/>
                  </a:lnTo>
                  <a:lnTo>
                    <a:pt x="2669540" y="1372870"/>
                  </a:lnTo>
                  <a:lnTo>
                    <a:pt x="2669540" y="1264920"/>
                  </a:lnTo>
                  <a:cubicBezTo>
                    <a:pt x="2669540" y="1062990"/>
                    <a:pt x="2633980" y="881380"/>
                    <a:pt x="2565400" y="723900"/>
                  </a:cubicBezTo>
                  <a:cubicBezTo>
                    <a:pt x="2495550" y="565150"/>
                    <a:pt x="2400300" y="431800"/>
                    <a:pt x="2283460" y="323850"/>
                  </a:cubicBezTo>
                  <a:cubicBezTo>
                    <a:pt x="2166620" y="217170"/>
                    <a:pt x="2029460" y="135890"/>
                    <a:pt x="1875790" y="81280"/>
                  </a:cubicBezTo>
                  <a:cubicBezTo>
                    <a:pt x="1724660" y="26670"/>
                    <a:pt x="1564640" y="0"/>
                    <a:pt x="1399540" y="0"/>
                  </a:cubicBezTo>
                  <a:cubicBezTo>
                    <a:pt x="1181100" y="0"/>
                    <a:pt x="982980" y="35560"/>
                    <a:pt x="810260" y="106680"/>
                  </a:cubicBezTo>
                  <a:cubicBezTo>
                    <a:pt x="633730" y="179070"/>
                    <a:pt x="482600" y="290830"/>
                    <a:pt x="361950" y="438150"/>
                  </a:cubicBezTo>
                  <a:cubicBezTo>
                    <a:pt x="243840" y="58166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1840"/>
                    <a:pt x="27940" y="2274570"/>
                    <a:pt x="82550" y="2485390"/>
                  </a:cubicBezTo>
                  <a:cubicBezTo>
                    <a:pt x="138430" y="2702560"/>
                    <a:pt x="222250" y="2885440"/>
                    <a:pt x="330200" y="3030220"/>
                  </a:cubicBezTo>
                  <a:close/>
                </a:path>
              </a:pathLst>
            </a:custGeom>
            <a:blipFill>
              <a:blip r:embed="rId4"/>
              <a:stretch>
                <a:fillRect r="-130865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621265" y="1191599"/>
            <a:ext cx="2362468" cy="3497580"/>
            <a:chOff x="0" y="0"/>
            <a:chExt cx="2341880" cy="3467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43150" cy="3467100"/>
            </a:xfrm>
            <a:custGeom>
              <a:avLst/>
              <a:gdLst/>
              <a:ahLst/>
              <a:cxnLst/>
              <a:rect l="l" t="t" r="r" b="b"/>
              <a:pathLst>
                <a:path w="2343150" h="3467100">
                  <a:moveTo>
                    <a:pt x="727710" y="3401060"/>
                  </a:moveTo>
                  <a:cubicBezTo>
                    <a:pt x="864870" y="3445510"/>
                    <a:pt x="1010920" y="3467100"/>
                    <a:pt x="1162050" y="3467100"/>
                  </a:cubicBezTo>
                  <a:cubicBezTo>
                    <a:pt x="1328420" y="3467100"/>
                    <a:pt x="1484630" y="3446780"/>
                    <a:pt x="1624330" y="3408680"/>
                  </a:cubicBezTo>
                  <a:cubicBezTo>
                    <a:pt x="1770380" y="3368040"/>
                    <a:pt x="1898650" y="3302000"/>
                    <a:pt x="2004060" y="3213100"/>
                  </a:cubicBezTo>
                  <a:cubicBezTo>
                    <a:pt x="2112010" y="3122930"/>
                    <a:pt x="2195830" y="3004820"/>
                    <a:pt x="2255520" y="2862580"/>
                  </a:cubicBezTo>
                  <a:cubicBezTo>
                    <a:pt x="2313940" y="2722880"/>
                    <a:pt x="2343150" y="2553970"/>
                    <a:pt x="2343150" y="2360930"/>
                  </a:cubicBezTo>
                  <a:cubicBezTo>
                    <a:pt x="2343150" y="2202180"/>
                    <a:pt x="2319020" y="2065020"/>
                    <a:pt x="2270760" y="1951990"/>
                  </a:cubicBezTo>
                  <a:cubicBezTo>
                    <a:pt x="2222500" y="1838960"/>
                    <a:pt x="2157730" y="1743710"/>
                    <a:pt x="2078990" y="1666240"/>
                  </a:cubicBezTo>
                  <a:cubicBezTo>
                    <a:pt x="2001520" y="1591310"/>
                    <a:pt x="1913890" y="1527810"/>
                    <a:pt x="1814830" y="1479550"/>
                  </a:cubicBezTo>
                  <a:cubicBezTo>
                    <a:pt x="1723390" y="1433830"/>
                    <a:pt x="1628140" y="1393190"/>
                    <a:pt x="1531620" y="1358900"/>
                  </a:cubicBezTo>
                  <a:cubicBezTo>
                    <a:pt x="1438910" y="1325880"/>
                    <a:pt x="1347470" y="1295400"/>
                    <a:pt x="1257300" y="1267460"/>
                  </a:cubicBezTo>
                  <a:cubicBezTo>
                    <a:pt x="1176020" y="1242060"/>
                    <a:pt x="1102360" y="1212850"/>
                    <a:pt x="1038860" y="1178560"/>
                  </a:cubicBezTo>
                  <a:cubicBezTo>
                    <a:pt x="982980" y="1149350"/>
                    <a:pt x="937260" y="1113790"/>
                    <a:pt x="904240" y="1073150"/>
                  </a:cubicBezTo>
                  <a:cubicBezTo>
                    <a:pt x="876300" y="1041400"/>
                    <a:pt x="863600" y="999490"/>
                    <a:pt x="863600" y="946150"/>
                  </a:cubicBezTo>
                  <a:cubicBezTo>
                    <a:pt x="863600" y="881380"/>
                    <a:pt x="886460" y="830580"/>
                    <a:pt x="934720" y="788670"/>
                  </a:cubicBezTo>
                  <a:cubicBezTo>
                    <a:pt x="986790" y="744220"/>
                    <a:pt x="1070610" y="721360"/>
                    <a:pt x="1182370" y="721360"/>
                  </a:cubicBezTo>
                  <a:cubicBezTo>
                    <a:pt x="1281430" y="721360"/>
                    <a:pt x="1356360" y="748030"/>
                    <a:pt x="1408430" y="803910"/>
                  </a:cubicBezTo>
                  <a:cubicBezTo>
                    <a:pt x="1463040" y="862330"/>
                    <a:pt x="1488440" y="941070"/>
                    <a:pt x="1488440" y="1046480"/>
                  </a:cubicBezTo>
                  <a:lnTo>
                    <a:pt x="1488440" y="1196340"/>
                  </a:lnTo>
                  <a:lnTo>
                    <a:pt x="2286000" y="1196340"/>
                  </a:lnTo>
                  <a:lnTo>
                    <a:pt x="2286000" y="1032510"/>
                  </a:lnTo>
                  <a:cubicBezTo>
                    <a:pt x="2286000" y="857250"/>
                    <a:pt x="2255520" y="702310"/>
                    <a:pt x="2197100" y="571500"/>
                  </a:cubicBezTo>
                  <a:cubicBezTo>
                    <a:pt x="2137410" y="440690"/>
                    <a:pt x="2056130" y="330200"/>
                    <a:pt x="1954530" y="245110"/>
                  </a:cubicBezTo>
                  <a:cubicBezTo>
                    <a:pt x="1854200" y="161290"/>
                    <a:pt x="1734820" y="97790"/>
                    <a:pt x="1601470" y="58420"/>
                  </a:cubicBezTo>
                  <a:cubicBezTo>
                    <a:pt x="1471930" y="19050"/>
                    <a:pt x="1333500" y="0"/>
                    <a:pt x="1187450" y="0"/>
                  </a:cubicBezTo>
                  <a:cubicBezTo>
                    <a:pt x="1043940" y="0"/>
                    <a:pt x="902970" y="19050"/>
                    <a:pt x="770890" y="58420"/>
                  </a:cubicBezTo>
                  <a:cubicBezTo>
                    <a:pt x="635000" y="97790"/>
                    <a:pt x="514350" y="158750"/>
                    <a:pt x="410210" y="240030"/>
                  </a:cubicBezTo>
                  <a:cubicBezTo>
                    <a:pt x="304800" y="322580"/>
                    <a:pt x="219710" y="426720"/>
                    <a:pt x="157480" y="551180"/>
                  </a:cubicBezTo>
                  <a:cubicBezTo>
                    <a:pt x="93980" y="675640"/>
                    <a:pt x="62230" y="822960"/>
                    <a:pt x="62230" y="988060"/>
                  </a:cubicBezTo>
                  <a:cubicBezTo>
                    <a:pt x="62230" y="1117600"/>
                    <a:pt x="77470" y="1233170"/>
                    <a:pt x="107950" y="1332230"/>
                  </a:cubicBezTo>
                  <a:cubicBezTo>
                    <a:pt x="138430" y="1431290"/>
                    <a:pt x="181610" y="1520190"/>
                    <a:pt x="237490" y="1593850"/>
                  </a:cubicBezTo>
                  <a:cubicBezTo>
                    <a:pt x="292100" y="1667510"/>
                    <a:pt x="355600" y="1731010"/>
                    <a:pt x="426720" y="1783080"/>
                  </a:cubicBezTo>
                  <a:cubicBezTo>
                    <a:pt x="495300" y="1832610"/>
                    <a:pt x="567690" y="1877060"/>
                    <a:pt x="645160" y="1912620"/>
                  </a:cubicBezTo>
                  <a:cubicBezTo>
                    <a:pt x="718820" y="1948180"/>
                    <a:pt x="797560" y="1978660"/>
                    <a:pt x="876300" y="2005330"/>
                  </a:cubicBezTo>
                  <a:cubicBezTo>
                    <a:pt x="951230" y="2030730"/>
                    <a:pt x="1023620" y="2054860"/>
                    <a:pt x="1094740" y="2080260"/>
                  </a:cubicBezTo>
                  <a:cubicBezTo>
                    <a:pt x="1162050" y="2104390"/>
                    <a:pt x="1226820" y="2128520"/>
                    <a:pt x="1287780" y="2155190"/>
                  </a:cubicBezTo>
                  <a:cubicBezTo>
                    <a:pt x="1342390" y="2179320"/>
                    <a:pt x="1389380" y="2207260"/>
                    <a:pt x="1430020" y="2239010"/>
                  </a:cubicBezTo>
                  <a:cubicBezTo>
                    <a:pt x="1465580" y="2268220"/>
                    <a:pt x="1493520" y="2301240"/>
                    <a:pt x="1513840" y="2340610"/>
                  </a:cubicBezTo>
                  <a:cubicBezTo>
                    <a:pt x="1532890" y="2377440"/>
                    <a:pt x="1543050" y="2425700"/>
                    <a:pt x="1543050" y="2481580"/>
                  </a:cubicBezTo>
                  <a:cubicBezTo>
                    <a:pt x="1543050" y="2515870"/>
                    <a:pt x="1537970" y="2547620"/>
                    <a:pt x="1525270" y="2579370"/>
                  </a:cubicBezTo>
                  <a:cubicBezTo>
                    <a:pt x="1515110" y="2608580"/>
                    <a:pt x="1498600" y="2633980"/>
                    <a:pt x="1473200" y="2656840"/>
                  </a:cubicBezTo>
                  <a:cubicBezTo>
                    <a:pt x="1447800" y="2680970"/>
                    <a:pt x="1413510" y="2701290"/>
                    <a:pt x="1367790" y="2717800"/>
                  </a:cubicBezTo>
                  <a:cubicBezTo>
                    <a:pt x="1320800" y="2735580"/>
                    <a:pt x="1259840" y="2743200"/>
                    <a:pt x="1187450" y="2743200"/>
                  </a:cubicBezTo>
                  <a:cubicBezTo>
                    <a:pt x="1123950" y="2743200"/>
                    <a:pt x="1066800" y="2734310"/>
                    <a:pt x="1019810" y="2715260"/>
                  </a:cubicBezTo>
                  <a:cubicBezTo>
                    <a:pt x="974090" y="2697480"/>
                    <a:pt x="935990" y="2672080"/>
                    <a:pt x="905510" y="2639060"/>
                  </a:cubicBezTo>
                  <a:cubicBezTo>
                    <a:pt x="873760" y="2606040"/>
                    <a:pt x="850900" y="2566670"/>
                    <a:pt x="834390" y="2519680"/>
                  </a:cubicBezTo>
                  <a:cubicBezTo>
                    <a:pt x="816610" y="2470150"/>
                    <a:pt x="807720" y="2414270"/>
                    <a:pt x="807720" y="2352040"/>
                  </a:cubicBezTo>
                  <a:cubicBezTo>
                    <a:pt x="807720" y="2343150"/>
                    <a:pt x="807720" y="2331720"/>
                    <a:pt x="808990" y="2319020"/>
                  </a:cubicBezTo>
                  <a:cubicBezTo>
                    <a:pt x="810260" y="2297430"/>
                    <a:pt x="811530" y="2284730"/>
                    <a:pt x="811530" y="2278380"/>
                  </a:cubicBezTo>
                  <a:lnTo>
                    <a:pt x="811530" y="2170430"/>
                  </a:lnTo>
                  <a:lnTo>
                    <a:pt x="3810" y="2170430"/>
                  </a:lnTo>
                  <a:lnTo>
                    <a:pt x="3810" y="2278380"/>
                  </a:lnTo>
                  <a:cubicBezTo>
                    <a:pt x="3810" y="2288540"/>
                    <a:pt x="2540" y="2301240"/>
                    <a:pt x="2540" y="2315210"/>
                  </a:cubicBezTo>
                  <a:cubicBezTo>
                    <a:pt x="1270" y="2336800"/>
                    <a:pt x="0" y="2358390"/>
                    <a:pt x="0" y="2378710"/>
                  </a:cubicBezTo>
                  <a:cubicBezTo>
                    <a:pt x="0" y="2555240"/>
                    <a:pt x="31750" y="2712720"/>
                    <a:pt x="95250" y="2848610"/>
                  </a:cubicBezTo>
                  <a:cubicBezTo>
                    <a:pt x="158750" y="2984500"/>
                    <a:pt x="246380" y="3100070"/>
                    <a:pt x="354330" y="3191510"/>
                  </a:cubicBezTo>
                  <a:cubicBezTo>
                    <a:pt x="461010" y="3286760"/>
                    <a:pt x="586740" y="3355340"/>
                    <a:pt x="727710" y="3401060"/>
                  </a:cubicBezTo>
                  <a:close/>
                </a:path>
              </a:pathLst>
            </a:custGeom>
            <a:blipFill>
              <a:blip r:embed="rId4"/>
              <a:stretch>
                <a:fillRect l="-92661" r="-7039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911134" y="1191599"/>
            <a:ext cx="2366010" cy="3497580"/>
            <a:chOff x="0" y="0"/>
            <a:chExt cx="2307590" cy="34112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7590" cy="3412490"/>
            </a:xfrm>
            <a:custGeom>
              <a:avLst/>
              <a:gdLst/>
              <a:ahLst/>
              <a:cxnLst/>
              <a:rect l="l" t="t" r="r" b="b"/>
              <a:pathLst>
                <a:path w="2307590" h="3412490">
                  <a:moveTo>
                    <a:pt x="2307590" y="2264410"/>
                  </a:moveTo>
                  <a:lnTo>
                    <a:pt x="2307590" y="0"/>
                  </a:lnTo>
                  <a:lnTo>
                    <a:pt x="1521460" y="0"/>
                  </a:lnTo>
                  <a:lnTo>
                    <a:pt x="1521460" y="2244090"/>
                  </a:lnTo>
                  <a:cubicBezTo>
                    <a:pt x="1521460" y="2397760"/>
                    <a:pt x="1488440" y="2512060"/>
                    <a:pt x="1423670" y="2585720"/>
                  </a:cubicBezTo>
                  <a:cubicBezTo>
                    <a:pt x="1360170" y="2656840"/>
                    <a:pt x="1271270" y="2689860"/>
                    <a:pt x="1150620" y="2689860"/>
                  </a:cubicBezTo>
                  <a:cubicBezTo>
                    <a:pt x="1029970" y="2689860"/>
                    <a:pt x="942340" y="2655570"/>
                    <a:pt x="880110" y="2585720"/>
                  </a:cubicBezTo>
                  <a:cubicBezTo>
                    <a:pt x="815340" y="2512060"/>
                    <a:pt x="783590" y="2397760"/>
                    <a:pt x="783590" y="2244090"/>
                  </a:cubicBezTo>
                  <a:lnTo>
                    <a:pt x="783590" y="0"/>
                  </a:lnTo>
                  <a:lnTo>
                    <a:pt x="0" y="0"/>
                  </a:lnTo>
                  <a:lnTo>
                    <a:pt x="0" y="2264410"/>
                  </a:lnTo>
                  <a:cubicBezTo>
                    <a:pt x="0" y="2446020"/>
                    <a:pt x="26670" y="2609850"/>
                    <a:pt x="78740" y="2750820"/>
                  </a:cubicBezTo>
                  <a:cubicBezTo>
                    <a:pt x="132080" y="2895600"/>
                    <a:pt x="209550" y="3017520"/>
                    <a:pt x="311150" y="3116580"/>
                  </a:cubicBezTo>
                  <a:cubicBezTo>
                    <a:pt x="411480" y="3214370"/>
                    <a:pt x="534670" y="3289300"/>
                    <a:pt x="678180" y="3338830"/>
                  </a:cubicBezTo>
                  <a:cubicBezTo>
                    <a:pt x="817880" y="3387090"/>
                    <a:pt x="976630" y="3412490"/>
                    <a:pt x="1151890" y="3412490"/>
                  </a:cubicBezTo>
                  <a:cubicBezTo>
                    <a:pt x="1325880" y="3412490"/>
                    <a:pt x="1485900" y="3388360"/>
                    <a:pt x="1625600" y="3340100"/>
                  </a:cubicBezTo>
                  <a:cubicBezTo>
                    <a:pt x="1769110" y="3290570"/>
                    <a:pt x="1893570" y="3215640"/>
                    <a:pt x="1995170" y="3117850"/>
                  </a:cubicBezTo>
                  <a:cubicBezTo>
                    <a:pt x="2096770" y="3020060"/>
                    <a:pt x="2175510" y="2896870"/>
                    <a:pt x="2228850" y="2753360"/>
                  </a:cubicBezTo>
                  <a:cubicBezTo>
                    <a:pt x="2280920" y="2609850"/>
                    <a:pt x="2307590" y="2446020"/>
                    <a:pt x="2307590" y="2264410"/>
                  </a:cubicBezTo>
                  <a:close/>
                </a:path>
              </a:pathLst>
            </a:custGeom>
            <a:blipFill>
              <a:blip r:embed="rId4"/>
              <a:stretch>
                <a:fillRect l="-16289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1655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8727" y="231791"/>
            <a:ext cx="959808" cy="959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498" y="4549460"/>
            <a:ext cx="461841" cy="461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62498" y="5163900"/>
            <a:ext cx="461841" cy="461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69769" y="5727343"/>
            <a:ext cx="457087" cy="4570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16" y="4549460"/>
            <a:ext cx="1564618" cy="65297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66584" y="3593130"/>
            <a:ext cx="1564618" cy="65297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95952" y="2360872"/>
            <a:ext cx="1564618" cy="6529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54270" y="1746431"/>
            <a:ext cx="1564618" cy="65297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alphaModFix amt="34000"/>
          </a:blip>
          <a:srcRect/>
          <a:stretch>
            <a:fillRect/>
          </a:stretch>
        </p:blipFill>
        <p:spPr>
          <a:xfrm>
            <a:off x="7218887" y="-654860"/>
            <a:ext cx="5517271" cy="5013820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532438" y="138799"/>
            <a:ext cx="3497594" cy="349758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80523" r="-37892" b="-68078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93418" y="70471"/>
            <a:ext cx="3902445" cy="39170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9779" y="5297032"/>
            <a:ext cx="4876800" cy="24827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38535" y="-37701"/>
            <a:ext cx="7241791" cy="62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>
                <a:solidFill>
                  <a:srgbClr val="D10000"/>
                </a:solidFill>
                <a:latin typeface="Canva Sans 1 Bold"/>
              </a:rPr>
              <a:t>From the President's Desk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17837" y="3826481"/>
            <a:ext cx="3912195" cy="602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948"/>
              </a:lnSpc>
              <a:spcBef>
                <a:spcPct val="0"/>
              </a:spcBef>
            </a:pPr>
            <a:r>
              <a:rPr lang="en-US" sz="3534">
                <a:solidFill>
                  <a:srgbClr val="0238A5"/>
                </a:solidFill>
                <a:latin typeface="Canva Sans 1 Bold"/>
              </a:rPr>
              <a:t>Dr. M. Brian Blake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02064" y="4671760"/>
            <a:ext cx="299035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25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238A5"/>
                </a:solidFill>
                <a:latin typeface="Canva Sans 1 Bold"/>
              </a:rPr>
              <a:t>president.gsu.edu</a:t>
            </a:r>
            <a:endParaRPr lang="en-US" sz="1600" dirty="0">
              <a:solidFill>
                <a:srgbClr val="0238A5"/>
              </a:solidFill>
              <a:latin typeface="Canva Sans 1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02064" y="5250096"/>
            <a:ext cx="2543420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2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3B99"/>
                </a:solidFill>
                <a:latin typeface="Canva Sans 1 Bold"/>
              </a:rPr>
              <a:t>mbrianblake</a:t>
            </a:r>
            <a:endParaRPr lang="en-US" sz="1600" dirty="0">
              <a:solidFill>
                <a:srgbClr val="003B99"/>
              </a:solidFill>
              <a:latin typeface="Canva Sans 1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802064" y="5788315"/>
            <a:ext cx="2533650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2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3B99"/>
                </a:solidFill>
                <a:latin typeface="Canva Sans 1 Bold"/>
              </a:rPr>
              <a:t>mbrianblake</a:t>
            </a:r>
            <a:endParaRPr lang="en-US" sz="1600" dirty="0">
              <a:solidFill>
                <a:srgbClr val="003B99"/>
              </a:solidFill>
              <a:latin typeface="Canva Sans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12210" y="3066952"/>
            <a:ext cx="2091245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7"/>
              </a:lnSpc>
            </a:pPr>
            <a:r>
              <a:rPr lang="en-US" sz="1800" dirty="0">
                <a:solidFill>
                  <a:srgbClr val="0238A5"/>
                </a:solidFill>
                <a:latin typeface="Canva Sans 1 Bold"/>
              </a:rPr>
              <a:t>INNOVATING RESEARCH, SCHOLARSHIP AND CREATIVE ACTIVITY</a:t>
            </a:r>
          </a:p>
          <a:p>
            <a:pPr algn="ctr">
              <a:lnSpc>
                <a:spcPts val="2707"/>
              </a:lnSpc>
              <a:spcBef>
                <a:spcPct val="0"/>
              </a:spcBef>
            </a:pPr>
            <a:endParaRPr lang="en-US" sz="1933" dirty="0">
              <a:solidFill>
                <a:srgbClr val="0238A5"/>
              </a:solidFill>
              <a:latin typeface="Canva Sans 1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949158" y="2823332"/>
            <a:ext cx="1565672" cy="674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dirty="0">
                <a:solidFill>
                  <a:srgbClr val="0238A5"/>
                </a:solidFill>
                <a:latin typeface="Canva Sans 1 Bold"/>
              </a:rPr>
              <a:t>STUDENT </a:t>
            </a:r>
          </a:p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dirty="0">
                <a:solidFill>
                  <a:srgbClr val="0238A5"/>
                </a:solidFill>
                <a:latin typeface="Canva Sans 1 Bold"/>
              </a:rPr>
              <a:t>SUCCESS 2.0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29952" y="1618880"/>
            <a:ext cx="2296617" cy="674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dirty="0">
                <a:solidFill>
                  <a:srgbClr val="0238A5"/>
                </a:solidFill>
                <a:latin typeface="Canva Sans 1 Bold"/>
              </a:rPr>
              <a:t>BEYOND COLLEGE </a:t>
            </a:r>
          </a:p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dirty="0">
                <a:solidFill>
                  <a:srgbClr val="0238A5"/>
                </a:solidFill>
                <a:latin typeface="Canva Sans 1 Bold"/>
              </a:rPr>
              <a:t>TO CAREERS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60570" y="687121"/>
            <a:ext cx="2370942" cy="101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dirty="0">
                <a:solidFill>
                  <a:srgbClr val="0238A5"/>
                </a:solidFill>
                <a:latin typeface="Canva Sans 1 Bold"/>
              </a:rPr>
              <a:t> IDENTITY AND PLACEMAKING&amp; BELONGING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515" y="4672624"/>
            <a:ext cx="7241791" cy="62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>
                <a:solidFill>
                  <a:srgbClr val="0238A5"/>
                </a:solidFill>
                <a:latin typeface="Canva Sans 1 Bold Italics"/>
              </a:rPr>
              <a:t>Strategic Plan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8535" y="-37701"/>
            <a:ext cx="7241791" cy="62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 dirty="0">
                <a:solidFill>
                  <a:srgbClr val="0238A5"/>
                </a:solidFill>
                <a:latin typeface="Canva Sans 1 Bold"/>
              </a:rPr>
              <a:t>From the President's Desk</a:t>
            </a: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FC1837E9-2C2F-C5F3-D2D3-53A800EC2B9F}"/>
              </a:ext>
            </a:extLst>
          </p:cNvPr>
          <p:cNvSpPr/>
          <p:nvPr/>
        </p:nvSpPr>
        <p:spPr>
          <a:xfrm>
            <a:off x="7324410" y="6511464"/>
            <a:ext cx="4867590" cy="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6918AEEC-4933-4D24-6041-997AFFA049B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699626" y="6356350"/>
            <a:ext cx="2624785" cy="335628"/>
          </a:xfrm>
          <a:prstGeom prst="rect">
            <a:avLst/>
          </a:prstGeom>
        </p:spPr>
      </p:pic>
      <p:sp>
        <p:nvSpPr>
          <p:cNvPr id="30" name="AutoShape 11">
            <a:extLst>
              <a:ext uri="{FF2B5EF4-FFF2-40B4-BE49-F238E27FC236}">
                <a16:creationId xmlns:a16="http://schemas.microsoft.com/office/drawing/2014/main" id="{54401D1B-4057-78DB-84BE-0C80D7AF6B5C}"/>
              </a:ext>
            </a:extLst>
          </p:cNvPr>
          <p:cNvSpPr/>
          <p:nvPr/>
        </p:nvSpPr>
        <p:spPr>
          <a:xfrm>
            <a:off x="-379" y="6511464"/>
            <a:ext cx="4700005" cy="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57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7324410" y="6511464"/>
            <a:ext cx="4867590" cy="1270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" name="Group 2"/>
          <p:cNvGrpSpPr/>
          <p:nvPr/>
        </p:nvGrpSpPr>
        <p:grpSpPr>
          <a:xfrm>
            <a:off x="11160523" y="0"/>
            <a:ext cx="1031477" cy="6941976"/>
            <a:chOff x="0" y="0"/>
            <a:chExt cx="523379" cy="3522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522410"/>
            </a:xfrm>
            <a:custGeom>
              <a:avLst/>
              <a:gdLst/>
              <a:ahLst/>
              <a:cxnLst/>
              <a:rect l="l" t="t" r="r" b="b"/>
              <a:pathLst>
                <a:path w="523379" h="3522410">
                  <a:moveTo>
                    <a:pt x="0" y="0"/>
                  </a:moveTo>
                  <a:lnTo>
                    <a:pt x="523379" y="0"/>
                  </a:lnTo>
                  <a:lnTo>
                    <a:pt x="523379" y="3522410"/>
                  </a:lnTo>
                  <a:lnTo>
                    <a:pt x="0" y="3522410"/>
                  </a:lnTo>
                  <a:close/>
                </a:path>
              </a:pathLst>
            </a:custGeom>
            <a:solidFill>
              <a:srgbClr val="0F34A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8727" y="231791"/>
            <a:ext cx="959808" cy="959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99626" y="6356350"/>
            <a:ext cx="2624785" cy="33562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6051698" y="1809945"/>
            <a:ext cx="4918174" cy="4491668"/>
            <a:chOff x="0" y="0"/>
            <a:chExt cx="9836348" cy="8983336"/>
          </a:xfrm>
        </p:grpSpPr>
        <p:sp>
          <p:nvSpPr>
            <p:cNvPr id="21" name="TextBox 21"/>
            <p:cNvSpPr txBox="1"/>
            <p:nvPr/>
          </p:nvSpPr>
          <p:spPr>
            <a:xfrm>
              <a:off x="8774506" y="4535204"/>
              <a:ext cx="1061843" cy="870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BLACK</a:t>
              </a:r>
            </a:p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50.9%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118218"/>
              <a:ext cx="1035552" cy="870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WHITE</a:t>
              </a:r>
            </a:p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29.1%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5848" y="1459654"/>
              <a:ext cx="983925" cy="870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ASIAN</a:t>
              </a:r>
            </a:p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10.9%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8518" y="-38100"/>
              <a:ext cx="2172762" cy="870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MULTIRACIAL</a:t>
              </a:r>
            </a:p>
            <a:p>
              <a:pPr algn="ctr">
                <a:lnSpc>
                  <a:spcPts val="1798"/>
                </a:lnSpc>
              </a:pPr>
              <a:r>
                <a:rPr lang="en-US" sz="1285">
                  <a:solidFill>
                    <a:srgbClr val="000000"/>
                  </a:solidFill>
                  <a:latin typeface="Canva Sans 1"/>
                </a:rPr>
                <a:t>5.5%</a:t>
              </a:r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361869" y="723143"/>
              <a:ext cx="8260192" cy="8260192"/>
              <a:chOff x="0" y="0"/>
              <a:chExt cx="2540000" cy="254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134939" y="0"/>
                <a:ext cx="1477110" cy="2582768"/>
              </a:xfrm>
              <a:custGeom>
                <a:avLst/>
                <a:gdLst/>
                <a:ahLst/>
                <a:cxnLst/>
                <a:rect l="l" t="t" r="r" b="b"/>
                <a:pathLst>
                  <a:path w="1477110" h="2582768">
                    <a:moveTo>
                      <a:pt x="135061" y="0"/>
                    </a:moveTo>
                    <a:cubicBezTo>
                      <a:pt x="604942" y="0"/>
                      <a:pt x="1036425" y="259440"/>
                      <a:pt x="1256768" y="674455"/>
                    </a:cubicBezTo>
                    <a:cubicBezTo>
                      <a:pt x="1477110" y="1089469"/>
                      <a:pt x="1450301" y="1592230"/>
                      <a:pt x="1187072" y="1981458"/>
                    </a:cubicBezTo>
                    <a:cubicBezTo>
                      <a:pt x="923843" y="2370686"/>
                      <a:pt x="467216" y="2582768"/>
                      <a:pt x="0" y="2532798"/>
                    </a:cubicBezTo>
                    <a:lnTo>
                      <a:pt x="67531" y="1901399"/>
                    </a:lnTo>
                    <a:cubicBezTo>
                      <a:pt x="301139" y="1926384"/>
                      <a:pt x="529453" y="1820344"/>
                      <a:pt x="661067" y="1625729"/>
                    </a:cubicBezTo>
                    <a:cubicBezTo>
                      <a:pt x="792682" y="1431115"/>
                      <a:pt x="806087" y="1179735"/>
                      <a:pt x="695915" y="972227"/>
                    </a:cubicBezTo>
                    <a:cubicBezTo>
                      <a:pt x="585744" y="764720"/>
                      <a:pt x="370002" y="635000"/>
                      <a:pt x="135061" y="635000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-60988" y="817672"/>
                <a:ext cx="1295099" cy="1720298"/>
              </a:xfrm>
              <a:custGeom>
                <a:avLst/>
                <a:gdLst/>
                <a:ahLst/>
                <a:cxnLst/>
                <a:rect l="l" t="t" r="r" b="b"/>
                <a:pathLst>
                  <a:path w="1295099" h="1720298">
                    <a:moveTo>
                      <a:pt x="1259209" y="1720298"/>
                    </a:moveTo>
                    <a:cubicBezTo>
                      <a:pt x="854789" y="1697404"/>
                      <a:pt x="485549" y="1482965"/>
                      <a:pt x="265244" y="1143045"/>
                    </a:cubicBezTo>
                    <a:cubicBezTo>
                      <a:pt x="44939" y="803125"/>
                      <a:pt x="0" y="378505"/>
                      <a:pt x="144270" y="0"/>
                    </a:cubicBezTo>
                    <a:lnTo>
                      <a:pt x="737629" y="226164"/>
                    </a:lnTo>
                    <a:cubicBezTo>
                      <a:pt x="665494" y="415416"/>
                      <a:pt x="687964" y="627727"/>
                      <a:pt x="798116" y="797687"/>
                    </a:cubicBezTo>
                    <a:cubicBezTo>
                      <a:pt x="908269" y="967647"/>
                      <a:pt x="1092889" y="1074866"/>
                      <a:pt x="1295099" y="1086313"/>
                    </a:cubicBezTo>
                    <a:close/>
                  </a:path>
                </a:pathLst>
              </a:custGeom>
              <a:solidFill>
                <a:srgbClr val="8AA6D9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62158" y="168988"/>
                <a:ext cx="891348" cy="904786"/>
              </a:xfrm>
              <a:custGeom>
                <a:avLst/>
                <a:gdLst/>
                <a:ahLst/>
                <a:cxnLst/>
                <a:rect l="l" t="t" r="r" b="b"/>
                <a:pathLst>
                  <a:path w="891348" h="904786">
                    <a:moveTo>
                      <a:pt x="0" y="708560"/>
                    </a:moveTo>
                    <a:cubicBezTo>
                      <a:pt x="97230" y="409318"/>
                      <a:pt x="302080" y="156822"/>
                      <a:pt x="574855" y="0"/>
                    </a:cubicBezTo>
                    <a:lnTo>
                      <a:pt x="891348" y="550506"/>
                    </a:lnTo>
                    <a:cubicBezTo>
                      <a:pt x="754961" y="628917"/>
                      <a:pt x="652536" y="755165"/>
                      <a:pt x="603921" y="904786"/>
                    </a:cubicBezTo>
                    <a:close/>
                  </a:path>
                </a:pathLst>
              </a:custGeom>
              <a:solidFill>
                <a:srgbClr val="0F34A0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582776" y="19662"/>
                <a:ext cx="575918" cy="716338"/>
              </a:xfrm>
              <a:custGeom>
                <a:avLst/>
                <a:gdLst/>
                <a:ahLst/>
                <a:cxnLst/>
                <a:rect l="l" t="t" r="r" b="b"/>
                <a:pathLst>
                  <a:path w="575918" h="716338">
                    <a:moveTo>
                      <a:pt x="0" y="182338"/>
                    </a:moveTo>
                    <a:cubicBezTo>
                      <a:pt x="141286" y="91426"/>
                      <a:pt x="299206" y="29450"/>
                      <a:pt x="464613" y="0"/>
                    </a:cubicBezTo>
                    <a:lnTo>
                      <a:pt x="575918" y="625169"/>
                    </a:lnTo>
                    <a:cubicBezTo>
                      <a:pt x="493215" y="639894"/>
                      <a:pt x="414255" y="670882"/>
                      <a:pt x="343612" y="716338"/>
                    </a:cubicBezTo>
                    <a:close/>
                  </a:path>
                </a:pathLst>
              </a:custGeom>
              <a:solidFill>
                <a:srgbClr val="D10000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985176" y="19662"/>
                <a:ext cx="173518" cy="631513"/>
              </a:xfrm>
              <a:custGeom>
                <a:avLst/>
                <a:gdLst/>
                <a:ahLst/>
                <a:cxnLst/>
                <a:rect l="l" t="t" r="r" b="b"/>
                <a:pathLst>
                  <a:path w="173518" h="631513">
                    <a:moveTo>
                      <a:pt x="0" y="12689"/>
                    </a:moveTo>
                    <a:cubicBezTo>
                      <a:pt x="20629" y="7942"/>
                      <a:pt x="41373" y="3711"/>
                      <a:pt x="62213" y="0"/>
                    </a:cubicBezTo>
                    <a:lnTo>
                      <a:pt x="173518" y="625169"/>
                    </a:lnTo>
                    <a:cubicBezTo>
                      <a:pt x="163098" y="627024"/>
                      <a:pt x="152726" y="629140"/>
                      <a:pt x="142412" y="631513"/>
                    </a:cubicBez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985176" y="0"/>
                <a:ext cx="284760" cy="651175"/>
              </a:xfrm>
              <a:custGeom>
                <a:avLst/>
                <a:gdLst/>
                <a:ahLst/>
                <a:cxnLst/>
                <a:rect l="l" t="t" r="r" b="b"/>
                <a:pathLst>
                  <a:path w="284760" h="651175">
                    <a:moveTo>
                      <a:pt x="0" y="32351"/>
                    </a:moveTo>
                    <a:cubicBezTo>
                      <a:pt x="93375" y="10862"/>
                      <a:pt x="188882" y="10"/>
                      <a:pt x="284697" y="0"/>
                    </a:cubicBezTo>
                    <a:lnTo>
                      <a:pt x="284761" y="635000"/>
                    </a:lnTo>
                    <a:cubicBezTo>
                      <a:pt x="236853" y="635005"/>
                      <a:pt x="189099" y="640431"/>
                      <a:pt x="142412" y="651175"/>
                    </a:cubicBezTo>
                    <a:close/>
                  </a:path>
                </a:pathLst>
              </a:custGeom>
              <a:solidFill>
                <a:srgbClr val="666168"/>
              </a:solidFill>
            </p:spPr>
          </p:sp>
        </p:grpSp>
      </p:grpSp>
      <p:sp>
        <p:nvSpPr>
          <p:cNvPr id="33" name="AutoShape 10">
            <a:extLst>
              <a:ext uri="{FF2B5EF4-FFF2-40B4-BE49-F238E27FC236}">
                <a16:creationId xmlns:a16="http://schemas.microsoft.com/office/drawing/2014/main" id="{08A348E4-93D8-A8C0-3424-12F946AE689E}"/>
              </a:ext>
            </a:extLst>
          </p:cNvPr>
          <p:cNvSpPr/>
          <p:nvPr/>
        </p:nvSpPr>
        <p:spPr>
          <a:xfrm>
            <a:off x="-3317" y="6511464"/>
            <a:ext cx="4711015" cy="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E87B96CB-3AE0-B65E-DBE9-7E74DDCB5AEE}"/>
              </a:ext>
            </a:extLst>
          </p:cNvPr>
          <p:cNvSpPr txBox="1"/>
          <p:nvPr/>
        </p:nvSpPr>
        <p:spPr>
          <a:xfrm>
            <a:off x="1720345" y="230313"/>
            <a:ext cx="7461527" cy="131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4400" b="1">
                <a:solidFill>
                  <a:srgbClr val="0F34A0"/>
                </a:solidFill>
                <a:latin typeface="Canva Sans 2"/>
              </a:rPr>
              <a:t>The Student Body at Georgia State University</a:t>
            </a:r>
            <a:endParaRPr lang="en-US" sz="4400">
              <a:latin typeface="Canva Sans 2"/>
              <a:ea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DA468A-0DC7-8F12-7B68-6D879BF048B2}"/>
              </a:ext>
            </a:extLst>
          </p:cNvPr>
          <p:cNvSpPr txBox="1"/>
          <p:nvPr/>
        </p:nvSpPr>
        <p:spPr>
          <a:xfrm>
            <a:off x="394291" y="1814064"/>
            <a:ext cx="4996135" cy="3672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With an enrollment of more than 52,000, we've proven that students from all backgrounds can succeed at the same level.</a:t>
            </a:r>
          </a:p>
          <a:p>
            <a:endParaRPr lang="en-US" sz="2133">
              <a:solidFill>
                <a:schemeClr val="tx2"/>
              </a:solidFill>
              <a:latin typeface="Canva Sans 2"/>
              <a:ea typeface="Calibri"/>
              <a:cs typeface="Calibri"/>
            </a:endParaRPr>
          </a:p>
          <a:p>
            <a:pPr marL="304815" indent="-304815">
              <a:buFont typeface="Arial"/>
              <a:buChar char="•"/>
            </a:pPr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55% bachelor's degree students</a:t>
            </a:r>
          </a:p>
          <a:p>
            <a:pPr lvl="1"/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30% associate degree students</a:t>
            </a:r>
          </a:p>
          <a:p>
            <a:pPr lvl="1"/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15% graduate and law students</a:t>
            </a:r>
          </a:p>
          <a:p>
            <a:pPr marL="304815" indent="-304815">
              <a:buFont typeface="Arial"/>
              <a:buChar char="•"/>
            </a:pPr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Students from every county in Georgia, every state in the nation and 130 countries</a:t>
            </a:r>
          </a:p>
          <a:p>
            <a:pPr marL="304815" indent="-304815">
              <a:buFont typeface="Arial"/>
              <a:buChar char="•"/>
            </a:pPr>
            <a:r>
              <a:rPr lang="en-US" sz="2133">
                <a:solidFill>
                  <a:schemeClr val="tx2"/>
                </a:solidFill>
                <a:latin typeface="Canva Sans 2"/>
                <a:ea typeface="Calibri"/>
                <a:cs typeface="Calibri"/>
              </a:rPr>
              <a:t>More than 3,600 international students </a:t>
            </a: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7329B689-23BC-D6E1-4826-9B54FA209218}"/>
              </a:ext>
            </a:extLst>
          </p:cNvPr>
          <p:cNvSpPr txBox="1"/>
          <p:nvPr/>
        </p:nvSpPr>
        <p:spPr>
          <a:xfrm>
            <a:off x="7632278" y="1376857"/>
            <a:ext cx="1086381" cy="446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98"/>
              </a:lnSpc>
            </a:pPr>
            <a:r>
              <a:rPr lang="en-US" sz="1267">
                <a:solidFill>
                  <a:srgbClr val="000000"/>
                </a:solidFill>
                <a:latin typeface="Canva Sans 1"/>
              </a:rPr>
              <a:t>NO RESPONSE</a:t>
            </a:r>
          </a:p>
          <a:p>
            <a:pPr algn="ctr">
              <a:lnSpc>
                <a:spcPts val="1798"/>
              </a:lnSpc>
            </a:pPr>
            <a:r>
              <a:rPr lang="en-US" sz="1267">
                <a:solidFill>
                  <a:srgbClr val="000000"/>
                </a:solidFill>
                <a:latin typeface="Canva Sans 1"/>
              </a:rPr>
              <a:t>3.6%</a:t>
            </a:r>
          </a:p>
        </p:txBody>
      </p:sp>
    </p:spTree>
    <p:extLst>
      <p:ext uri="{BB962C8B-B14F-4D97-AF65-F5344CB8AC3E}">
        <p14:creationId xmlns:p14="http://schemas.microsoft.com/office/powerpoint/2010/main" val="149943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8727" y="231791"/>
            <a:ext cx="959808" cy="95980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324410" y="6511464"/>
            <a:ext cx="4867590" cy="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99626" y="6356350"/>
            <a:ext cx="2624785" cy="335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2492" y="1288211"/>
            <a:ext cx="1132025" cy="489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8013" y="1303973"/>
            <a:ext cx="1355288" cy="4583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30688" y="1288211"/>
            <a:ext cx="1053227" cy="3983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2492" y="3429000"/>
            <a:ext cx="1355288" cy="4484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93683" y="3535319"/>
            <a:ext cx="1204635" cy="389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49492" y="3356932"/>
            <a:ext cx="1215619" cy="4729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12612" y="1805551"/>
            <a:ext cx="3331787" cy="9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51"/>
              </a:lnSpc>
            </a:pPr>
            <a:endParaRPr lang="en-US" sz="800"/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Employer &amp; Faculty Breakfast 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On-Campus Job Fair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69814" y="1686523"/>
            <a:ext cx="1868415" cy="951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49368" y="1638963"/>
            <a:ext cx="1868415" cy="951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23998" y="1625505"/>
            <a:ext cx="1868415" cy="951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1793" y="3829918"/>
            <a:ext cx="1868415" cy="951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55929" y="3877478"/>
            <a:ext cx="1868415" cy="951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23998" y="3782359"/>
            <a:ext cx="1868415" cy="951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33389">
            <a:off x="10919285" y="89008"/>
            <a:ext cx="1263053" cy="119358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937204" y="230411"/>
            <a:ext cx="4426837" cy="62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>
                <a:solidFill>
                  <a:srgbClr val="0F34A0"/>
                </a:solidFill>
                <a:highlight>
                  <a:srgbClr val="FFFF00"/>
                </a:highlight>
                <a:latin typeface="Canva Sans 1 Bold"/>
              </a:rPr>
              <a:t>Save the Dates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03764" y="2022731"/>
            <a:ext cx="4198133" cy="851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Fall 2023 Co-op and Internship Fair </a:t>
            </a:r>
            <a:endParaRPr lang="en-US" sz="800"/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Part-time Job Fair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0F34A0"/>
                </a:solidFill>
                <a:latin typeface="Arial"/>
                <a:cs typeface="Arial"/>
              </a:rPr>
              <a:t>Virtual Who What Wednesday </a:t>
            </a:r>
            <a:endParaRPr lang="en-US" sz="800" b="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401898" y="1828575"/>
            <a:ext cx="3790102" cy="1433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 Who What Wednesday 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 Experience Pays Fireside Chats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ASPIRE/NACE Career Challenges 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Tech Talent Virtual Career Fair</a:t>
            </a:r>
            <a:endParaRPr lang="en-US" sz="800">
              <a:cs typeface="Calibri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endParaRPr lang="en-US" sz="1600">
              <a:solidFill>
                <a:srgbClr val="0F34A0"/>
              </a:solidFill>
              <a:latin typeface="Canva Sans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35112" y="4147987"/>
            <a:ext cx="4050488" cy="822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Experience Pays (Micro Internships) 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Computer Science Capstone Projects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Holiday Hiring Event 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48264" y="4168307"/>
            <a:ext cx="3416052" cy="543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59" lvl="1" indent="-17273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 Let’s Talk Talent (2024 Events)</a:t>
            </a:r>
          </a:p>
          <a:p>
            <a:pPr marL="345459" lvl="1" indent="-17273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 Holiday Hiring Event 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13175" y="4028607"/>
            <a:ext cx="2688253" cy="543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59" lvl="1" indent="-17273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 Next Steps Job Fair: </a:t>
            </a: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0F34A0"/>
                </a:solidFill>
                <a:latin typeface="Canva Sans 1 Bold"/>
              </a:rPr>
              <a:t>       College of Education  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553890">
            <a:off x="12649" y="5386298"/>
            <a:ext cx="1433061" cy="135424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233389">
            <a:off x="10919285" y="114902"/>
            <a:ext cx="1263053" cy="11935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553890">
            <a:off x="42100" y="5386298"/>
            <a:ext cx="1433061" cy="1354242"/>
          </a:xfrm>
          <a:prstGeom prst="rect">
            <a:avLst/>
          </a:prstGeom>
        </p:spPr>
      </p:pic>
      <p:sp>
        <p:nvSpPr>
          <p:cNvPr id="28" name="AutoShape 3">
            <a:extLst>
              <a:ext uri="{FF2B5EF4-FFF2-40B4-BE49-F238E27FC236}">
                <a16:creationId xmlns:a16="http://schemas.microsoft.com/office/drawing/2014/main" id="{F0729ABA-6266-6F2A-79BD-4137A1C32EDD}"/>
              </a:ext>
            </a:extLst>
          </p:cNvPr>
          <p:cNvSpPr/>
          <p:nvPr/>
        </p:nvSpPr>
        <p:spPr>
          <a:xfrm>
            <a:off x="1018903" y="6511464"/>
            <a:ext cx="3680723" cy="0"/>
          </a:xfrm>
          <a:prstGeom prst="line">
            <a:avLst/>
          </a:prstGeom>
          <a:ln w="3810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240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723234" y="0"/>
            <a:ext cx="5923538" cy="6858000"/>
            <a:chOff x="0" y="0"/>
            <a:chExt cx="47498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9800" cy="1905000"/>
            </a:xfrm>
            <a:custGeom>
              <a:avLst/>
              <a:gdLst/>
              <a:ahLst/>
              <a:cxnLst/>
              <a:rect l="l" t="t" r="r" b="b"/>
              <a:pathLst>
                <a:path w="4749800" h="1905000">
                  <a:moveTo>
                    <a:pt x="0" y="0"/>
                  </a:moveTo>
                  <a:lnTo>
                    <a:pt x="4749800" y="0"/>
                  </a:lnTo>
                  <a:lnTo>
                    <a:pt x="4749800" y="1905000"/>
                  </a:lnTo>
                  <a:lnTo>
                    <a:pt x="0" y="1905000"/>
                  </a:lnTo>
                  <a:close/>
                </a:path>
              </a:pathLst>
            </a:custGeom>
            <a:blipFill>
              <a:blip r:embed="rId2"/>
              <a:stretch>
                <a:fillRect t="-32903" b="-3290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854200"/>
              <a:ext cx="4749800" cy="2425700"/>
            </a:xfrm>
            <a:custGeom>
              <a:avLst/>
              <a:gdLst/>
              <a:ahLst/>
              <a:cxnLst/>
              <a:rect l="l" t="t" r="r" b="b"/>
              <a:pathLst>
                <a:path w="4749800" h="2425700">
                  <a:moveTo>
                    <a:pt x="0" y="0"/>
                  </a:moveTo>
                  <a:lnTo>
                    <a:pt x="4749800" y="0"/>
                  </a:lnTo>
                  <a:lnTo>
                    <a:pt x="4749800" y="2425700"/>
                  </a:lnTo>
                  <a:lnTo>
                    <a:pt x="0" y="2425700"/>
                  </a:lnTo>
                  <a:close/>
                </a:path>
              </a:pathLst>
            </a:custGeom>
            <a:blipFill>
              <a:blip r:embed="rId3"/>
              <a:stretch>
                <a:fillRect t="-15229" b="-152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4006850"/>
              <a:ext cx="4748530" cy="1492250"/>
            </a:xfrm>
            <a:custGeom>
              <a:avLst/>
              <a:gdLst/>
              <a:ahLst/>
              <a:cxnLst/>
              <a:rect l="l" t="t" r="r" b="b"/>
              <a:pathLst>
                <a:path w="4748530" h="1492250">
                  <a:moveTo>
                    <a:pt x="4748530" y="1492250"/>
                  </a:moveTo>
                  <a:lnTo>
                    <a:pt x="0" y="1492250"/>
                  </a:lnTo>
                  <a:lnTo>
                    <a:pt x="0" y="254000"/>
                  </a:lnTo>
                  <a:lnTo>
                    <a:pt x="2620010" y="254000"/>
                  </a:lnTo>
                  <a:lnTo>
                    <a:pt x="2607310" y="0"/>
                  </a:lnTo>
                  <a:lnTo>
                    <a:pt x="4748530" y="0"/>
                  </a:lnTo>
                  <a:close/>
                </a:path>
              </a:pathLst>
            </a:custGeom>
            <a:blipFill>
              <a:blip r:embed="rId4"/>
              <a:stretch>
                <a:fillRect t="-55805" b="-5580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82539" y="0"/>
            <a:ext cx="5923538" cy="6858000"/>
            <a:chOff x="0" y="0"/>
            <a:chExt cx="47498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49800" cy="1905000"/>
            </a:xfrm>
            <a:custGeom>
              <a:avLst/>
              <a:gdLst/>
              <a:ahLst/>
              <a:cxnLst/>
              <a:rect l="l" t="t" r="r" b="b"/>
              <a:pathLst>
                <a:path w="4749800" h="1905000">
                  <a:moveTo>
                    <a:pt x="0" y="0"/>
                  </a:moveTo>
                  <a:lnTo>
                    <a:pt x="4749800" y="0"/>
                  </a:lnTo>
                  <a:lnTo>
                    <a:pt x="4749800" y="1905000"/>
                  </a:lnTo>
                  <a:lnTo>
                    <a:pt x="0" y="1905000"/>
                  </a:lnTo>
                  <a:close/>
                </a:path>
              </a:pathLst>
            </a:custGeom>
            <a:blipFill>
              <a:blip r:embed="rId5"/>
              <a:stretch>
                <a:fillRect b="-6580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1854200"/>
              <a:ext cx="4749800" cy="2425700"/>
            </a:xfrm>
            <a:custGeom>
              <a:avLst/>
              <a:gdLst/>
              <a:ahLst/>
              <a:cxnLst/>
              <a:rect l="l" t="t" r="r" b="b"/>
              <a:pathLst>
                <a:path w="4749800" h="2425700">
                  <a:moveTo>
                    <a:pt x="0" y="0"/>
                  </a:moveTo>
                  <a:lnTo>
                    <a:pt x="4749800" y="0"/>
                  </a:lnTo>
                  <a:lnTo>
                    <a:pt x="4749800" y="2425700"/>
                  </a:lnTo>
                  <a:lnTo>
                    <a:pt x="0" y="2425700"/>
                  </a:lnTo>
                  <a:close/>
                </a:path>
              </a:pathLst>
            </a:custGeom>
            <a:blipFill>
              <a:blip r:embed="rId6"/>
              <a:stretch>
                <a:fillRect t="-15270" b="-152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006850"/>
              <a:ext cx="4748530" cy="1492250"/>
            </a:xfrm>
            <a:custGeom>
              <a:avLst/>
              <a:gdLst/>
              <a:ahLst/>
              <a:cxnLst/>
              <a:rect l="l" t="t" r="r" b="b"/>
              <a:pathLst>
                <a:path w="4748530" h="1492250">
                  <a:moveTo>
                    <a:pt x="4748530" y="1492250"/>
                  </a:moveTo>
                  <a:lnTo>
                    <a:pt x="0" y="1492250"/>
                  </a:lnTo>
                  <a:lnTo>
                    <a:pt x="0" y="254000"/>
                  </a:lnTo>
                  <a:lnTo>
                    <a:pt x="2620010" y="254000"/>
                  </a:lnTo>
                  <a:lnTo>
                    <a:pt x="2607310" y="0"/>
                  </a:lnTo>
                  <a:lnTo>
                    <a:pt x="4748530" y="0"/>
                  </a:lnTo>
                  <a:close/>
                </a:path>
              </a:pathLst>
            </a:custGeom>
            <a:blipFill>
              <a:blip r:embed="rId7"/>
              <a:stretch>
                <a:fillRect t="-39497" b="-3949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90175" y="519201"/>
            <a:ext cx="959808" cy="959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57688" y="144231"/>
            <a:ext cx="2624785" cy="3356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71644" y="1905151"/>
            <a:ext cx="3939554" cy="1268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34"/>
              </a:lnSpc>
              <a:spcBef>
                <a:spcPct val="0"/>
              </a:spcBef>
            </a:pPr>
            <a:r>
              <a:rPr lang="en-US" sz="3667">
                <a:solidFill>
                  <a:srgbClr val="0F34A0"/>
                </a:solidFill>
                <a:latin typeface="Canva Sans 1 Bold"/>
              </a:rPr>
              <a:t>Six Metro-Atlanta Campuses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4200304" y="-106383"/>
            <a:ext cx="0" cy="7177149"/>
          </a:xfrm>
          <a:prstGeom prst="line">
            <a:avLst/>
          </a:prstGeom>
          <a:ln w="9525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>
            <a:off x="8282539" y="0"/>
            <a:ext cx="0" cy="7177149"/>
          </a:xfrm>
          <a:prstGeom prst="line">
            <a:avLst/>
          </a:prstGeom>
          <a:ln w="95250" cap="flat">
            <a:solidFill>
              <a:srgbClr val="D1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5249416" y="4251100"/>
            <a:ext cx="1887537" cy="2046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Alpharetta </a:t>
            </a:r>
          </a:p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Atlanta   </a:t>
            </a:r>
          </a:p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Clarkston  </a:t>
            </a:r>
          </a:p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Decatur </a:t>
            </a:r>
          </a:p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Dunwoody   </a:t>
            </a:r>
          </a:p>
          <a:p>
            <a:pPr marL="417428" lvl="1" indent="-208714">
              <a:lnSpc>
                <a:spcPts val="2707"/>
              </a:lnSpc>
              <a:buFont typeface="Arial"/>
              <a:buChar char="•"/>
            </a:pPr>
            <a:r>
              <a:rPr lang="en-US" sz="1933">
                <a:solidFill>
                  <a:srgbClr val="0238A5"/>
                </a:solidFill>
                <a:latin typeface="Canva Sans 1 Bold"/>
              </a:rPr>
              <a:t>Newton </a:t>
            </a:r>
          </a:p>
        </p:txBody>
      </p:sp>
    </p:spTree>
    <p:extLst>
      <p:ext uri="{BB962C8B-B14F-4D97-AF65-F5344CB8AC3E}">
        <p14:creationId xmlns:p14="http://schemas.microsoft.com/office/powerpoint/2010/main" val="225688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3465" y="-192325"/>
            <a:ext cx="12576314" cy="67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3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268</Words>
  <Application>Microsoft Macintosh PowerPoint</Application>
  <PresentationFormat>Widescreen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Canva Sans 1</vt:lpstr>
      <vt:lpstr>Canva Sans 1 Bold</vt:lpstr>
      <vt:lpstr>Canva Sans 1 Bold Italics</vt:lpstr>
      <vt:lpstr>Canva Sans 2</vt:lpstr>
      <vt:lpstr>Gill Sans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Ramona A. Simien</dc:creator>
  <cp:lastModifiedBy>Amber Totten</cp:lastModifiedBy>
  <cp:revision>2</cp:revision>
  <dcterms:created xsi:type="dcterms:W3CDTF">2023-06-01T12:57:03Z</dcterms:created>
  <dcterms:modified xsi:type="dcterms:W3CDTF">2023-06-01T18:34:42Z</dcterms:modified>
</cp:coreProperties>
</file>