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1.xml" ContentType="application/vnd.openxmlformats-officedocument.themeOverride+xml"/>
  <Override PartName="/ppt/tags/tag5.xml" ContentType="application/vnd.openxmlformats-officedocument.presentationml.tags+xml"/>
  <Override PartName="/ppt/theme/themeOverride2.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5" r:id="rId2"/>
    <p:sldId id="278" r:id="rId3"/>
    <p:sldId id="279" r:id="rId4"/>
    <p:sldId id="281" r:id="rId5"/>
    <p:sldId id="284" r:id="rId6"/>
    <p:sldId id="283" r:id="rId7"/>
  </p:sldIdLst>
  <p:sldSz cx="9144000" cy="6858000" type="screen4x3"/>
  <p:notesSz cx="6858000" cy="9144000"/>
  <p:custDataLst>
    <p:tags r:id="rId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9244"/>
    <a:srgbClr val="003E7E"/>
    <a:srgbClr val="F4C36B"/>
    <a:srgbClr val="042D6B"/>
    <a:srgbClr val="B98236"/>
    <a:srgbClr val="404040"/>
    <a:srgbClr val="5063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6" d="100"/>
          <a:sy n="66" d="100"/>
        </p:scale>
        <p:origin x="141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CDAC8C-6F8E-4999-A6EE-D716F4145FA0}"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6BE49-D26B-4FF7-8F67-AD6CFA0BC7D0}" type="slidenum">
              <a:rPr lang="en-US" smtClean="0"/>
              <a:t>‹#›</a:t>
            </a:fld>
            <a:endParaRPr lang="en-US"/>
          </a:p>
        </p:txBody>
      </p:sp>
    </p:spTree>
    <p:extLst>
      <p:ext uri="{BB962C8B-B14F-4D97-AF65-F5344CB8AC3E}">
        <p14:creationId xmlns:p14="http://schemas.microsoft.com/office/powerpoint/2010/main" val="3285597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CDAC8C-6F8E-4999-A6EE-D716F4145FA0}"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6BE49-D26B-4FF7-8F67-AD6CFA0BC7D0}" type="slidenum">
              <a:rPr lang="en-US" smtClean="0"/>
              <a:t>‹#›</a:t>
            </a:fld>
            <a:endParaRPr lang="en-US"/>
          </a:p>
        </p:txBody>
      </p:sp>
    </p:spTree>
    <p:extLst>
      <p:ext uri="{BB962C8B-B14F-4D97-AF65-F5344CB8AC3E}">
        <p14:creationId xmlns:p14="http://schemas.microsoft.com/office/powerpoint/2010/main" val="244253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CDAC8C-6F8E-4999-A6EE-D716F4145FA0}"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6BE49-D26B-4FF7-8F67-AD6CFA0BC7D0}" type="slidenum">
              <a:rPr lang="en-US" smtClean="0"/>
              <a:t>‹#›</a:t>
            </a:fld>
            <a:endParaRPr lang="en-US"/>
          </a:p>
        </p:txBody>
      </p:sp>
    </p:spTree>
    <p:extLst>
      <p:ext uri="{BB962C8B-B14F-4D97-AF65-F5344CB8AC3E}">
        <p14:creationId xmlns:p14="http://schemas.microsoft.com/office/powerpoint/2010/main" val="478295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CDAC8C-6F8E-4999-A6EE-D716F4145FA0}"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6BE49-D26B-4FF7-8F67-AD6CFA0BC7D0}" type="slidenum">
              <a:rPr lang="en-US" smtClean="0"/>
              <a:t>‹#›</a:t>
            </a:fld>
            <a:endParaRPr lang="en-US"/>
          </a:p>
        </p:txBody>
      </p:sp>
    </p:spTree>
    <p:extLst>
      <p:ext uri="{BB962C8B-B14F-4D97-AF65-F5344CB8AC3E}">
        <p14:creationId xmlns:p14="http://schemas.microsoft.com/office/powerpoint/2010/main" val="1913310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CDAC8C-6F8E-4999-A6EE-D716F4145FA0}"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6BE49-D26B-4FF7-8F67-AD6CFA0BC7D0}" type="slidenum">
              <a:rPr lang="en-US" smtClean="0"/>
              <a:t>‹#›</a:t>
            </a:fld>
            <a:endParaRPr lang="en-US"/>
          </a:p>
        </p:txBody>
      </p:sp>
    </p:spTree>
    <p:extLst>
      <p:ext uri="{BB962C8B-B14F-4D97-AF65-F5344CB8AC3E}">
        <p14:creationId xmlns:p14="http://schemas.microsoft.com/office/powerpoint/2010/main" val="1457139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CDAC8C-6F8E-4999-A6EE-D716F4145FA0}"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F6BE49-D26B-4FF7-8F67-AD6CFA0BC7D0}" type="slidenum">
              <a:rPr lang="en-US" smtClean="0"/>
              <a:t>‹#›</a:t>
            </a:fld>
            <a:endParaRPr lang="en-US"/>
          </a:p>
        </p:txBody>
      </p:sp>
    </p:spTree>
    <p:extLst>
      <p:ext uri="{BB962C8B-B14F-4D97-AF65-F5344CB8AC3E}">
        <p14:creationId xmlns:p14="http://schemas.microsoft.com/office/powerpoint/2010/main" val="3368972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CDAC8C-6F8E-4999-A6EE-D716F4145FA0}" type="datetimeFigureOut">
              <a:rPr lang="en-US" smtClean="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F6BE49-D26B-4FF7-8F67-AD6CFA0BC7D0}" type="slidenum">
              <a:rPr lang="en-US" smtClean="0"/>
              <a:t>‹#›</a:t>
            </a:fld>
            <a:endParaRPr lang="en-US"/>
          </a:p>
        </p:txBody>
      </p:sp>
    </p:spTree>
    <p:extLst>
      <p:ext uri="{BB962C8B-B14F-4D97-AF65-F5344CB8AC3E}">
        <p14:creationId xmlns:p14="http://schemas.microsoft.com/office/powerpoint/2010/main" val="302022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CDAC8C-6F8E-4999-A6EE-D716F4145FA0}" type="datetimeFigureOut">
              <a:rPr lang="en-US" smtClean="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F6BE49-D26B-4FF7-8F67-AD6CFA0BC7D0}" type="slidenum">
              <a:rPr lang="en-US" smtClean="0"/>
              <a:t>‹#›</a:t>
            </a:fld>
            <a:endParaRPr lang="en-US"/>
          </a:p>
        </p:txBody>
      </p:sp>
    </p:spTree>
    <p:extLst>
      <p:ext uri="{BB962C8B-B14F-4D97-AF65-F5344CB8AC3E}">
        <p14:creationId xmlns:p14="http://schemas.microsoft.com/office/powerpoint/2010/main" val="3299993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CDAC8C-6F8E-4999-A6EE-D716F4145FA0}"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F6BE49-D26B-4FF7-8F67-AD6CFA0BC7D0}" type="slidenum">
              <a:rPr lang="en-US" smtClean="0"/>
              <a:t>‹#›</a:t>
            </a:fld>
            <a:endParaRPr lang="en-US"/>
          </a:p>
        </p:txBody>
      </p:sp>
    </p:spTree>
    <p:extLst>
      <p:ext uri="{BB962C8B-B14F-4D97-AF65-F5344CB8AC3E}">
        <p14:creationId xmlns:p14="http://schemas.microsoft.com/office/powerpoint/2010/main" val="1329176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CDAC8C-6F8E-4999-A6EE-D716F4145FA0}"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F6BE49-D26B-4FF7-8F67-AD6CFA0BC7D0}" type="slidenum">
              <a:rPr lang="en-US" smtClean="0"/>
              <a:t>‹#›</a:t>
            </a:fld>
            <a:endParaRPr lang="en-US"/>
          </a:p>
        </p:txBody>
      </p:sp>
    </p:spTree>
    <p:extLst>
      <p:ext uri="{BB962C8B-B14F-4D97-AF65-F5344CB8AC3E}">
        <p14:creationId xmlns:p14="http://schemas.microsoft.com/office/powerpoint/2010/main" val="1281109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CDAC8C-6F8E-4999-A6EE-D716F4145FA0}"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F6BE49-D26B-4FF7-8F67-AD6CFA0BC7D0}" type="slidenum">
              <a:rPr lang="en-US" smtClean="0"/>
              <a:t>‹#›</a:t>
            </a:fld>
            <a:endParaRPr lang="en-US"/>
          </a:p>
        </p:txBody>
      </p:sp>
    </p:spTree>
    <p:extLst>
      <p:ext uri="{BB962C8B-B14F-4D97-AF65-F5344CB8AC3E}">
        <p14:creationId xmlns:p14="http://schemas.microsoft.com/office/powerpoint/2010/main" val="425498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CDAC8C-6F8E-4999-A6EE-D716F4145FA0}" type="datetimeFigureOut">
              <a:rPr lang="en-US" smtClean="0"/>
              <a:t>6/27/2023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F6BE49-D26B-4FF7-8F67-AD6CFA0BC7D0}" type="slidenum">
              <a:rPr lang="en-US" smtClean="0"/>
              <a:t>‹#›</a:t>
            </a:fld>
            <a:endParaRPr lang="en-US"/>
          </a:p>
        </p:txBody>
      </p:sp>
    </p:spTree>
    <p:extLst>
      <p:ext uri="{BB962C8B-B14F-4D97-AF65-F5344CB8AC3E}">
        <p14:creationId xmlns:p14="http://schemas.microsoft.com/office/powerpoint/2010/main" val="295797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tiff"/><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hemeOverride" Target="../theme/themeOverride1.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hemeOverride" Target="../theme/themeOverride2.xml"/><Relationship Id="rId6" Type="http://schemas.openxmlformats.org/officeDocument/2006/relationships/image" Target="../media/image2.tiff"/><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tiff"/><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2924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3076A-A438-6CAA-0F96-806291DBF3D3}"/>
              </a:ext>
            </a:extLst>
          </p:cNvPr>
          <p:cNvSpPr/>
          <p:nvPr/>
        </p:nvSpPr>
        <p:spPr>
          <a:xfrm>
            <a:off x="171450" y="3488924"/>
            <a:ext cx="8794996" cy="318708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26C3886A-6D3C-83BE-58E0-889E02078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12" y="254269"/>
            <a:ext cx="8806376" cy="3989257"/>
          </a:xfrm>
          <a:prstGeom prst="rect">
            <a:avLst/>
          </a:prstGeom>
        </p:spPr>
      </p:pic>
      <p:pic>
        <p:nvPicPr>
          <p:cNvPr id="6" name="Picture 5" descr="GPSTC Logo.tif">
            <a:extLst>
              <a:ext uri="{FF2B5EF4-FFF2-40B4-BE49-F238E27FC236}">
                <a16:creationId xmlns:a16="http://schemas.microsoft.com/office/drawing/2014/main" id="{C6299B02-9D6F-C9E1-EFBF-CB305904B3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939" y="427891"/>
            <a:ext cx="1143000" cy="1143000"/>
          </a:xfrm>
          <a:prstGeom prst="rect">
            <a:avLst/>
          </a:prstGeom>
        </p:spPr>
      </p:pic>
      <p:grpSp>
        <p:nvGrpSpPr>
          <p:cNvPr id="9" name="Group 8">
            <a:extLst>
              <a:ext uri="{FF2B5EF4-FFF2-40B4-BE49-F238E27FC236}">
                <a16:creationId xmlns:a16="http://schemas.microsoft.com/office/drawing/2014/main" id="{FE7E3491-AB4C-58B1-6DA0-F19E42129450}"/>
              </a:ext>
            </a:extLst>
          </p:cNvPr>
          <p:cNvGrpSpPr/>
          <p:nvPr/>
        </p:nvGrpSpPr>
        <p:grpSpPr>
          <a:xfrm>
            <a:off x="159798" y="4766312"/>
            <a:ext cx="8824404" cy="1167613"/>
            <a:chOff x="150921" y="4135997"/>
            <a:chExt cx="8824404" cy="1167613"/>
          </a:xfrm>
        </p:grpSpPr>
        <p:sp>
          <p:nvSpPr>
            <p:cNvPr id="4" name="Title 1">
              <a:extLst>
                <a:ext uri="{FF2B5EF4-FFF2-40B4-BE49-F238E27FC236}">
                  <a16:creationId xmlns:a16="http://schemas.microsoft.com/office/drawing/2014/main" id="{864DA95D-677D-BED2-C6DB-F3398D00176A}"/>
                </a:ext>
              </a:extLst>
            </p:cNvPr>
            <p:cNvSpPr txBox="1">
              <a:spLocks/>
            </p:cNvSpPr>
            <p:nvPr/>
          </p:nvSpPr>
          <p:spPr>
            <a:xfrm>
              <a:off x="150921" y="4135997"/>
              <a:ext cx="8824404" cy="10574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cap="small" dirty="0">
                  <a:solidFill>
                    <a:srgbClr val="003E7E"/>
                  </a:solidFill>
                  <a:latin typeface="+mn-lt"/>
                </a:rPr>
                <a:t>Georgia Public Safety Training Center</a:t>
              </a:r>
            </a:p>
          </p:txBody>
        </p:sp>
        <p:sp>
          <p:nvSpPr>
            <p:cNvPr id="7" name="TextBox 6">
              <a:extLst>
                <a:ext uri="{FF2B5EF4-FFF2-40B4-BE49-F238E27FC236}">
                  <a16:creationId xmlns:a16="http://schemas.microsoft.com/office/drawing/2014/main" id="{7DF0AC81-8D98-A20F-46C0-59E376DF7E95}"/>
                </a:ext>
              </a:extLst>
            </p:cNvPr>
            <p:cNvSpPr txBox="1"/>
            <p:nvPr/>
          </p:nvSpPr>
          <p:spPr>
            <a:xfrm>
              <a:off x="2335238" y="4800908"/>
              <a:ext cx="4473526" cy="502702"/>
            </a:xfrm>
            <a:prstGeom prst="rect">
              <a:avLst/>
            </a:prstGeom>
            <a:noFill/>
          </p:spPr>
          <p:txBody>
            <a:bodyPr wrap="square" rtlCol="0">
              <a:spAutoFit/>
            </a:bodyPr>
            <a:lstStyle/>
            <a:p>
              <a:pPr marL="0" marR="0" lvl="0" indent="0" algn="ctr" defTabSz="457200" rtl="0" eaLnBrk="1" fontAlgn="auto" latinLnBrk="0" hangingPunct="1">
                <a:lnSpc>
                  <a:spcPts val="32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srgbClr val="003E7E"/>
                  </a:solidFill>
                  <a:effectLst/>
                  <a:uLnTx/>
                  <a:uFillTx/>
                  <a:latin typeface="Calibri" charset="0"/>
                  <a:ea typeface="+mn-ea"/>
                  <a:cs typeface="+mn-cs"/>
                </a:rPr>
                <a:t>Chris Wigginton, Director</a:t>
              </a:r>
            </a:p>
          </p:txBody>
        </p:sp>
      </p:grpSp>
    </p:spTree>
    <p:custDataLst>
      <p:tags r:id="rId1"/>
    </p:custDataLst>
    <p:extLst>
      <p:ext uri="{BB962C8B-B14F-4D97-AF65-F5344CB8AC3E}">
        <p14:creationId xmlns:p14="http://schemas.microsoft.com/office/powerpoint/2010/main" val="1022293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A group of people lying on the ground&#10;&#10;Description automatically generated with low confidence">
            <a:extLst>
              <a:ext uri="{FF2B5EF4-FFF2-40B4-BE49-F238E27FC236}">
                <a16:creationId xmlns:a16="http://schemas.microsoft.com/office/drawing/2014/main" id="{07132E39-BA54-804B-7C44-A6BC4DAF3A10}"/>
              </a:ext>
            </a:extLst>
          </p:cNvPr>
          <p:cNvPicPr>
            <a:picLocks noChangeAspect="1"/>
          </p:cNvPicPr>
          <p:nvPr/>
        </p:nvPicPr>
        <p:blipFill rotWithShape="1">
          <a:blip r:embed="rId3">
            <a:extLst>
              <a:ext uri="{28A0092B-C50C-407E-A947-70E740481C1C}">
                <a14:useLocalDpi xmlns:a14="http://schemas.microsoft.com/office/drawing/2010/main" val="0"/>
              </a:ext>
            </a:extLst>
          </a:blip>
          <a:srcRect l="25065" r="6562"/>
          <a:stretch/>
        </p:blipFill>
        <p:spPr>
          <a:xfrm>
            <a:off x="20" y="10"/>
            <a:ext cx="7460291" cy="6857990"/>
          </a:xfrm>
          <a:prstGeom prst="rect">
            <a:avLst/>
          </a:prstGeom>
        </p:spPr>
      </p:pic>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6" y="0"/>
            <a:ext cx="3904464"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69" y="0"/>
            <a:ext cx="3782831"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59" y="0"/>
            <a:ext cx="189729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D480572C-BAE6-3CCB-B162-9844270A72E5}"/>
              </a:ext>
            </a:extLst>
          </p:cNvPr>
          <p:cNvSpPr>
            <a:spLocks noGrp="1"/>
          </p:cNvSpPr>
          <p:nvPr>
            <p:ph type="title"/>
          </p:nvPr>
        </p:nvSpPr>
        <p:spPr>
          <a:xfrm>
            <a:off x="6035040" y="1045597"/>
            <a:ext cx="2725309" cy="1588422"/>
          </a:xfrm>
        </p:spPr>
        <p:txBody>
          <a:bodyPr anchor="b">
            <a:normAutofit/>
          </a:bodyPr>
          <a:lstStyle/>
          <a:p>
            <a:r>
              <a:rPr lang="en-US" sz="3500" b="1" dirty="0">
                <a:solidFill>
                  <a:srgbClr val="003E7E"/>
                </a:solidFill>
              </a:rPr>
              <a:t>GPSTC Workforce Challenges</a:t>
            </a:r>
          </a:p>
        </p:txBody>
      </p:sp>
      <p:sp>
        <p:nvSpPr>
          <p:cNvPr id="3" name="Content Placeholder 2">
            <a:extLst>
              <a:ext uri="{FF2B5EF4-FFF2-40B4-BE49-F238E27FC236}">
                <a16:creationId xmlns:a16="http://schemas.microsoft.com/office/drawing/2014/main" id="{9075D6EF-A906-4851-FC17-F24DF8095A61}"/>
              </a:ext>
            </a:extLst>
          </p:cNvPr>
          <p:cNvSpPr>
            <a:spLocks noGrp="1"/>
          </p:cNvSpPr>
          <p:nvPr>
            <p:ph idx="1"/>
          </p:nvPr>
        </p:nvSpPr>
        <p:spPr>
          <a:xfrm>
            <a:off x="6035039" y="2722729"/>
            <a:ext cx="3037940" cy="2700062"/>
          </a:xfrm>
        </p:spPr>
        <p:txBody>
          <a:bodyPr>
            <a:noAutofit/>
          </a:bodyPr>
          <a:lstStyle/>
          <a:p>
            <a:r>
              <a:rPr lang="en-US" sz="1600" dirty="0"/>
              <a:t>Not entry-level Law Enforcement job</a:t>
            </a:r>
          </a:p>
          <a:p>
            <a:r>
              <a:rPr lang="en-US" sz="1600" dirty="0"/>
              <a:t>Minimum 3-5 years of law enforcement experience</a:t>
            </a:r>
          </a:p>
          <a:p>
            <a:r>
              <a:rPr lang="en-US" sz="1600" dirty="0"/>
              <a:t>Requires POST General Instructor certification</a:t>
            </a:r>
          </a:p>
          <a:p>
            <a:r>
              <a:rPr lang="en-US" sz="1600" dirty="0"/>
              <a:t>Often requires POST Specialized Instructor certifications</a:t>
            </a:r>
          </a:p>
          <a:p>
            <a:r>
              <a:rPr lang="en-US" sz="1600" dirty="0"/>
              <a:t>Some recruits paid higher salary than some mandate academy instructors</a:t>
            </a:r>
          </a:p>
        </p:txBody>
      </p:sp>
      <p:pic>
        <p:nvPicPr>
          <p:cNvPr id="5" name="Picture 4" descr="GPSTC Logo.tif">
            <a:extLst>
              <a:ext uri="{FF2B5EF4-FFF2-40B4-BE49-F238E27FC236}">
                <a16:creationId xmlns:a16="http://schemas.microsoft.com/office/drawing/2014/main" id="{BC572E5A-5C9D-E438-BA7F-D04AC72FEB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838" y="5514796"/>
            <a:ext cx="1143000" cy="1143000"/>
          </a:xfrm>
          <a:prstGeom prst="rect">
            <a:avLst/>
          </a:prstGeom>
        </p:spPr>
      </p:pic>
    </p:spTree>
    <p:custDataLst>
      <p:tags r:id="rId1"/>
    </p:custDataLst>
    <p:extLst>
      <p:ext uri="{BB962C8B-B14F-4D97-AF65-F5344CB8AC3E}">
        <p14:creationId xmlns:p14="http://schemas.microsoft.com/office/powerpoint/2010/main" val="3502875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CA8905-EC32-BCB6-AAE3-C45C86A20EA3}"/>
              </a:ext>
            </a:extLst>
          </p:cNvPr>
          <p:cNvSpPr>
            <a:spLocks noGrp="1"/>
          </p:cNvSpPr>
          <p:nvPr>
            <p:ph type="title"/>
          </p:nvPr>
        </p:nvSpPr>
        <p:spPr>
          <a:xfrm>
            <a:off x="442170" y="856180"/>
            <a:ext cx="3959556" cy="1128068"/>
          </a:xfrm>
        </p:spPr>
        <p:txBody>
          <a:bodyPr anchor="ctr">
            <a:normAutofit/>
          </a:bodyPr>
          <a:lstStyle/>
          <a:p>
            <a:r>
              <a:rPr lang="en-US" sz="3500" b="1" dirty="0">
                <a:solidFill>
                  <a:srgbClr val="003E7E"/>
                </a:solidFill>
              </a:rPr>
              <a:t>GPSTC Recruiting</a:t>
            </a:r>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123821"/>
            <a:ext cx="373130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0B58C9-8511-39A4-548A-4B125C04AFB9}"/>
              </a:ext>
            </a:extLst>
          </p:cNvPr>
          <p:cNvSpPr>
            <a:spLocks noGrp="1"/>
          </p:cNvSpPr>
          <p:nvPr>
            <p:ph idx="1"/>
          </p:nvPr>
        </p:nvSpPr>
        <p:spPr>
          <a:xfrm>
            <a:off x="443039" y="2330505"/>
            <a:ext cx="4688254" cy="3979585"/>
          </a:xfrm>
        </p:spPr>
        <p:txBody>
          <a:bodyPr anchor="t">
            <a:normAutofit/>
          </a:bodyPr>
          <a:lstStyle/>
          <a:p>
            <a:r>
              <a:rPr lang="en-US" sz="2000" dirty="0"/>
              <a:t>Standard channels (Team GA, website)</a:t>
            </a:r>
          </a:p>
          <a:p>
            <a:r>
              <a:rPr lang="en-US" sz="2000" dirty="0"/>
              <a:t>Staff recruiting efforts</a:t>
            </a:r>
          </a:p>
          <a:p>
            <a:r>
              <a:rPr lang="en-US" sz="2000" dirty="0"/>
              <a:t>Digital advertising in local businesses</a:t>
            </a:r>
          </a:p>
          <a:p>
            <a:r>
              <a:rPr lang="en-US" sz="2000" dirty="0"/>
              <a:t>Social media</a:t>
            </a:r>
          </a:p>
          <a:p>
            <a:r>
              <a:rPr lang="en-US" sz="2000" b="1" i="1" dirty="0"/>
              <a:t>“We are hiring!” </a:t>
            </a:r>
            <a:r>
              <a:rPr lang="en-US" sz="2000" dirty="0"/>
              <a:t>business cards and posters</a:t>
            </a:r>
          </a:p>
          <a:p>
            <a:r>
              <a:rPr lang="en-US" sz="2000" dirty="0"/>
              <a:t>Showcasing booth at public safety association conferences/events</a:t>
            </a:r>
          </a:p>
          <a:p>
            <a:pPr marL="0" indent="0" algn="ctr">
              <a:buNone/>
            </a:pPr>
            <a:r>
              <a:rPr lang="en-US" sz="1800" b="1" i="1" dirty="0">
                <a:solidFill>
                  <a:srgbClr val="C00000"/>
                </a:solidFill>
              </a:rPr>
              <a:t>	</a:t>
            </a:r>
          </a:p>
          <a:p>
            <a:pPr marL="0" indent="0" algn="ctr">
              <a:buNone/>
            </a:pPr>
            <a:r>
              <a:rPr lang="en-US" sz="1800" b="1" i="1" dirty="0">
                <a:solidFill>
                  <a:srgbClr val="C00000"/>
                </a:solidFill>
              </a:rPr>
              <a:t>	Currently 10% of positions vacant</a:t>
            </a: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7447"/>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9AF3E529-0025-5C4C-D5B0-A15FFC4EDAB9}"/>
              </a:ext>
            </a:extLst>
          </p:cNvPr>
          <p:cNvPicPr>
            <a:picLocks noChangeAspect="1"/>
          </p:cNvPicPr>
          <p:nvPr/>
        </p:nvPicPr>
        <p:blipFill rotWithShape="1">
          <a:blip r:embed="rId3">
            <a:extLst>
              <a:ext uri="{28A0092B-C50C-407E-A947-70E740481C1C}">
                <a14:useLocalDpi xmlns:a14="http://schemas.microsoft.com/office/drawing/2010/main" val="0"/>
              </a:ext>
            </a:extLst>
          </a:blip>
          <a:srcRect r="1796" b="2"/>
          <a:stretch/>
        </p:blipFill>
        <p:spPr>
          <a:xfrm>
            <a:off x="5312567" y="581892"/>
            <a:ext cx="3298075" cy="2518756"/>
          </a:xfrm>
          <a:prstGeom prst="rect">
            <a:avLst/>
          </a:prstGeom>
        </p:spPr>
      </p:pic>
      <p:sp>
        <p:nvSpPr>
          <p:cNvPr id="26" name="Rectangle 25">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05479"/>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AE36F41C-1604-CC33-00C3-45F5114529A1}"/>
              </a:ext>
            </a:extLst>
          </p:cNvPr>
          <p:cNvPicPr>
            <a:picLocks noChangeAspect="1"/>
          </p:cNvPicPr>
          <p:nvPr/>
        </p:nvPicPr>
        <p:blipFill rotWithShape="1">
          <a:blip r:embed="rId4">
            <a:extLst>
              <a:ext uri="{28A0092B-C50C-407E-A947-70E740481C1C}">
                <a14:useLocalDpi xmlns:a14="http://schemas.microsoft.com/office/drawing/2010/main" val="0"/>
              </a:ext>
            </a:extLst>
          </a:blip>
          <a:srcRect l="10347" r="6209" b="-5"/>
          <a:stretch/>
        </p:blipFill>
        <p:spPr>
          <a:xfrm>
            <a:off x="5312567" y="3707894"/>
            <a:ext cx="3296677" cy="2518756"/>
          </a:xfrm>
          <a:prstGeom prst="rect">
            <a:avLst/>
          </a:prstGeom>
        </p:spPr>
      </p:pic>
      <p:pic>
        <p:nvPicPr>
          <p:cNvPr id="4" name="Picture 3" descr="GPSTC Logo.tif">
            <a:extLst>
              <a:ext uri="{FF2B5EF4-FFF2-40B4-BE49-F238E27FC236}">
                <a16:creationId xmlns:a16="http://schemas.microsoft.com/office/drawing/2014/main" id="{A770ADC9-7B37-1DA9-5F52-28F99C1D6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838" y="5514796"/>
            <a:ext cx="1143000" cy="1143000"/>
          </a:xfrm>
          <a:prstGeom prst="rect">
            <a:avLst/>
          </a:prstGeom>
        </p:spPr>
      </p:pic>
    </p:spTree>
    <p:custDataLst>
      <p:tags r:id="rId1"/>
    </p:custDataLst>
    <p:extLst>
      <p:ext uri="{BB962C8B-B14F-4D97-AF65-F5344CB8AC3E}">
        <p14:creationId xmlns:p14="http://schemas.microsoft.com/office/powerpoint/2010/main" val="3937032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7D67282-99E1-4372-A643-7DF4A519F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3840A9-355D-55AE-D335-6131A1501D56}"/>
              </a:ext>
            </a:extLst>
          </p:cNvPr>
          <p:cNvSpPr>
            <a:spLocks noGrp="1"/>
          </p:cNvSpPr>
          <p:nvPr>
            <p:ph type="title"/>
          </p:nvPr>
        </p:nvSpPr>
        <p:spPr>
          <a:xfrm>
            <a:off x="436234" y="349664"/>
            <a:ext cx="4384178" cy="1638377"/>
          </a:xfrm>
        </p:spPr>
        <p:txBody>
          <a:bodyPr anchor="b">
            <a:normAutofit/>
          </a:bodyPr>
          <a:lstStyle/>
          <a:p>
            <a:r>
              <a:rPr lang="en-US" sz="3500" b="1" dirty="0">
                <a:solidFill>
                  <a:srgbClr val="003E7E"/>
                </a:solidFill>
              </a:rPr>
              <a:t>GPSTC Disqualifiers</a:t>
            </a:r>
          </a:p>
        </p:txBody>
      </p:sp>
      <p:sp>
        <p:nvSpPr>
          <p:cNvPr id="3" name="Content Placeholder 2">
            <a:extLst>
              <a:ext uri="{FF2B5EF4-FFF2-40B4-BE49-F238E27FC236}">
                <a16:creationId xmlns:a16="http://schemas.microsoft.com/office/drawing/2014/main" id="{BDCBB4EE-AA15-7DB7-66AD-237116D465AD}"/>
              </a:ext>
            </a:extLst>
          </p:cNvPr>
          <p:cNvSpPr>
            <a:spLocks noGrp="1"/>
          </p:cNvSpPr>
          <p:nvPr>
            <p:ph idx="1"/>
          </p:nvPr>
        </p:nvSpPr>
        <p:spPr>
          <a:xfrm>
            <a:off x="440991" y="2299317"/>
            <a:ext cx="4378312" cy="3345026"/>
          </a:xfrm>
        </p:spPr>
        <p:txBody>
          <a:bodyPr anchor="ctr">
            <a:normAutofit/>
          </a:bodyPr>
          <a:lstStyle/>
          <a:p>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Facial Hair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Must be neat, well maintained and not put employee at safety risk.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Visible Tattoos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Any visible must be in keeping with a professional and non-offensive appearance.</a:t>
            </a:r>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1585" y="399675"/>
            <a:ext cx="3485526"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186644" y="1760836"/>
            <a:ext cx="524256" cy="889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BB19363-8354-4E75-A15C-A08F7551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1585" y="3429000"/>
            <a:ext cx="3485526"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65107" y="6150940"/>
            <a:ext cx="524256"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PSTC Logo.tif">
            <a:extLst>
              <a:ext uri="{FF2B5EF4-FFF2-40B4-BE49-F238E27FC236}">
                <a16:creationId xmlns:a16="http://schemas.microsoft.com/office/drawing/2014/main" id="{BCC10B56-5126-EE0A-C254-0314A39B4E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838" y="5514796"/>
            <a:ext cx="1143000" cy="1143000"/>
          </a:xfrm>
          <a:prstGeom prst="rect">
            <a:avLst/>
          </a:prstGeom>
        </p:spPr>
      </p:pic>
      <p:pic>
        <p:nvPicPr>
          <p:cNvPr id="9" name="Picture 8" descr="A picture containing grass, person&#10;&#10;Description automatically generated">
            <a:extLst>
              <a:ext uri="{FF2B5EF4-FFF2-40B4-BE49-F238E27FC236}">
                <a16:creationId xmlns:a16="http://schemas.microsoft.com/office/drawing/2014/main" id="{79F7A394-F012-2DB6-804C-4379B035C84C}"/>
              </a:ext>
            </a:extLst>
          </p:cNvPr>
          <p:cNvPicPr>
            <a:picLocks noChangeAspect="1"/>
          </p:cNvPicPr>
          <p:nvPr/>
        </p:nvPicPr>
        <p:blipFill rotWithShape="1">
          <a:blip r:embed="rId5">
            <a:extLst>
              <a:ext uri="{28A0092B-C50C-407E-A947-70E740481C1C}">
                <a14:useLocalDpi xmlns:a14="http://schemas.microsoft.com/office/drawing/2010/main" val="0"/>
              </a:ext>
            </a:extLst>
          </a:blip>
          <a:srcRect l="25092" r="1251" b="-4"/>
          <a:stretch/>
        </p:blipFill>
        <p:spPr>
          <a:xfrm>
            <a:off x="5507876" y="537503"/>
            <a:ext cx="3298075" cy="2518756"/>
          </a:xfrm>
          <a:prstGeom prst="rect">
            <a:avLst/>
          </a:prstGeom>
        </p:spPr>
      </p:pic>
      <p:pic>
        <p:nvPicPr>
          <p:cNvPr id="10" name="Picture 9" descr="A picture containing person, outdoor, standing&#10;&#10;Description automatically generated">
            <a:extLst>
              <a:ext uri="{FF2B5EF4-FFF2-40B4-BE49-F238E27FC236}">
                <a16:creationId xmlns:a16="http://schemas.microsoft.com/office/drawing/2014/main" id="{91602CCB-B12E-429E-4FB9-7CF2D7C191B9}"/>
              </a:ext>
            </a:extLst>
          </p:cNvPr>
          <p:cNvPicPr>
            <a:picLocks noChangeAspect="1"/>
          </p:cNvPicPr>
          <p:nvPr/>
        </p:nvPicPr>
        <p:blipFill rotWithShape="1">
          <a:blip r:embed="rId6">
            <a:extLst>
              <a:ext uri="{28A0092B-C50C-407E-A947-70E740481C1C}">
                <a14:useLocalDpi xmlns:a14="http://schemas.microsoft.com/office/drawing/2010/main" val="0"/>
              </a:ext>
            </a:extLst>
          </a:blip>
          <a:srcRect l="1836" r="2" b="2"/>
          <a:stretch/>
        </p:blipFill>
        <p:spPr>
          <a:xfrm>
            <a:off x="5490121" y="3610240"/>
            <a:ext cx="3296677" cy="2518756"/>
          </a:xfrm>
          <a:prstGeom prst="rect">
            <a:avLst/>
          </a:prstGeom>
        </p:spPr>
      </p:pic>
    </p:spTree>
    <p:custDataLst>
      <p:tags r:id="rId2"/>
    </p:custDataLst>
    <p:extLst>
      <p:ext uri="{BB962C8B-B14F-4D97-AF65-F5344CB8AC3E}">
        <p14:creationId xmlns:p14="http://schemas.microsoft.com/office/powerpoint/2010/main" val="2857331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7D67282-99E1-4372-A643-7DF4A519F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3840A9-355D-55AE-D335-6131A1501D56}"/>
              </a:ext>
            </a:extLst>
          </p:cNvPr>
          <p:cNvSpPr>
            <a:spLocks noGrp="1"/>
          </p:cNvSpPr>
          <p:nvPr>
            <p:ph type="title"/>
          </p:nvPr>
        </p:nvSpPr>
        <p:spPr>
          <a:xfrm>
            <a:off x="436234" y="349664"/>
            <a:ext cx="4553016" cy="1638377"/>
          </a:xfrm>
        </p:spPr>
        <p:txBody>
          <a:bodyPr anchor="b">
            <a:normAutofit/>
          </a:bodyPr>
          <a:lstStyle/>
          <a:p>
            <a:r>
              <a:rPr lang="en-US" sz="3500" b="1" dirty="0">
                <a:solidFill>
                  <a:srgbClr val="003E7E"/>
                </a:solidFill>
              </a:rPr>
              <a:t>GPSTC Disqualifiers</a:t>
            </a:r>
            <a:endParaRPr lang="en-US" sz="3500" b="1" dirty="0"/>
          </a:p>
        </p:txBody>
      </p:sp>
      <p:sp>
        <p:nvSpPr>
          <p:cNvPr id="3" name="Content Placeholder 2">
            <a:extLst>
              <a:ext uri="{FF2B5EF4-FFF2-40B4-BE49-F238E27FC236}">
                <a16:creationId xmlns:a16="http://schemas.microsoft.com/office/drawing/2014/main" id="{BDCBB4EE-AA15-7DB7-66AD-237116D465AD}"/>
              </a:ext>
            </a:extLst>
          </p:cNvPr>
          <p:cNvSpPr>
            <a:spLocks noGrp="1"/>
          </p:cNvSpPr>
          <p:nvPr>
            <p:ph idx="1"/>
          </p:nvPr>
        </p:nvSpPr>
        <p:spPr>
          <a:xfrm>
            <a:off x="440991" y="2299317"/>
            <a:ext cx="4378312" cy="3345026"/>
          </a:xfrm>
        </p:spPr>
        <p:txBody>
          <a:bodyPr anchor="ctr">
            <a:normAutofit/>
          </a:bodyPr>
          <a:lstStyle/>
          <a:p>
            <a:r>
              <a:rPr lang="en-US" sz="2400" b="1" dirty="0"/>
              <a:t>Drug Use</a:t>
            </a:r>
          </a:p>
          <a:p>
            <a:pPr lvl="1"/>
            <a:r>
              <a:rPr lang="en-US" sz="1800" dirty="0"/>
              <a:t>Disqualified from working for any state agency/entity for three (3) months from the date of first conviction and five (5) years from the most recent date of conviction if there have been multiple illegal drug convictions since July 1, 1990. </a:t>
            </a:r>
          </a:p>
          <a:p>
            <a:pPr lvl="1"/>
            <a:r>
              <a:rPr lang="en-US" sz="1800" dirty="0"/>
              <a:t>Selected candidates testing positive or refusing to complete a pre-employment substance abuse test are disqualified.</a:t>
            </a:r>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1585" y="399675"/>
            <a:ext cx="3485526"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window&#10;&#10;Description automatically generated">
            <a:extLst>
              <a:ext uri="{FF2B5EF4-FFF2-40B4-BE49-F238E27FC236}">
                <a16:creationId xmlns:a16="http://schemas.microsoft.com/office/drawing/2014/main" id="{A84C4EAD-DEEE-1ED7-EAF1-A56932FA7DB8}"/>
              </a:ext>
            </a:extLst>
          </p:cNvPr>
          <p:cNvPicPr>
            <a:picLocks noChangeAspect="1"/>
          </p:cNvPicPr>
          <p:nvPr/>
        </p:nvPicPr>
        <p:blipFill rotWithShape="1">
          <a:blip r:embed="rId4">
            <a:extLst>
              <a:ext uri="{28A0092B-C50C-407E-A947-70E740481C1C}">
                <a14:useLocalDpi xmlns:a14="http://schemas.microsoft.com/office/drawing/2010/main" val="0"/>
              </a:ext>
            </a:extLst>
          </a:blip>
          <a:srcRect l="18094" t="-559" r="31759" b="563"/>
          <a:stretch/>
        </p:blipFill>
        <p:spPr>
          <a:xfrm rot="5400000">
            <a:off x="5961055" y="201244"/>
            <a:ext cx="2386584" cy="3176637"/>
          </a:xfrm>
          <a:prstGeom prst="rect">
            <a:avLst/>
          </a:prstGeom>
        </p:spPr>
      </p:pic>
      <p:sp>
        <p:nvSpPr>
          <p:cNvPr id="19" name="Rectangle 1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186644" y="1760836"/>
            <a:ext cx="524256" cy="889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BB19363-8354-4E75-A15C-A08F7551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1585" y="3429000"/>
            <a:ext cx="3485526"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car&#10;&#10;Description automatically generated">
            <a:extLst>
              <a:ext uri="{FF2B5EF4-FFF2-40B4-BE49-F238E27FC236}">
                <a16:creationId xmlns:a16="http://schemas.microsoft.com/office/drawing/2014/main" id="{C8457195-24A4-C6F3-D339-2ACAAA10C615}"/>
              </a:ext>
            </a:extLst>
          </p:cNvPr>
          <p:cNvPicPr>
            <a:picLocks noChangeAspect="1"/>
          </p:cNvPicPr>
          <p:nvPr/>
        </p:nvPicPr>
        <p:blipFill rotWithShape="1">
          <a:blip r:embed="rId5">
            <a:extLst>
              <a:ext uri="{28A0092B-C50C-407E-A947-70E740481C1C}">
                <a14:useLocalDpi xmlns:a14="http://schemas.microsoft.com/office/drawing/2010/main" val="0"/>
              </a:ext>
            </a:extLst>
          </a:blip>
          <a:srcRect l="11153" r="5" b="5"/>
          <a:stretch/>
        </p:blipFill>
        <p:spPr>
          <a:xfrm>
            <a:off x="5566030" y="3625596"/>
            <a:ext cx="3176637" cy="2386584"/>
          </a:xfrm>
          <a:prstGeom prst="rect">
            <a:avLst/>
          </a:prstGeom>
        </p:spPr>
      </p:pic>
      <p:sp>
        <p:nvSpPr>
          <p:cNvPr id="23" name="Rectangle 2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65107" y="6150940"/>
            <a:ext cx="524256"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PSTC Logo.tif">
            <a:extLst>
              <a:ext uri="{FF2B5EF4-FFF2-40B4-BE49-F238E27FC236}">
                <a16:creationId xmlns:a16="http://schemas.microsoft.com/office/drawing/2014/main" id="{BCC10B56-5126-EE0A-C254-0314A39B4E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838" y="5514796"/>
            <a:ext cx="1143000" cy="1143000"/>
          </a:xfrm>
          <a:prstGeom prst="rect">
            <a:avLst/>
          </a:prstGeom>
        </p:spPr>
      </p:pic>
    </p:spTree>
    <p:custDataLst>
      <p:tags r:id="rId2"/>
    </p:custDataLst>
    <p:extLst>
      <p:ext uri="{BB962C8B-B14F-4D97-AF65-F5344CB8AC3E}">
        <p14:creationId xmlns:p14="http://schemas.microsoft.com/office/powerpoint/2010/main" val="2543227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7D67282-99E1-4372-A643-7DF4A519F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3840A9-355D-55AE-D335-6131A1501D56}"/>
              </a:ext>
            </a:extLst>
          </p:cNvPr>
          <p:cNvSpPr>
            <a:spLocks noGrp="1"/>
          </p:cNvSpPr>
          <p:nvPr>
            <p:ph type="title"/>
          </p:nvPr>
        </p:nvSpPr>
        <p:spPr>
          <a:xfrm>
            <a:off x="436234" y="349664"/>
            <a:ext cx="4384178" cy="1638377"/>
          </a:xfrm>
        </p:spPr>
        <p:txBody>
          <a:bodyPr anchor="b">
            <a:normAutofit/>
          </a:bodyPr>
          <a:lstStyle/>
          <a:p>
            <a:r>
              <a:rPr lang="en-US" sz="3500" b="1" dirty="0">
                <a:solidFill>
                  <a:srgbClr val="003E7E"/>
                </a:solidFill>
              </a:rPr>
              <a:t>GPSTC Disqualifiers</a:t>
            </a:r>
          </a:p>
        </p:txBody>
      </p:sp>
      <p:sp>
        <p:nvSpPr>
          <p:cNvPr id="3" name="Content Placeholder 2">
            <a:extLst>
              <a:ext uri="{FF2B5EF4-FFF2-40B4-BE49-F238E27FC236}">
                <a16:creationId xmlns:a16="http://schemas.microsoft.com/office/drawing/2014/main" id="{BDCBB4EE-AA15-7DB7-66AD-237116D465AD}"/>
              </a:ext>
            </a:extLst>
          </p:cNvPr>
          <p:cNvSpPr>
            <a:spLocks noGrp="1"/>
          </p:cNvSpPr>
          <p:nvPr>
            <p:ph idx="1"/>
          </p:nvPr>
        </p:nvSpPr>
        <p:spPr>
          <a:xfrm>
            <a:off x="440991" y="1828801"/>
            <a:ext cx="4743568" cy="4305670"/>
          </a:xfrm>
        </p:spPr>
        <p:txBody>
          <a:bodyPr anchor="ctr">
            <a:normAutofit/>
          </a:bodyPr>
          <a:lstStyle/>
          <a:p>
            <a:r>
              <a:rPr lang="en-US" sz="2400" b="1" dirty="0"/>
              <a:t>Physical Fitness</a:t>
            </a:r>
          </a:p>
          <a:p>
            <a:pPr lvl="1"/>
            <a:r>
              <a:rPr lang="en-US" sz="1800" dirty="0"/>
              <a:t>Applicants selected for interview who have not obtained the Defensive Tactics Instructor Certification or who were certified prior to 2019, will be required to complete 4 PT assessments on day of interview:  </a:t>
            </a:r>
          </a:p>
          <a:p>
            <a:pPr lvl="2"/>
            <a:r>
              <a:rPr lang="en-US" sz="1400" dirty="0"/>
              <a:t>25 push-ups (full body) in 1min; and </a:t>
            </a:r>
          </a:p>
          <a:p>
            <a:pPr lvl="2"/>
            <a:r>
              <a:rPr lang="en-US" sz="1400" dirty="0"/>
              <a:t>30 sit-ups in 1min; and 	</a:t>
            </a:r>
          </a:p>
          <a:p>
            <a:pPr lvl="2"/>
            <a:r>
              <a:rPr lang="en-US" sz="1400" dirty="0"/>
              <a:t>Bench Press (75% body weight) – 1 rep; </a:t>
            </a:r>
          </a:p>
          <a:p>
            <a:pPr lvl="2"/>
            <a:r>
              <a:rPr lang="en-US" sz="1400" dirty="0"/>
              <a:t>1.5 mile run (16:00) OR  </a:t>
            </a:r>
          </a:p>
          <a:p>
            <a:pPr lvl="2"/>
            <a:r>
              <a:rPr lang="en-US" sz="1400" dirty="0"/>
              <a:t>a 300m sprint (&lt;64 seconds)</a:t>
            </a:r>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1585" y="399675"/>
            <a:ext cx="3485526"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84C4EAD-DEEE-1ED7-EAF1-A56932FA7DB8}"/>
              </a:ext>
            </a:extLst>
          </p:cNvPr>
          <p:cNvPicPr>
            <a:picLocks noChangeAspect="1"/>
          </p:cNvPicPr>
          <p:nvPr/>
        </p:nvPicPr>
        <p:blipFill rotWithShape="1">
          <a:blip r:embed="rId3">
            <a:extLst>
              <a:ext uri="{28A0092B-C50C-407E-A947-70E740481C1C}">
                <a14:useLocalDpi xmlns:a14="http://schemas.microsoft.com/office/drawing/2010/main" val="0"/>
              </a:ext>
            </a:extLst>
          </a:blip>
          <a:srcRect l="12084" r="13082"/>
          <a:stretch/>
        </p:blipFill>
        <p:spPr>
          <a:xfrm>
            <a:off x="5548544" y="201244"/>
            <a:ext cx="3169327" cy="3176637"/>
          </a:xfrm>
          <a:prstGeom prst="rect">
            <a:avLst/>
          </a:prstGeom>
        </p:spPr>
      </p:pic>
      <p:sp>
        <p:nvSpPr>
          <p:cNvPr id="19" name="Rectangle 1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186644" y="1760836"/>
            <a:ext cx="524256" cy="889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BB19363-8354-4E75-A15C-A08F7551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1585" y="3429000"/>
            <a:ext cx="3485526"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8457195-24A4-C6F3-D339-2ACAAA10C615}"/>
              </a:ext>
            </a:extLst>
          </p:cNvPr>
          <p:cNvPicPr>
            <a:picLocks noChangeAspect="1"/>
          </p:cNvPicPr>
          <p:nvPr/>
        </p:nvPicPr>
        <p:blipFill rotWithShape="1">
          <a:blip r:embed="rId4">
            <a:extLst>
              <a:ext uri="{28A0092B-C50C-407E-A947-70E740481C1C}">
                <a14:useLocalDpi xmlns:a14="http://schemas.microsoft.com/office/drawing/2010/main" val="0"/>
              </a:ext>
            </a:extLst>
          </a:blip>
          <a:srcRect l="29871" t="11638" r="16741" b="28198"/>
          <a:stretch/>
        </p:blipFill>
        <p:spPr>
          <a:xfrm>
            <a:off x="5566030" y="3625596"/>
            <a:ext cx="3176637" cy="2386584"/>
          </a:xfrm>
          <a:prstGeom prst="rect">
            <a:avLst/>
          </a:prstGeom>
        </p:spPr>
      </p:pic>
      <p:sp>
        <p:nvSpPr>
          <p:cNvPr id="23" name="Rectangle 2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65107" y="6150940"/>
            <a:ext cx="524256"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PSTC Logo.tif">
            <a:extLst>
              <a:ext uri="{FF2B5EF4-FFF2-40B4-BE49-F238E27FC236}">
                <a16:creationId xmlns:a16="http://schemas.microsoft.com/office/drawing/2014/main" id="{BCC10B56-5126-EE0A-C254-0314A39B4E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838" y="5514796"/>
            <a:ext cx="1143000" cy="1143000"/>
          </a:xfrm>
          <a:prstGeom prst="rect">
            <a:avLst/>
          </a:prstGeom>
        </p:spPr>
      </p:pic>
    </p:spTree>
    <p:custDataLst>
      <p:tags r:id="rId1"/>
    </p:custDataLst>
    <p:extLst>
      <p:ext uri="{BB962C8B-B14F-4D97-AF65-F5344CB8AC3E}">
        <p14:creationId xmlns:p14="http://schemas.microsoft.com/office/powerpoint/2010/main" val="25710109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tPFxq3y3"/>
  <p:tag name="ARTICULATE_SLIDE_THUMBNAIL_REFRESH" val="1"/>
  <p:tag name="ARTICULATE_SLIDE_COUNT" val="6"/>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ECA Template">
      <a:dk1>
        <a:sysClr val="windowText" lastClr="000000"/>
      </a:dk1>
      <a:lt1>
        <a:sysClr val="window" lastClr="FFFFFF"/>
      </a:lt1>
      <a:dk2>
        <a:srgbClr val="44546A"/>
      </a:dk2>
      <a:lt2>
        <a:srgbClr val="E7E6E6"/>
      </a:lt2>
      <a:accent1>
        <a:srgbClr val="034A90"/>
      </a:accent1>
      <a:accent2>
        <a:srgbClr val="C89446"/>
      </a:accent2>
      <a:accent3>
        <a:srgbClr val="A5A5A5"/>
      </a:accent3>
      <a:accent4>
        <a:srgbClr val="C89446"/>
      </a:accent4>
      <a:accent5>
        <a:srgbClr val="7F7F7F"/>
      </a:accent5>
      <a:accent6>
        <a:srgbClr val="003300"/>
      </a:accent6>
      <a:hlink>
        <a:srgbClr val="C89546"/>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ECA Template">
    <a:dk1>
      <a:sysClr val="windowText" lastClr="000000"/>
    </a:dk1>
    <a:lt1>
      <a:sysClr val="window" lastClr="FFFFFF"/>
    </a:lt1>
    <a:dk2>
      <a:srgbClr val="44546A"/>
    </a:dk2>
    <a:lt2>
      <a:srgbClr val="E7E6E6"/>
    </a:lt2>
    <a:accent1>
      <a:srgbClr val="034A90"/>
    </a:accent1>
    <a:accent2>
      <a:srgbClr val="C89446"/>
    </a:accent2>
    <a:accent3>
      <a:srgbClr val="A5A5A5"/>
    </a:accent3>
    <a:accent4>
      <a:srgbClr val="C89446"/>
    </a:accent4>
    <a:accent5>
      <a:srgbClr val="7F7F7F"/>
    </a:accent5>
    <a:accent6>
      <a:srgbClr val="003300"/>
    </a:accent6>
    <a:hlink>
      <a:srgbClr val="C89546"/>
    </a:hlink>
    <a:folHlink>
      <a:srgbClr val="954F72"/>
    </a:folHlink>
  </a:clrScheme>
</a:themeOverride>
</file>

<file path=ppt/theme/themeOverride2.xml><?xml version="1.0" encoding="utf-8"?>
<a:themeOverride xmlns:a="http://schemas.openxmlformats.org/drawingml/2006/main">
  <a:clrScheme name="GECA Template">
    <a:dk1>
      <a:sysClr val="windowText" lastClr="000000"/>
    </a:dk1>
    <a:lt1>
      <a:sysClr val="window" lastClr="FFFFFF"/>
    </a:lt1>
    <a:dk2>
      <a:srgbClr val="44546A"/>
    </a:dk2>
    <a:lt2>
      <a:srgbClr val="E7E6E6"/>
    </a:lt2>
    <a:accent1>
      <a:srgbClr val="034A90"/>
    </a:accent1>
    <a:accent2>
      <a:srgbClr val="C89446"/>
    </a:accent2>
    <a:accent3>
      <a:srgbClr val="A5A5A5"/>
    </a:accent3>
    <a:accent4>
      <a:srgbClr val="C89446"/>
    </a:accent4>
    <a:accent5>
      <a:srgbClr val="7F7F7F"/>
    </a:accent5>
    <a:accent6>
      <a:srgbClr val="003300"/>
    </a:accent6>
    <a:hlink>
      <a:srgbClr val="C89546"/>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1218</TotalTime>
  <Words>273</Words>
  <Application>Microsoft Office PowerPoint</Application>
  <PresentationFormat>On-screen Show (4:3)</PresentationFormat>
  <Paragraphs>35</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Meiryo</vt:lpstr>
      <vt:lpstr>Arial</vt:lpstr>
      <vt:lpstr>Calibri</vt:lpstr>
      <vt:lpstr>Calibri Light</vt:lpstr>
      <vt:lpstr>Office Theme</vt:lpstr>
      <vt:lpstr>PowerPoint Presentation</vt:lpstr>
      <vt:lpstr>GPSTC Workforce Challenges</vt:lpstr>
      <vt:lpstr>GPSTC Recruiting</vt:lpstr>
      <vt:lpstr>GPSTC Disqualifiers</vt:lpstr>
      <vt:lpstr>GPSTC Disqualifiers</vt:lpstr>
      <vt:lpstr>GPSTC Disqualifiers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Georgia Public Safety Training Center</dc:title>
  <dc:creator>Cheryl Greathouse</dc:creator>
  <cp:lastModifiedBy>Cheryl Greathouse</cp:lastModifiedBy>
  <cp:revision>54</cp:revision>
  <dcterms:created xsi:type="dcterms:W3CDTF">2021-03-09T21:16:37Z</dcterms:created>
  <dcterms:modified xsi:type="dcterms:W3CDTF">2023-06-27T15:49:04Z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22A501B8-9825-455A-890A-F63030FE6D20</vt:lpwstr>
  </property>
  <property fmtid="{D5CDD505-2E9C-101B-9397-08002B2CF9AE}" pid="3" name="ArticulatePath">
    <vt:lpwstr>Presentation2</vt:lpwstr>
  </property>
</Properties>
</file>