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766" r:id="rId6"/>
    <p:sldMasterId id="2147483782" r:id="rId7"/>
  </p:sldMasterIdLst>
  <p:notesMasterIdLst>
    <p:notesMasterId r:id="rId23"/>
  </p:notesMasterIdLst>
  <p:sldIdLst>
    <p:sldId id="2147309651" r:id="rId8"/>
    <p:sldId id="2147472851" r:id="rId9"/>
    <p:sldId id="2147472858" r:id="rId10"/>
    <p:sldId id="2147309802" r:id="rId11"/>
    <p:sldId id="2147472828" r:id="rId12"/>
    <p:sldId id="2147472826" r:id="rId13"/>
    <p:sldId id="2147472853" r:id="rId14"/>
    <p:sldId id="2147472854" r:id="rId15"/>
    <p:sldId id="2147472868" r:id="rId16"/>
    <p:sldId id="2147472855" r:id="rId17"/>
    <p:sldId id="2147472856" r:id="rId18"/>
    <p:sldId id="2147472866" r:id="rId19"/>
    <p:sldId id="2147472860" r:id="rId20"/>
    <p:sldId id="2147472809" r:id="rId21"/>
    <p:sldId id="214747285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F4FC82B-B909-86E1-E1A8-9959E469092F}" name="Overley, Nicole" initials="ON" userId="S::noverley@deloitte.com::0281347b-b27c-41bf-88fe-03369ca02bb9" providerId="AD"/>
  <p188:author id="{9DEC1E33-59F6-B792-09B8-2B86AA2DA1E7}" name="Rand, Drake" initials="RD" userId="S::drrand@deloitte.com::479b409e-5238-47cd-b802-ddb0ce504917" providerId="AD"/>
  <p188:author id="{FE73AF5D-F79E-C151-751E-7219CA391E96}" name="McKeon, Patrick" initials="MP" userId="S::patrick.mckeon@doas.ga.gov::9efe0a00-96c3-4858-8271-984403fde46c" providerId="AD"/>
  <p188:author id="{9893E664-F8CD-37F4-2DD7-A6ECE63935EA}" name="Debusk, Michael" initials="DM" userId="S::mdebusk@deloitte.com::bbeed6dd-5563-4ae9-a34b-05047f3899e5" providerId="AD"/>
  <p188:author id="{2E0A7C9D-73EE-9840-31DA-FFFCD7877F08}" name="Pinnoi, Natalie" initials="PN" userId="S::npinnoi@deloitte.com::027dfb8e-4ff6-4022-b52b-201bb9cb2075" providerId="AD"/>
  <p188:author id="{7F56BB9F-A9D3-539F-C7BE-7D1B4035674F}" name="Li, Angela Xuan" initials="LAX" userId="S::angelaxli@deloitte.com::8f75a09c-515e-492d-b98c-11e6e02aa938" providerId="AD"/>
  <p188:author id="{4DE816A8-C0E8-5FA9-4885-4F288F67DA60}" name="Scales, Kimberly" initials="SK" userId="S::kiscales@deloitte.com::852d28ce-a479-4939-9959-0559c0ea45cc" providerId="AD"/>
  <p188:author id="{588C10DA-D8C4-F494-86FA-F667F6C37C5C}" name="Johnson, Alonnie" initials="JA" userId="S::alonjohnson@deloitte.com::20e6e2f9-72ef-4cfc-ba33-dc8f5e9dc940" providerId="AD"/>
  <p188:author id="{9AF40CEC-8D93-634D-07FD-BE8C06C7AF69}" name="Bowen, Liz" initials="BL" userId="S::libowen@deloitte.com::2928ce7f-95f9-4202-ad24-8d7aca84c1a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87878"/>
    <a:srgbClr val="AFABAB"/>
    <a:srgbClr val="F9D4E7"/>
    <a:srgbClr val="EFCFE9"/>
    <a:srgbClr val="CDCBCB"/>
    <a:srgbClr val="D06FBD"/>
    <a:srgbClr val="E12F88"/>
    <a:srgbClr val="D6D6D7"/>
    <a:srgbClr val="E02985"/>
    <a:srgbClr val="AE1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3B40C-6BEF-455D-BCEB-B7A7AF700ACE}" v="1179" dt="2023-06-28T23:49:27.687"/>
    <p1510:client id="{9AB7B16E-5552-46FC-94A1-63140340114E}" v="1232" dt="2023-06-28T23:47:15.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0402" autoAdjust="0"/>
  </p:normalViewPr>
  <p:slideViewPr>
    <p:cSldViewPr snapToGrid="0">
      <p:cViewPr>
        <p:scale>
          <a:sx n="50" d="100"/>
          <a:sy n="50" d="100"/>
        </p:scale>
        <p:origin x="1188" y="2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76833778263503"/>
          <c:y val="2.7757321643168974E-2"/>
          <c:w val="0.52499359057243888"/>
          <c:h val="0.93893378030717134"/>
        </c:manualLayout>
      </c:layout>
      <c:barChart>
        <c:barDir val="bar"/>
        <c:grouping val="clustered"/>
        <c:varyColors val="0"/>
        <c:ser>
          <c:idx val="0"/>
          <c:order val="0"/>
          <c:tx>
            <c:strRef>
              <c:f>Sheet1!$B$1</c:f>
              <c:strCache>
                <c:ptCount val="1"/>
                <c:pt idx="0">
                  <c:v>Percentage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kumimoji="0" lang="en-US" sz="1400" b="1" i="0" u="none" strike="noStrike" kern="1200" cap="none" spc="0" normalizeH="0" baseline="0">
                    <a:ln>
                      <a:noFill/>
                    </a:ln>
                    <a:solidFill>
                      <a:schemeClr val="tx1"/>
                    </a:solidFill>
                    <a:effectLst/>
                    <a:uLnTx/>
                    <a:uFillTx/>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Pay was too low</c:v>
                </c:pt>
                <c:pt idx="1">
                  <c:v>No advancement opportunities</c:v>
                </c:pt>
                <c:pt idx="2">
                  <c:v>Felt disrespected at work</c:v>
                </c:pt>
                <c:pt idx="3">
                  <c:v>Child care issues</c:v>
                </c:pt>
                <c:pt idx="4">
                  <c:v>Not enough flexibility in hours</c:v>
                </c:pt>
                <c:pt idx="5">
                  <c:v>Benefits were not good</c:v>
                </c:pt>
                <c:pt idx="6">
                  <c:v>Working too many hours</c:v>
                </c:pt>
                <c:pt idx="7">
                  <c:v>Relocation</c:v>
                </c:pt>
                <c:pt idx="8">
                  <c:v>Working too few hours</c:v>
                </c:pt>
                <c:pt idx="9">
                  <c:v>COVID-19 vaccine requirement</c:v>
                </c:pt>
              </c:strCache>
            </c:strRef>
          </c:cat>
          <c:val>
            <c:numRef>
              <c:f>Sheet1!$B$2:$B$11</c:f>
              <c:numCache>
                <c:formatCode>0%</c:formatCode>
                <c:ptCount val="10"/>
                <c:pt idx="0">
                  <c:v>0.63</c:v>
                </c:pt>
                <c:pt idx="1">
                  <c:v>0.63</c:v>
                </c:pt>
                <c:pt idx="2">
                  <c:v>0.56999999999999995</c:v>
                </c:pt>
                <c:pt idx="3">
                  <c:v>0.48</c:v>
                </c:pt>
                <c:pt idx="4">
                  <c:v>0.45</c:v>
                </c:pt>
                <c:pt idx="5">
                  <c:v>0.43</c:v>
                </c:pt>
                <c:pt idx="6">
                  <c:v>0.39</c:v>
                </c:pt>
                <c:pt idx="7">
                  <c:v>0.35</c:v>
                </c:pt>
                <c:pt idx="8">
                  <c:v>0.3</c:v>
                </c:pt>
                <c:pt idx="9">
                  <c:v>0.18</c:v>
                </c:pt>
              </c:numCache>
            </c:numRef>
          </c:val>
          <c:extLst>
            <c:ext xmlns:c16="http://schemas.microsoft.com/office/drawing/2014/chart" uri="{C3380CC4-5D6E-409C-BE32-E72D297353CC}">
              <c16:uniqueId val="{00000000-2A4C-4B39-9727-C883C9A07D45}"/>
            </c:ext>
          </c:extLst>
        </c:ser>
        <c:dLbls>
          <c:dLblPos val="outEnd"/>
          <c:showLegendKey val="0"/>
          <c:showVal val="1"/>
          <c:showCatName val="0"/>
          <c:showSerName val="0"/>
          <c:showPercent val="0"/>
          <c:showBubbleSize val="0"/>
        </c:dLbls>
        <c:gapWidth val="182"/>
        <c:axId val="1155863488"/>
        <c:axId val="1155858912"/>
      </c:barChart>
      <c:catAx>
        <c:axId val="1155863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kumimoji="0" lang="en-US" sz="1400" b="1" i="0" u="none" strike="noStrike" kern="1200" cap="none" spc="0" normalizeH="0" baseline="0">
                <a:ln>
                  <a:noFill/>
                </a:ln>
                <a:solidFill>
                  <a:schemeClr val="tx1"/>
                </a:solidFill>
                <a:effectLst/>
                <a:uLnTx/>
                <a:uFillTx/>
                <a:latin typeface="+mn-lt"/>
                <a:ea typeface="+mn-ea"/>
                <a:cs typeface="+mn-cs"/>
              </a:defRPr>
            </a:pPr>
            <a:endParaRPr lang="en-US"/>
          </a:p>
        </c:txPr>
        <c:crossAx val="1155858912"/>
        <c:crosses val="autoZero"/>
        <c:auto val="1"/>
        <c:lblAlgn val="ctr"/>
        <c:lblOffset val="100"/>
        <c:noMultiLvlLbl val="0"/>
      </c:catAx>
      <c:valAx>
        <c:axId val="1155858912"/>
        <c:scaling>
          <c:orientation val="minMax"/>
          <c:max val="1"/>
        </c:scaling>
        <c:delete val="1"/>
        <c:axPos val="t"/>
        <c:numFmt formatCode="0%" sourceLinked="1"/>
        <c:majorTickMark val="none"/>
        <c:minorTickMark val="none"/>
        <c:tickLblPos val="nextTo"/>
        <c:crossAx val="1155863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kumimoji="0" lang="en-US" sz="1800" b="0" i="0" u="none" strike="noStrike" kern="1200" cap="none" spc="0" normalizeH="0" baseline="0">
          <a:ln>
            <a:noFill/>
          </a:ln>
          <a:solidFill>
            <a:schemeClr val="tx1"/>
          </a:solidFill>
          <a:effectLst/>
          <a:uLnTx/>
          <a:uFillTx/>
          <a:latin typeface="+mj-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B818BB-9F61-4D53-ABAC-80A58E5D6C85}" type="datetimeFigureOut">
              <a:rPr lang="en-US" smtClean="0"/>
              <a:t>6/27/2023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EAB7D7-923D-4A1D-9956-40932E9E33C5}" type="slidenum">
              <a:rPr lang="en-US" smtClean="0"/>
              <a:t>‹#›</a:t>
            </a:fld>
            <a:endParaRPr lang="en-US"/>
          </a:p>
        </p:txBody>
      </p:sp>
    </p:spTree>
    <p:extLst>
      <p:ext uri="{BB962C8B-B14F-4D97-AF65-F5344CB8AC3E}">
        <p14:creationId xmlns:p14="http://schemas.microsoft.com/office/powerpoint/2010/main" val="356310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to kickoff the presentation</a:t>
            </a:r>
          </a:p>
        </p:txBody>
      </p:sp>
      <p:sp>
        <p:nvSpPr>
          <p:cNvPr id="4" name="Slide Number Placeholder 3"/>
          <p:cNvSpPr>
            <a:spLocks noGrp="1"/>
          </p:cNvSpPr>
          <p:nvPr>
            <p:ph type="sldNum" sz="quarter" idx="5"/>
          </p:nvPr>
        </p:nvSpPr>
        <p:spPr/>
        <p:txBody>
          <a:bodyPr/>
          <a:lstStyle/>
          <a:p>
            <a:fld id="{4FEAB7D7-923D-4A1D-9956-40932E9E33C5}" type="slidenum">
              <a:rPr lang="en-US" smtClean="0"/>
              <a:t>1</a:t>
            </a:fld>
            <a:endParaRPr lang="en-US"/>
          </a:p>
        </p:txBody>
      </p:sp>
    </p:spTree>
    <p:extLst>
      <p:ext uri="{BB962C8B-B14F-4D97-AF65-F5344CB8AC3E}">
        <p14:creationId xmlns:p14="http://schemas.microsoft.com/office/powerpoint/2010/main" val="2415926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Our second analysis was the results of the employee engagement survey. We had over 12,000 responses with about 62 agencies represented. What we found was that the majority of participants indicated that they intended to stay with the State for 6 or more years which is very promising.</a:t>
            </a:r>
          </a:p>
          <a:p>
            <a:endParaRPr lang="en-US" dirty="0"/>
          </a:p>
          <a:p>
            <a:r>
              <a:rPr lang="en-US" dirty="0"/>
              <a:t>We were also able to highlight top reasons for attrition and retention along with overall sentiment across a variety of aspects of being a state employee. A few items of note were strong alignments to mission and vision of the State and their specific agency, understanding of their role, and desires for professional development. Compensation was the number one reason why State employees would consider leaving while experiences with positive and negative work life balance impacts employees’ intentions to stay or leave respectively. </a:t>
            </a:r>
          </a:p>
          <a:p>
            <a:endParaRPr lang="en-US" dirty="0"/>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81366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Moving on to our focus group results. We conducted 13 focus groups with employees from 29 agencies. What was very exciting for us to see was that over 1000 employees opted-in to be part of the focus groups which signals good level of engagement across the State. </a:t>
            </a:r>
          </a:p>
          <a:p>
            <a:endParaRPr lang="en-US" dirty="0"/>
          </a:p>
          <a:p>
            <a:r>
              <a:rPr lang="en-US" dirty="0"/>
              <a:t>A few items from the focus group sessions to highlight here: </a:t>
            </a:r>
          </a:p>
          <a:p>
            <a:pPr marL="178027" indent="-178027">
              <a:buFontTx/>
              <a:buChar char="-"/>
            </a:pPr>
            <a:r>
              <a:rPr lang="en-US" dirty="0"/>
              <a:t>There is a strong connection to mission and impact of the work that the State is doing across all the agencies</a:t>
            </a:r>
          </a:p>
          <a:p>
            <a:pPr marL="178027" indent="-178027">
              <a:buFontTx/>
              <a:buChar char="-"/>
            </a:pPr>
            <a:r>
              <a:rPr lang="en-US" dirty="0"/>
              <a:t>Work life balance and flexibility are key drivers for folks staying with the State although there are some areas of employee burnout</a:t>
            </a:r>
          </a:p>
          <a:p>
            <a:pPr marL="178027" indent="-178027">
              <a:buFontTx/>
              <a:buChar char="-"/>
            </a:pPr>
            <a:r>
              <a:rPr lang="en-US" dirty="0"/>
              <a:t>There were also experiences with managers and supervisors that drove employees to leave in the past or transfer agencies </a:t>
            </a:r>
          </a:p>
          <a:p>
            <a:pPr marL="178027" indent="-178027">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3732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[Natalie] During our project we also piloted an employee exit survey. 16 employees completed this pilot and they were asked to indicate all of the reasons why they were leaving State employment. The top three reasons shown here are compensation, a shift in career, and limited opportunities for career advancement.</a:t>
            </a:r>
          </a:p>
          <a:p>
            <a:endParaRPr lang="en-US"/>
          </a:p>
          <a:p>
            <a:r>
              <a:rPr lang="en-US"/>
              <a:t>With all of this data analysis and insights, what does this mean for the State?</a:t>
            </a:r>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98546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Our team developed the following 14 recommendations across the talent journey – from Attract, Engage, to Develop. We won’t go through details for all 14 but I did want to highlight a few key ones. We’ll also have details of each of these recommendations at our table during the rotations so please visit us there if you’d like more information. </a:t>
            </a:r>
          </a:p>
          <a:p>
            <a:endParaRPr lang="en-US" dirty="0"/>
          </a:p>
          <a:p>
            <a:r>
              <a:rPr lang="en-US" dirty="0"/>
              <a:t>First in the attract bucket – designing an employer brand strategy by incorporating mission and impact into messaging. That was the number one reason why folks are still employed with the state – the impact they are having on Georgians.</a:t>
            </a:r>
          </a:p>
          <a:p>
            <a:r>
              <a:rPr lang="en-US" dirty="0"/>
              <a:t>Also, reviewing the State’s compensation philosophy and develop communications that highlight all of the existing benefits that employees have access to. </a:t>
            </a:r>
          </a:p>
          <a:p>
            <a:endParaRPr lang="en-US" dirty="0"/>
          </a:p>
          <a:p>
            <a:r>
              <a:rPr lang="en-US" dirty="0"/>
              <a:t>In the engage bucket – looking to standardize and expand opportunities for hybrid and remote work. As you saw in our data, work life balance is a key factor for folks staying or leaving State employment. Also to continue to conduct regular employee engagement activities across the state, such as the engagement survey and focus groups we had.</a:t>
            </a:r>
          </a:p>
          <a:p>
            <a:endParaRPr lang="en-US" dirty="0"/>
          </a:p>
          <a:p>
            <a:r>
              <a:rPr lang="en-US" dirty="0"/>
              <a:t>Finally in the develop bucket – designing pre-management and management training programs and establishing a succession planning framework. We heard a lot of varied experiences with management and desire to have more support for management training. Additionally, as we have mentioned, retirements across the state is occurring and having an established succession planning framework will help to identify and develop leaders who can fill roles left by these retirements.</a:t>
            </a:r>
          </a:p>
          <a:p>
            <a:endParaRPr lang="en-US" dirty="0"/>
          </a:p>
          <a:p>
            <a:r>
              <a:rPr lang="en-US" dirty="0"/>
              <a:t>As mentioned, we’ll have additional details of these recommendations at our table so please stop by. And I’ll hand it back to Al for next steps for this effort. </a:t>
            </a:r>
          </a:p>
        </p:txBody>
      </p:sp>
      <p:sp>
        <p:nvSpPr>
          <p:cNvPr id="4" name="Slide Number Placeholder 3"/>
          <p:cNvSpPr>
            <a:spLocks noGrp="1"/>
          </p:cNvSpPr>
          <p:nvPr>
            <p:ph type="sldNum" sz="quarter" idx="5"/>
          </p:nvPr>
        </p:nvSpPr>
        <p:spPr/>
        <p:txBody>
          <a:bodyPr/>
          <a:lstStyle/>
          <a:p>
            <a:fld id="{4FEAB7D7-923D-4A1D-9956-40932E9E33C5}" type="slidenum">
              <a:rPr lang="en-US" smtClean="0"/>
              <a:t>13</a:t>
            </a:fld>
            <a:endParaRPr lang="en-US"/>
          </a:p>
        </p:txBody>
      </p:sp>
    </p:spTree>
    <p:extLst>
      <p:ext uri="{BB962C8B-B14F-4D97-AF65-F5344CB8AC3E}">
        <p14:creationId xmlns:p14="http://schemas.microsoft.com/office/powerpoint/2010/main" val="3134168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AB7D7-923D-4A1D-9956-40932E9E33C5}" type="slidenum">
              <a:rPr lang="en-US" smtClean="0"/>
              <a:t>14</a:t>
            </a:fld>
            <a:endParaRPr lang="en-US"/>
          </a:p>
        </p:txBody>
      </p:sp>
    </p:spTree>
    <p:extLst>
      <p:ext uri="{BB962C8B-B14F-4D97-AF65-F5344CB8AC3E}">
        <p14:creationId xmlns:p14="http://schemas.microsoft.com/office/powerpoint/2010/main" val="28146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As you can see, we have done a lot in the past 10 weeks to gather data and analyze all this data. </a:t>
            </a:r>
          </a:p>
          <a:p>
            <a:endParaRPr lang="en-US" dirty="0"/>
          </a:p>
          <a:p>
            <a:r>
              <a:rPr lang="en-US" dirty="0"/>
              <a:t>HRA is planning to continue to socialize findings and gather feedback on the data and recommendations presented. </a:t>
            </a:r>
          </a:p>
          <a:p>
            <a:endParaRPr lang="en-US" dirty="0"/>
          </a:p>
          <a:p>
            <a:r>
              <a:rPr lang="en-US" dirty="0"/>
              <a:t>Thank you!</a:t>
            </a:r>
          </a:p>
        </p:txBody>
      </p:sp>
      <p:sp>
        <p:nvSpPr>
          <p:cNvPr id="4" name="Slide Number Placeholder 3"/>
          <p:cNvSpPr>
            <a:spLocks noGrp="1"/>
          </p:cNvSpPr>
          <p:nvPr>
            <p:ph type="sldNum" sz="quarter" idx="5"/>
          </p:nvPr>
        </p:nvSpPr>
        <p:spPr/>
        <p:txBody>
          <a:bodyPr/>
          <a:lstStyle/>
          <a:p>
            <a:fld id="{4FEAB7D7-923D-4A1D-9956-40932E9E33C5}" type="slidenum">
              <a:rPr lang="en-US" smtClean="0"/>
              <a:t>15</a:t>
            </a:fld>
            <a:endParaRPr lang="en-US"/>
          </a:p>
        </p:txBody>
      </p:sp>
    </p:spTree>
    <p:extLst>
      <p:ext uri="{BB962C8B-B14F-4D97-AF65-F5344CB8AC3E}">
        <p14:creationId xmlns:p14="http://schemas.microsoft.com/office/powerpoint/2010/main" val="289162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 Today we will walk you through the current national and specific Georgia workforce trends and what we’re currently doing to address these challenges. </a:t>
            </a:r>
          </a:p>
          <a:p>
            <a:endParaRPr lang="en-US"/>
          </a:p>
          <a:p>
            <a:r>
              <a:rPr lang="en-US"/>
              <a:t>We will then go through the findings and recommendations of our retention study and we’ll wrap up our presentation with next steps.</a:t>
            </a:r>
          </a:p>
        </p:txBody>
      </p:sp>
      <p:sp>
        <p:nvSpPr>
          <p:cNvPr id="4" name="Slide Number Placeholder 3"/>
          <p:cNvSpPr>
            <a:spLocks noGrp="1"/>
          </p:cNvSpPr>
          <p:nvPr>
            <p:ph type="sldNum" sz="quarter" idx="5"/>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412478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What we’re seeing in Georgia related to workforce challenges are reflected in national trends. </a:t>
            </a:r>
          </a:p>
        </p:txBody>
      </p:sp>
      <p:sp>
        <p:nvSpPr>
          <p:cNvPr id="4" name="Slide Number Placeholder 3"/>
          <p:cNvSpPr>
            <a:spLocks noGrp="1"/>
          </p:cNvSpPr>
          <p:nvPr>
            <p:ph type="sldNum" sz="quarter" idx="5"/>
          </p:nvPr>
        </p:nvSpPr>
        <p:spPr/>
        <p:txBody>
          <a:bodyPr/>
          <a:lstStyle/>
          <a:p>
            <a:fld id="{4FEAB7D7-923D-4A1D-9956-40932E9E33C5}" type="slidenum">
              <a:rPr lang="en-US" smtClean="0"/>
              <a:t>3</a:t>
            </a:fld>
            <a:endParaRPr lang="en-US"/>
          </a:p>
        </p:txBody>
      </p:sp>
    </p:spTree>
    <p:extLst>
      <p:ext uri="{BB962C8B-B14F-4D97-AF65-F5344CB8AC3E}">
        <p14:creationId xmlns:p14="http://schemas.microsoft.com/office/powerpoint/2010/main" val="282740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Nationally, individuals are leaving their jobs because of low pay, limited advancement opportunities, and more. These top two reasons for attrition are also reflected in our employee engagement survey.</a:t>
            </a:r>
          </a:p>
          <a:p>
            <a:endParaRPr lang="en-US" dirty="0"/>
          </a:p>
          <a:p>
            <a:r>
              <a:rPr lang="en-US" dirty="0"/>
              <a:t>Currently, within our PeopleSoft data, specific reasons for turnover are largely unknown. Around 78% of our terminations are coded as generic "Resignation“ without additional context or information.</a:t>
            </a:r>
          </a:p>
          <a:p>
            <a:endParaRPr lang="en-US" dirty="0"/>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938846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To address our current workforce challenges, the State has taken a multifaceted approach to boost retention and recruitment across State agencies, showing their commitment to investing in the workforce of tomorrow.</a:t>
            </a:r>
          </a:p>
          <a:p>
            <a:endParaRPr lang="en-US" dirty="0"/>
          </a:p>
          <a:p>
            <a:r>
              <a:rPr lang="en-US" dirty="0"/>
              <a:t>First, we established the Workgroup Strategies Initiative Workgroups to boost interest in specific job types and test recruitment solutions that could be scaled organization-wide.</a:t>
            </a:r>
          </a:p>
          <a:p>
            <a:endParaRPr lang="en-US" dirty="0"/>
          </a:p>
          <a:p>
            <a:r>
              <a:rPr lang="en-US" dirty="0"/>
              <a:t>This retention study explored enterprise-wide drivers of retention and engagement. In order to build upon the WSI workgroup efforts, additional analysis and focus groups were performed to further understand needs and challenges facing those employees.</a:t>
            </a:r>
          </a:p>
          <a:p>
            <a:endParaRPr lang="en-US" dirty="0"/>
          </a:p>
          <a:p>
            <a:r>
              <a:rPr lang="en-US" dirty="0"/>
              <a:t>Additionally, the State has been conducting a statewide review of minimum job qualifications and has established a new recruiting and retention unit.</a:t>
            </a:r>
          </a:p>
          <a:p>
            <a:endParaRPr lang="en-US" dirty="0"/>
          </a:p>
          <a:p>
            <a:r>
              <a:rPr lang="en-US" dirty="0"/>
              <a:t>The findings and recommendations from this retention study can be used to enhance all of these efforts to keep employees employed, engaged, and growing throughout a meaningful career with the State.</a:t>
            </a:r>
          </a:p>
          <a:p>
            <a:endParaRPr lang="en-US" dirty="0"/>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65460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I’ll hand it to our Deloitte team to walk through our findings from the Retention Study.</a:t>
            </a:r>
          </a:p>
          <a:p>
            <a:endParaRPr lang="en-US" dirty="0"/>
          </a:p>
          <a:p>
            <a:r>
              <a:rPr lang="en-US" dirty="0"/>
              <a:t>[Natalie] Thank you Al. </a:t>
            </a:r>
          </a:p>
        </p:txBody>
      </p:sp>
      <p:sp>
        <p:nvSpPr>
          <p:cNvPr id="4" name="Slide Number Placeholder 3"/>
          <p:cNvSpPr>
            <a:spLocks noGrp="1"/>
          </p:cNvSpPr>
          <p:nvPr>
            <p:ph type="sldNum" sz="quarter" idx="5"/>
          </p:nvPr>
        </p:nvSpPr>
        <p:spPr/>
        <p:txBody>
          <a:bodyPr/>
          <a:lstStyle/>
          <a:p>
            <a:fld id="{4FEAB7D7-923D-4A1D-9956-40932E9E33C5}" type="slidenum">
              <a:rPr lang="en-US" smtClean="0"/>
              <a:t>6</a:t>
            </a:fld>
            <a:endParaRPr lang="en-US"/>
          </a:p>
        </p:txBody>
      </p:sp>
    </p:spTree>
    <p:extLst>
      <p:ext uri="{BB962C8B-B14F-4D97-AF65-F5344CB8AC3E}">
        <p14:creationId xmlns:p14="http://schemas.microsoft.com/office/powerpoint/2010/main" val="258283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First off, we wanted to walkthrough our approach to this 10-week Retention Study. Our first Sprint was all about data collection and analysis. We analyzed PeopleSoft data, designed and deployed the employee engagement survey and analyzed those results. We also conducted 13 focus groups to gather additional qualitative insights from employees.</a:t>
            </a:r>
          </a:p>
          <a:p>
            <a:endParaRPr lang="en-US" dirty="0"/>
          </a:p>
          <a:p>
            <a:r>
              <a:rPr lang="en-US" dirty="0"/>
              <a:t>We used all of this information to drive our recommendations during Sprint 2 and shared our findings with the Executive Leadership during a focus group at the end of May.</a:t>
            </a:r>
          </a:p>
          <a:p>
            <a:endParaRPr lang="en-US" dirty="0"/>
          </a:p>
          <a:p>
            <a:r>
              <a:rPr lang="en-US" dirty="0"/>
              <a:t>So let’s dive into the data!</a:t>
            </a:r>
          </a:p>
        </p:txBody>
      </p:sp>
      <p:sp>
        <p:nvSpPr>
          <p:cNvPr id="4" name="Slide Number Placeholder 3"/>
          <p:cNvSpPr>
            <a:spLocks noGrp="1"/>
          </p:cNvSpPr>
          <p:nvPr>
            <p:ph type="sldNum" sz="quarter" idx="5"/>
          </p:nvPr>
        </p:nvSpPr>
        <p:spPr/>
        <p:txBody>
          <a:bodyPr/>
          <a:lstStyle/>
          <a:p>
            <a:fld id="{4FEAB7D7-923D-4A1D-9956-40932E9E33C5}" type="slidenum">
              <a:rPr lang="en-US" smtClean="0"/>
              <a:t>7</a:t>
            </a:fld>
            <a:endParaRPr lang="en-US"/>
          </a:p>
        </p:txBody>
      </p:sp>
    </p:spTree>
    <p:extLst>
      <p:ext uri="{BB962C8B-B14F-4D97-AF65-F5344CB8AC3E}">
        <p14:creationId xmlns:p14="http://schemas.microsoft.com/office/powerpoint/2010/main" val="132186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From our PeopleSoft analysis, here are our summary insights. </a:t>
            </a:r>
          </a:p>
          <a:p>
            <a:endParaRPr lang="en-US" dirty="0"/>
          </a:p>
          <a:p>
            <a:r>
              <a:rPr lang="en-US" dirty="0"/>
              <a:t>A few data points to highlight here:</a:t>
            </a:r>
          </a:p>
          <a:p>
            <a:r>
              <a:rPr lang="en-US" dirty="0"/>
              <a:t>60% of State employees are part of Generation X or older and as Al mentioned earlier, almost a quarter of executive branch employees are eligible for early retirement in 5 years. That is equivalent to losing all of your Baby Boomer employees and more.</a:t>
            </a:r>
          </a:p>
          <a:p>
            <a:endParaRPr lang="en-US" dirty="0"/>
          </a:p>
          <a:p>
            <a:r>
              <a:rPr lang="en-US" dirty="0"/>
              <a:t>We also calculated tenure across the state, which is approximately 9 years, while those that have left, have had an average tenure of about 6 years.</a:t>
            </a:r>
          </a:p>
          <a:p>
            <a:endParaRPr lang="en-US" dirty="0"/>
          </a:p>
          <a:p>
            <a:r>
              <a:rPr lang="en-US" dirty="0"/>
              <a:t>Finally, we did an analysis of the State’s pay plan to see how employees were paid within their pay grades and on average employees are getting paid more than the midpoint of their pay grade. We looked at the two main pay plans within the State, the state-wide pay plan and the law enforcement pay plan.</a:t>
            </a:r>
          </a:p>
          <a:p>
            <a:endParaRPr lang="en-US" dirty="0"/>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6164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Our second analysis was the results of the employee engagement survey. We had over 12,000 responses with about 62 agencies represented. What we found was that the majority of participants indicated that they intended to stay with the State for 6 or more years which is very promising.</a:t>
            </a:r>
          </a:p>
          <a:p>
            <a:endParaRPr lang="en-US" dirty="0"/>
          </a:p>
          <a:p>
            <a:r>
              <a:rPr lang="en-US" dirty="0"/>
              <a:t>We were also able to highlight top reasons for attrition and retention along with overall sentiment across a variety of aspects of being a state employee. A few items of note were strong alignments to mission and vision of the State and their specific agency, understanding of their role, and desires for professional development. Compensation was the number one reason why State employees would consider leaving while experiences with positive and negative work life balance impacts employees’ intentions to stay or leave respectively. </a:t>
            </a:r>
          </a:p>
          <a:p>
            <a:endParaRPr lang="en-US" dirty="0"/>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772930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4.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9BEFEB-114C-4C09-A3CA-E8D8089E1534}"/>
              </a:ext>
            </a:extLst>
          </p:cNvPr>
          <p:cNvSpPr/>
          <p:nvPr userDrawn="1"/>
        </p:nvSpPr>
        <p:spPr>
          <a:xfrm>
            <a:off x="0" y="4732650"/>
            <a:ext cx="12192000" cy="157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rtl="0">
              <a:defRPr/>
            </a:pPr>
            <a:endParaRPr lang="en-US" sz="204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68D1A273-C17E-4073-A08D-D5178F95C19F}"/>
              </a:ext>
            </a:extLst>
          </p:cNvPr>
          <p:cNvSpPr>
            <a:spLocks noGrp="1"/>
          </p:cNvSpPr>
          <p:nvPr>
            <p:ph type="ctrTitle"/>
          </p:nvPr>
        </p:nvSpPr>
        <p:spPr>
          <a:xfrm>
            <a:off x="210206" y="4856919"/>
            <a:ext cx="10457794" cy="572242"/>
          </a:xfrm>
        </p:spPr>
        <p:txBody>
          <a:bodyPr anchor="b">
            <a:normAutofit/>
          </a:bodyPr>
          <a:lstStyle>
            <a:lvl1pPr algn="l">
              <a:defRPr sz="3400" b="1"/>
            </a:lvl1pPr>
          </a:lstStyle>
          <a:p>
            <a:r>
              <a:rPr lang="en-US"/>
              <a:t>Click to edit Master title style</a:t>
            </a:r>
          </a:p>
        </p:txBody>
      </p:sp>
      <p:sp>
        <p:nvSpPr>
          <p:cNvPr id="3" name="Subtitle 2">
            <a:extLst>
              <a:ext uri="{FF2B5EF4-FFF2-40B4-BE49-F238E27FC236}">
                <a16:creationId xmlns:a16="http://schemas.microsoft.com/office/drawing/2014/main" id="{A234DE92-8E7D-4E79-BB9F-5DFC7FA11254}"/>
              </a:ext>
            </a:extLst>
          </p:cNvPr>
          <p:cNvSpPr>
            <a:spLocks noGrp="1"/>
          </p:cNvSpPr>
          <p:nvPr>
            <p:ph type="subTitle" idx="1"/>
          </p:nvPr>
        </p:nvSpPr>
        <p:spPr>
          <a:xfrm>
            <a:off x="210206" y="5429161"/>
            <a:ext cx="9144000" cy="4592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6A891F57-7A9D-42F0-8B2E-63C9A304B0F7}"/>
              </a:ext>
            </a:extLst>
          </p:cNvPr>
          <p:cNvSpPr>
            <a:spLocks noGrp="1"/>
          </p:cNvSpPr>
          <p:nvPr>
            <p:ph type="body" sz="quarter" idx="13" hasCustomPrompt="1"/>
          </p:nvPr>
        </p:nvSpPr>
        <p:spPr>
          <a:xfrm>
            <a:off x="210206" y="5888384"/>
            <a:ext cx="8174037" cy="283811"/>
          </a:xfrm>
        </p:spPr>
        <p:txBody>
          <a:bodyPr>
            <a:normAutofit/>
          </a:bodyPr>
          <a:lstStyle>
            <a:lvl1pPr marL="0" indent="0">
              <a:buNone/>
              <a:defRPr sz="1600" b="1">
                <a:solidFill>
                  <a:schemeClr val="accent5"/>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834953BF-8F7B-424C-A482-56529F04415A}"/>
              </a:ext>
            </a:extLst>
          </p:cNvPr>
          <p:cNvPicPr>
            <a:picLocks noChangeAspect="1"/>
          </p:cNvPicPr>
          <p:nvPr userDrawn="1"/>
        </p:nvPicPr>
        <p:blipFill>
          <a:blip r:embed="rId3"/>
          <a:stretch>
            <a:fillRect/>
          </a:stretch>
        </p:blipFill>
        <p:spPr>
          <a:xfrm>
            <a:off x="10683275" y="4853602"/>
            <a:ext cx="1329138" cy="1329138"/>
          </a:xfrm>
          <a:prstGeom prst="rect">
            <a:avLst/>
          </a:prstGeom>
        </p:spPr>
      </p:pic>
      <p:pic>
        <p:nvPicPr>
          <p:cNvPr id="13" name="Picture 12">
            <a:extLst>
              <a:ext uri="{FF2B5EF4-FFF2-40B4-BE49-F238E27FC236}">
                <a16:creationId xmlns:a16="http://schemas.microsoft.com/office/drawing/2014/main" id="{FDF6705C-1ABF-4A0E-97EF-024E577CE6F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b="57950"/>
          <a:stretch/>
        </p:blipFill>
        <p:spPr>
          <a:xfrm>
            <a:off x="415924" y="268277"/>
            <a:ext cx="2026728" cy="394724"/>
          </a:xfrm>
          <a:prstGeom prst="rect">
            <a:avLst/>
          </a:prstGeom>
        </p:spPr>
      </p:pic>
    </p:spTree>
    <p:extLst>
      <p:ext uri="{BB962C8B-B14F-4D97-AF65-F5344CB8AC3E}">
        <p14:creationId xmlns:p14="http://schemas.microsoft.com/office/powerpoint/2010/main" val="236189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65399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2246929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946334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p:custDataLst>
              <p:tags r:id="rId1"/>
            </p:custDataLst>
            <p:extLst>
              <p:ext uri="{D42A27DB-BD31-4B8C-83A1-F6EECF244321}">
                <p14:modId xmlns:p14="http://schemas.microsoft.com/office/powerpoint/2010/main" val="187847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0" y="669544"/>
            <a:ext cx="6137512" cy="381392"/>
          </a:xfrm>
        </p:spPr>
        <p:txBody>
          <a:bodyPr/>
          <a:lstStyle>
            <a:lvl1pPr>
              <a:defRPr sz="240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4806950"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0" y="1050936"/>
            <a:ext cx="6137512"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0"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52836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p:custDataLst>
              <p:tags r:id="rId1"/>
            </p:custDataLst>
            <p:extLst>
              <p:ext uri="{D42A27DB-BD31-4B8C-83A1-F6EECF244321}">
                <p14:modId xmlns:p14="http://schemas.microsoft.com/office/powerpoint/2010/main" val="268649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p:nvGrpSpPr>
        <p:grpSpPr>
          <a:xfrm>
            <a:off x="6591045" y="2239972"/>
            <a:ext cx="2452738" cy="2728580"/>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149766"/>
            </a:xfrm>
            <a:prstGeom prst="rect">
              <a:avLst/>
            </a:prstGeom>
            <a:noFill/>
          </p:spPr>
          <p:txBody>
            <a:bodyP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p:nvCxnSpPr>
        <p:spPr>
          <a:xfrm>
            <a:off x="8922139" y="4968552"/>
            <a:ext cx="32698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p:nvCxnSpPr>
        <p:spPr>
          <a:xfrm flipV="1">
            <a:off x="0" y="4628982"/>
            <a:ext cx="7894216" cy="80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952500" y="1206500"/>
            <a:ext cx="5337175" cy="2257425"/>
          </a:xfrm>
        </p:spPr>
        <p:txBody>
          <a:bodyPr/>
          <a:lstStyle>
            <a:lvl1pPr marL="0" indent="0">
              <a:buNone/>
              <a:defRPr sz="6600">
                <a:latin typeface="+mj-lt"/>
              </a:defRPr>
            </a:lvl1pPr>
          </a:lstStyle>
          <a:p>
            <a:pPr lvl="0"/>
            <a:r>
              <a:rPr lang="en-US" sz="6600">
                <a:latin typeface="+mj-lt"/>
              </a:rPr>
              <a:t>Section Header</a:t>
            </a:r>
            <a:endParaRPr lang="en-US"/>
          </a:p>
        </p:txBody>
      </p:sp>
    </p:spTree>
    <p:extLst>
      <p:ext uri="{BB962C8B-B14F-4D97-AF65-F5344CB8AC3E}">
        <p14:creationId xmlns:p14="http://schemas.microsoft.com/office/powerpoint/2010/main" val="2577070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102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p:custDataLst>
              <p:tags r:id="rId1"/>
            </p:custDataLst>
            <p:extLst>
              <p:ext uri="{D42A27DB-BD31-4B8C-83A1-F6EECF244321}">
                <p14:modId xmlns:p14="http://schemas.microsoft.com/office/powerpoint/2010/main" val="1953028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930245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2"/>
            <a:ext cx="8001000" cy="2921731"/>
          </a:xfrm>
        </p:spPr>
        <p:txBody>
          <a:bodyPr anchor="b" anchorCtr="0"/>
          <a:lstStyle>
            <a:lvl1pPr>
              <a:lnSpc>
                <a:spcPct val="85000"/>
              </a:lnSpc>
              <a:defRPr sz="5400" b="1" baseline="0">
                <a:latin typeface="+mn-lt"/>
              </a:defRPr>
            </a:lvl1pPr>
          </a:lstStyle>
          <a:p>
            <a:r>
              <a:rPr lang="en-US"/>
              <a:t>Thank You </a:t>
            </a:r>
            <a:br>
              <a:rPr lang="en-US"/>
            </a:br>
            <a:r>
              <a:rPr lang="en-US"/>
              <a:t>Goes Here.</a:t>
            </a:r>
          </a:p>
        </p:txBody>
      </p:sp>
      <p:sp>
        <p:nvSpPr>
          <p:cNvPr id="9" name="Rectangle 8"/>
          <p:cNvSpPr/>
          <p:nvPr/>
        </p:nvSpPr>
        <p:spPr>
          <a:xfrm>
            <a:off x="4134012" y="5436072"/>
            <a:ext cx="7143588" cy="1421928"/>
          </a:xfrm>
          <a:prstGeom prst="rect">
            <a:avLst/>
          </a:prstGeom>
        </p:spPr>
        <p:txBody>
          <a:bodyPr wrap="square" numCol="2" spcCol="182880">
            <a:spAutoFit/>
          </a:bodyPr>
          <a:lstStyle/>
          <a:p>
            <a:pPr>
              <a:lnSpc>
                <a:spcPct val="120000"/>
              </a:lnSpc>
            </a:pPr>
            <a:r>
              <a:rPr lang="en-US" sz="700" dirty="0">
                <a:latin typeface="Open Sans" charset="0"/>
                <a:ea typeface="Open Sans" charset="0"/>
                <a:cs typeface="Open Sans" charset="0"/>
              </a:rPr>
              <a:t>This publication contains general information only, and none of the member firms of Deloitte </a:t>
            </a:r>
            <a:r>
              <a:rPr lang="en-US" sz="700" dirty="0" err="1">
                <a:latin typeface="Open Sans" charset="0"/>
                <a:ea typeface="Open Sans" charset="0"/>
                <a:cs typeface="Open Sans" charset="0"/>
              </a:rPr>
              <a:t>Touche</a:t>
            </a:r>
            <a:r>
              <a:rPr lang="en-US" sz="700" dirty="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dirty="0">
                <a:latin typeface="Open Sans" charset="0"/>
                <a:ea typeface="Open Sans" charset="0"/>
                <a:cs typeface="Open Sans" charset="0"/>
              </a:rPr>
            </a:br>
            <a:br>
              <a:rPr lang="en-US" sz="700" dirty="0">
                <a:latin typeface="Open Sans" charset="0"/>
                <a:ea typeface="Open Sans" charset="0"/>
                <a:cs typeface="Open Sans" charset="0"/>
              </a:rPr>
            </a:br>
            <a:endParaRPr lang="en-US" sz="700" dirty="0">
              <a:latin typeface="Open Sans" charset="0"/>
              <a:ea typeface="Open Sans" charset="0"/>
              <a:cs typeface="Open Sans" charset="0"/>
            </a:endParaRPr>
          </a:p>
          <a:p>
            <a:pPr>
              <a:lnSpc>
                <a:spcPct val="120000"/>
              </a:lnSpc>
            </a:pPr>
            <a:r>
              <a:rPr lang="en-US" sz="700"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dirty="0">
                <a:latin typeface="Open Sans" charset="0"/>
                <a:ea typeface="Open Sans" charset="0"/>
                <a:cs typeface="Open Sans" charset="0"/>
              </a:rPr>
            </a:br>
            <a:r>
              <a:rPr lang="en-US" sz="700" dirty="0">
                <a:latin typeface="Open Sans" charset="0"/>
                <a:ea typeface="Open Sans" charset="0"/>
                <a:cs typeface="Open Sans" charset="0"/>
              </a:rPr>
              <a:t>the rules and regulations of public accounting.</a:t>
            </a:r>
          </a:p>
          <a:p>
            <a:endParaRPr lang="en-US" sz="700" dirty="0">
              <a:latin typeface="Open Sans" charset="0"/>
              <a:ea typeface="Open Sans" charset="0"/>
              <a:cs typeface="Open Sans" charset="0"/>
              <a:sym typeface="Frutiger Next Pro Light" charset="0"/>
            </a:endParaRPr>
          </a:p>
          <a:p>
            <a:r>
              <a:rPr lang="en-US" sz="700" b="1" dirty="0">
                <a:latin typeface="Open Sans" charset="0"/>
                <a:ea typeface="Open Sans" charset="0"/>
                <a:cs typeface="Open Sans" charset="0"/>
                <a:sym typeface="Frutiger Next Pro Light" charset="0"/>
              </a:rPr>
              <a:t>Copyright © 2019 Deloitte Development LLC. </a:t>
            </a:r>
            <a:br>
              <a:rPr lang="en-US" sz="700" dirty="0">
                <a:latin typeface="Open Sans" charset="0"/>
                <a:ea typeface="Open Sans" charset="0"/>
                <a:cs typeface="Open Sans" charset="0"/>
                <a:sym typeface="Frutiger Next Pro Light" charset="0"/>
              </a:rPr>
            </a:br>
            <a:r>
              <a:rPr lang="en-US" sz="700" b="1" dirty="0">
                <a:latin typeface="Open Sans" charset="0"/>
                <a:ea typeface="Open Sans" charset="0"/>
                <a:cs typeface="Open Sans" charset="0"/>
                <a:sym typeface="Frutiger Next Pro Light" charset="0"/>
              </a:rPr>
              <a:t>All rights reserved. </a:t>
            </a:r>
            <a:r>
              <a:rPr lang="en-US" sz="700" b="1" dirty="0">
                <a:latin typeface="Open Sans" charset="0"/>
                <a:ea typeface="Open Sans" charset="0"/>
                <a:cs typeface="Open Sans" charset="0"/>
              </a:rPr>
              <a:t>Member of Deloitte </a:t>
            </a:r>
            <a:r>
              <a:rPr lang="en-US" sz="700" b="1" dirty="0" err="1">
                <a:latin typeface="Open Sans" charset="0"/>
                <a:ea typeface="Open Sans" charset="0"/>
                <a:cs typeface="Open Sans" charset="0"/>
              </a:rPr>
              <a:t>Touche</a:t>
            </a:r>
            <a:r>
              <a:rPr lang="en-US" sz="700" b="1" dirty="0">
                <a:latin typeface="Open Sans" charset="0"/>
                <a:ea typeface="Open Sans" charset="0"/>
                <a:cs typeface="Open Sans" charset="0"/>
              </a:rPr>
              <a:t> Tohmatsu Limited</a:t>
            </a:r>
          </a:p>
        </p:txBody>
      </p:sp>
      <p:pic>
        <p:nvPicPr>
          <p:cNvPr id="5" name="Picture 4">
            <a:extLst>
              <a:ext uri="{FF2B5EF4-FFF2-40B4-BE49-F238E27FC236}">
                <a16:creationId xmlns:a16="http://schemas.microsoft.com/office/drawing/2014/main" id="{AF6272ED-D46B-4410-850F-BE680FD2A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62000"/>
            <a:ext cx="1788289" cy="388953"/>
          </a:xfrm>
          <a:prstGeom prst="rect">
            <a:avLst/>
          </a:prstGeom>
        </p:spPr>
      </p:pic>
      <p:grpSp>
        <p:nvGrpSpPr>
          <p:cNvPr id="6" name="Group 5">
            <a:extLst>
              <a:ext uri="{FF2B5EF4-FFF2-40B4-BE49-F238E27FC236}">
                <a16:creationId xmlns:a16="http://schemas.microsoft.com/office/drawing/2014/main" id="{B3894BEA-CFB1-4AC5-8B25-BD37B30AE0C7}"/>
              </a:ext>
            </a:extLst>
          </p:cNvPr>
          <p:cNvGrpSpPr>
            <a:grpSpLocks noChangeAspect="1"/>
          </p:cNvGrpSpPr>
          <p:nvPr/>
        </p:nvGrpSpPr>
        <p:grpSpPr>
          <a:xfrm>
            <a:off x="914401" y="762002"/>
            <a:ext cx="1788289" cy="335103"/>
            <a:chOff x="398463" y="404813"/>
            <a:chExt cx="1627187" cy="307976"/>
          </a:xfrm>
          <a:solidFill>
            <a:schemeClr val="tx1"/>
          </a:solidFill>
        </p:grpSpPr>
        <p:sp>
          <p:nvSpPr>
            <p:cNvPr id="7" name="Oval 6">
              <a:extLst>
                <a:ext uri="{FF2B5EF4-FFF2-40B4-BE49-F238E27FC236}">
                  <a16:creationId xmlns:a16="http://schemas.microsoft.com/office/drawing/2014/main" id="{D5FE52EA-E22E-4790-89B9-562A1EF77B6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8" name="Freeform 6">
              <a:extLst>
                <a:ext uri="{FF2B5EF4-FFF2-40B4-BE49-F238E27FC236}">
                  <a16:creationId xmlns:a16="http://schemas.microsoft.com/office/drawing/2014/main" id="{CBA17BDC-1EAA-4F18-A241-59BDC3A392A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0" name="Rectangle 7">
              <a:extLst>
                <a:ext uri="{FF2B5EF4-FFF2-40B4-BE49-F238E27FC236}">
                  <a16:creationId xmlns:a16="http://schemas.microsoft.com/office/drawing/2014/main" id="{644E359E-702D-4058-8D2E-CE62F146CCD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1" name="Freeform 8">
              <a:extLst>
                <a:ext uri="{FF2B5EF4-FFF2-40B4-BE49-F238E27FC236}">
                  <a16:creationId xmlns:a16="http://schemas.microsoft.com/office/drawing/2014/main" id="{2AC0A9EE-E481-461D-8CC9-E9796EE4F7BA}"/>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2" name="Rectangle 9">
              <a:extLst>
                <a:ext uri="{FF2B5EF4-FFF2-40B4-BE49-F238E27FC236}">
                  <a16:creationId xmlns:a16="http://schemas.microsoft.com/office/drawing/2014/main" id="{A318CA8D-33FD-4F14-BEBA-F6C78E96B2D3}"/>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3" name="Rectangle 10">
              <a:extLst>
                <a:ext uri="{FF2B5EF4-FFF2-40B4-BE49-F238E27FC236}">
                  <a16:creationId xmlns:a16="http://schemas.microsoft.com/office/drawing/2014/main" id="{32D7683A-EFA7-4A16-A7B6-63816BF60E97}"/>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4" name="Freeform 11">
              <a:extLst>
                <a:ext uri="{FF2B5EF4-FFF2-40B4-BE49-F238E27FC236}">
                  <a16:creationId xmlns:a16="http://schemas.microsoft.com/office/drawing/2014/main" id="{37907923-85EC-463A-B905-3F348A21B4D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5" name="Freeform 12">
              <a:extLst>
                <a:ext uri="{FF2B5EF4-FFF2-40B4-BE49-F238E27FC236}">
                  <a16:creationId xmlns:a16="http://schemas.microsoft.com/office/drawing/2014/main" id="{14D036C3-E4B1-4580-B7AD-0304CEAA727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6" name="Freeform 13">
              <a:extLst>
                <a:ext uri="{FF2B5EF4-FFF2-40B4-BE49-F238E27FC236}">
                  <a16:creationId xmlns:a16="http://schemas.microsoft.com/office/drawing/2014/main" id="{41BE2026-07C8-4BFD-ACA8-90BD374D8879}"/>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7" name="Freeform 14">
              <a:extLst>
                <a:ext uri="{FF2B5EF4-FFF2-40B4-BE49-F238E27FC236}">
                  <a16:creationId xmlns:a16="http://schemas.microsoft.com/office/drawing/2014/main" id="{1B0FC2E2-A027-4386-AA7D-68B281BB201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grpSp>
        <p:nvGrpSpPr>
          <p:cNvPr id="18" name="Group 17">
            <a:extLst>
              <a:ext uri="{FF2B5EF4-FFF2-40B4-BE49-F238E27FC236}">
                <a16:creationId xmlns:a16="http://schemas.microsoft.com/office/drawing/2014/main" id="{92A29171-3F55-4EB8-AD21-03237A6575E3}"/>
              </a:ext>
            </a:extLst>
          </p:cNvPr>
          <p:cNvGrpSpPr>
            <a:grpSpLocks noChangeAspect="1"/>
          </p:cNvGrpSpPr>
          <p:nvPr userDrawn="1"/>
        </p:nvGrpSpPr>
        <p:grpSpPr>
          <a:xfrm>
            <a:off x="914401" y="762002"/>
            <a:ext cx="1788289" cy="335103"/>
            <a:chOff x="398463" y="404813"/>
            <a:chExt cx="1627187" cy="307976"/>
          </a:xfrm>
          <a:solidFill>
            <a:schemeClr val="tx1"/>
          </a:solidFill>
        </p:grpSpPr>
        <p:sp>
          <p:nvSpPr>
            <p:cNvPr id="19" name="Oval 18">
              <a:extLst>
                <a:ext uri="{FF2B5EF4-FFF2-40B4-BE49-F238E27FC236}">
                  <a16:creationId xmlns:a16="http://schemas.microsoft.com/office/drawing/2014/main" id="{D9B6AB9F-3062-4244-A522-4842BC2788DB}"/>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0" name="Freeform 6">
              <a:extLst>
                <a:ext uri="{FF2B5EF4-FFF2-40B4-BE49-F238E27FC236}">
                  <a16:creationId xmlns:a16="http://schemas.microsoft.com/office/drawing/2014/main" id="{3FB1954B-345E-4A6B-B082-1DEF8D13DA1F}"/>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Rectangle 7">
              <a:extLst>
                <a:ext uri="{FF2B5EF4-FFF2-40B4-BE49-F238E27FC236}">
                  <a16:creationId xmlns:a16="http://schemas.microsoft.com/office/drawing/2014/main" id="{F324195F-A5A2-4675-A461-386176B410C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2" name="Freeform 8">
              <a:extLst>
                <a:ext uri="{FF2B5EF4-FFF2-40B4-BE49-F238E27FC236}">
                  <a16:creationId xmlns:a16="http://schemas.microsoft.com/office/drawing/2014/main" id="{6F1AC942-623C-4633-B910-2573FC16081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3" name="Rectangle 9">
              <a:extLst>
                <a:ext uri="{FF2B5EF4-FFF2-40B4-BE49-F238E27FC236}">
                  <a16:creationId xmlns:a16="http://schemas.microsoft.com/office/drawing/2014/main" id="{BCC2A3C8-D28F-4F0C-8447-B4C559C897F4}"/>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Rectangle 10">
              <a:extLst>
                <a:ext uri="{FF2B5EF4-FFF2-40B4-BE49-F238E27FC236}">
                  <a16:creationId xmlns:a16="http://schemas.microsoft.com/office/drawing/2014/main" id="{74B9E1B8-E82A-49F8-91C1-94A1ABB1E14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Freeform 11">
              <a:extLst>
                <a:ext uri="{FF2B5EF4-FFF2-40B4-BE49-F238E27FC236}">
                  <a16:creationId xmlns:a16="http://schemas.microsoft.com/office/drawing/2014/main" id="{68B398DD-7359-43CC-BC01-FD8F954DDDD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12">
              <a:extLst>
                <a:ext uri="{FF2B5EF4-FFF2-40B4-BE49-F238E27FC236}">
                  <a16:creationId xmlns:a16="http://schemas.microsoft.com/office/drawing/2014/main" id="{39405559-F1A9-40F4-AE33-282E2C2F7FB9}"/>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Freeform 13">
              <a:extLst>
                <a:ext uri="{FF2B5EF4-FFF2-40B4-BE49-F238E27FC236}">
                  <a16:creationId xmlns:a16="http://schemas.microsoft.com/office/drawing/2014/main" id="{CC299E96-811C-4CA6-9CB0-864D64EC90D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Freeform 14">
              <a:extLst>
                <a:ext uri="{FF2B5EF4-FFF2-40B4-BE49-F238E27FC236}">
                  <a16:creationId xmlns:a16="http://schemas.microsoft.com/office/drawing/2014/main" id="{76298C03-41D7-4EA3-831B-8F7D033F08BF}"/>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4827722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
        <p:nvSpPr>
          <p:cNvPr id="4" name="TextBox 3">
            <a:extLst>
              <a:ext uri="{FF2B5EF4-FFF2-40B4-BE49-F238E27FC236}">
                <a16:creationId xmlns:a16="http://schemas.microsoft.com/office/drawing/2014/main" id="{E4C57010-0F5B-4AE9-AD90-49A5BC16598A}"/>
              </a:ext>
            </a:extLst>
          </p:cNvPr>
          <p:cNvSpPr txBox="1"/>
          <p:nvPr/>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
        <p:nvSpPr>
          <p:cNvPr id="5" name="TextBox 4">
            <a:extLst>
              <a:ext uri="{FF2B5EF4-FFF2-40B4-BE49-F238E27FC236}">
                <a16:creationId xmlns:a16="http://schemas.microsoft.com/office/drawing/2014/main" id="{A84FA716-A44E-487B-A936-CE61DA9AB48E}"/>
              </a:ext>
            </a:extLst>
          </p:cNvPr>
          <p:cNvSpPr txBox="1"/>
          <p:nvPr userDrawn="1"/>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90562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val="0"/>
              </a:ext>
            </a:extLst>
          </a:blip>
          <a:srcRect b="57950"/>
          <a:stretch/>
        </p:blipFill>
        <p:spPr>
          <a:xfrm>
            <a:off x="914400" y="762001"/>
            <a:ext cx="1788289" cy="348286"/>
          </a:xfrm>
          <a:prstGeom prst="rect">
            <a:avLst/>
          </a:prstGeom>
        </p:spPr>
      </p:pic>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15316138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A34F-8C37-4611-B8B6-814523FC7B71}"/>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EC13B-E011-4C1A-8276-E9BEC0D99CF7}"/>
              </a:ext>
            </a:extLst>
          </p:cNvPr>
          <p:cNvSpPr>
            <a:spLocks noGrp="1"/>
          </p:cNvSpPr>
          <p:nvPr>
            <p:ph idx="1"/>
          </p:nvPr>
        </p:nvSpPr>
        <p:spPr/>
        <p:txBody>
          <a:bodyPr/>
          <a:lstStyle>
            <a:lvl1pPr>
              <a:defRPr sz="1600"/>
            </a:lvl1pPr>
            <a:lvl2pPr>
              <a:defRPr sz="1400"/>
            </a:lvl2pPr>
            <a:lvl3pPr>
              <a:defRPr sz="12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0423F6A-B8A8-404F-B3FD-F24A27A2EA4C}"/>
              </a:ext>
            </a:extLst>
          </p:cNvPr>
          <p:cNvSpPr>
            <a:spLocks noGrp="1"/>
          </p:cNvSpPr>
          <p:nvPr>
            <p:ph type="body" sz="quarter" idx="13"/>
          </p:nvPr>
        </p:nvSpPr>
        <p:spPr>
          <a:xfrm>
            <a:off x="270641" y="1021884"/>
            <a:ext cx="10515600" cy="333950"/>
          </a:xfrm>
        </p:spPr>
        <p:txBody>
          <a:bodyPr>
            <a:noAutofit/>
          </a:bodyPr>
          <a:lstStyle>
            <a:lvl1pPr marL="0" indent="0">
              <a:buNone/>
              <a:defRPr sz="18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F876568A-4653-4E63-A6BC-2D6A51832052}"/>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8" name="Copyright">
            <a:extLst>
              <a:ext uri="{FF2B5EF4-FFF2-40B4-BE49-F238E27FC236}">
                <a16:creationId xmlns:a16="http://schemas.microsoft.com/office/drawing/2014/main" id="{5C4982B6-9F1F-4534-A791-098F396F9794}"/>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
        <p:nvSpPr>
          <p:cNvPr id="9" name="Text Placeholder 7">
            <a:extLst>
              <a:ext uri="{FF2B5EF4-FFF2-40B4-BE49-F238E27FC236}">
                <a16:creationId xmlns:a16="http://schemas.microsoft.com/office/drawing/2014/main" id="{AF175E84-4BFA-421C-80F0-9280996F8173}"/>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4" name="Picture 13">
            <a:extLst>
              <a:ext uri="{FF2B5EF4-FFF2-40B4-BE49-F238E27FC236}">
                <a16:creationId xmlns:a16="http://schemas.microsoft.com/office/drawing/2014/main" id="{029E7278-FF4E-4C64-AB7A-3CE46FAFA54F}"/>
              </a:ext>
            </a:extLst>
          </p:cNvPr>
          <p:cNvPicPr>
            <a:picLocks noChangeAspect="1"/>
          </p:cNvPicPr>
          <p:nvPr userDrawn="1"/>
        </p:nvPicPr>
        <p:blipFill>
          <a:blip r:embed="rId2"/>
          <a:stretch>
            <a:fillRect/>
          </a:stretch>
        </p:blipFill>
        <p:spPr>
          <a:xfrm>
            <a:off x="11133269" y="105503"/>
            <a:ext cx="982109" cy="998468"/>
          </a:xfrm>
          <a:prstGeom prst="rect">
            <a:avLst/>
          </a:prstGeom>
        </p:spPr>
      </p:pic>
    </p:spTree>
    <p:extLst>
      <p:ext uri="{BB962C8B-B14F-4D97-AF65-F5344CB8AC3E}">
        <p14:creationId xmlns:p14="http://schemas.microsoft.com/office/powerpoint/2010/main" val="3250761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itle, Right,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Date</a:t>
            </a:r>
          </a:p>
        </p:txBody>
      </p:sp>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a:t>Click to insert picture</a:t>
            </a:r>
          </a:p>
        </p:txBody>
      </p:sp>
      <p:pic>
        <p:nvPicPr>
          <p:cNvPr id="4" name="Picture 3">
            <a:extLst>
              <a:ext uri="{FF2B5EF4-FFF2-40B4-BE49-F238E27FC236}">
                <a16:creationId xmlns:a16="http://schemas.microsoft.com/office/drawing/2014/main" id="{9690DDD7-BC40-45F8-9944-8723C7531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62000"/>
            <a:ext cx="1788289" cy="388953"/>
          </a:xfrm>
          <a:prstGeom prst="rect">
            <a:avLst/>
          </a:prstGeom>
        </p:spPr>
      </p:pic>
    </p:spTree>
    <p:extLst>
      <p:ext uri="{BB962C8B-B14F-4D97-AF65-F5344CB8AC3E}">
        <p14:creationId xmlns:p14="http://schemas.microsoft.com/office/powerpoint/2010/main" val="13978069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36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236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
        <p:nvSpPr>
          <p:cNvPr id="4" name="TextBox 3">
            <a:extLst>
              <a:ext uri="{FF2B5EF4-FFF2-40B4-BE49-F238E27FC236}">
                <a16:creationId xmlns:a16="http://schemas.microsoft.com/office/drawing/2014/main" id="{33F0E5AD-0429-4577-BAF7-44B2365F4425}"/>
              </a:ext>
            </a:extLst>
          </p:cNvPr>
          <p:cNvSpPr txBox="1"/>
          <p:nvPr userDrawn="1"/>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3096794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Divider, Image Top">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12192000" cy="3972393"/>
          </a:xfrm>
        </p:spPr>
        <p:txBody>
          <a:bodyPr anchor="ctr"/>
          <a:lstStyle>
            <a:lvl1pPr marL="0" indent="0" algn="ctr">
              <a:buNone/>
              <a:defRPr>
                <a:solidFill>
                  <a:srgbClr val="FFFFFF"/>
                </a:solidFill>
              </a:defRPr>
            </a:lvl1pPr>
          </a:lstStyle>
          <a:p>
            <a:r>
              <a:rPr lang="en-US"/>
              <a:t>Click icon to add picture</a:t>
            </a:r>
          </a:p>
        </p:txBody>
      </p:sp>
      <p:sp>
        <p:nvSpPr>
          <p:cNvPr id="3" name="Title 1"/>
          <p:cNvSpPr>
            <a:spLocks noGrp="1"/>
          </p:cNvSpPr>
          <p:nvPr>
            <p:ph type="title" hasCustomPrompt="1"/>
          </p:nvPr>
        </p:nvSpPr>
        <p:spPr>
          <a:xfrm>
            <a:off x="914400" y="4092315"/>
            <a:ext cx="10363200" cy="1385500"/>
          </a:xfrm>
        </p:spPr>
        <p:txBody>
          <a:bodyPr vert="horz" lIns="0" tIns="182880" rIns="0" bIns="0" rtlCol="0" anchor="b" anchorCtr="0">
            <a:normAutofit/>
          </a:bodyPr>
          <a:lstStyle>
            <a:lvl1pPr>
              <a:defRPr lang="en-US" sz="4400" b="1" dirty="0">
                <a:solidFill>
                  <a:sysClr val="windowText" lastClr="000000"/>
                </a:solidFill>
                <a:latin typeface="+mn-lt"/>
              </a:defRPr>
            </a:lvl1pPr>
          </a:lstStyle>
          <a:p>
            <a:pPr lvl="0">
              <a:lnSpc>
                <a:spcPct val="85000"/>
              </a:lnSpc>
            </a:pPr>
            <a:r>
              <a:rPr lang="en-US"/>
              <a:t>Divider</a:t>
            </a:r>
          </a:p>
        </p:txBody>
      </p:sp>
      <p:sp>
        <p:nvSpPr>
          <p:cNvPr id="4" name="Text Placeholder 4"/>
          <p:cNvSpPr>
            <a:spLocks noGrp="1"/>
          </p:cNvSpPr>
          <p:nvPr>
            <p:ph type="body" sz="quarter" idx="10" hasCustomPrompt="1"/>
          </p:nvPr>
        </p:nvSpPr>
        <p:spPr>
          <a:xfrm>
            <a:off x="914403" y="5717660"/>
            <a:ext cx="10363200" cy="621931"/>
          </a:xfrm>
        </p:spPr>
        <p:txBody>
          <a:bodyPr vert="horz" lIns="0" tIns="0" rIns="0" bIns="0" rtlCol="0">
            <a:noAutofit/>
          </a:bodyPr>
          <a:lstStyle>
            <a:lvl1pPr marL="0" indent="0">
              <a:buNone/>
              <a:defRPr lang="en-US" sz="1800" dirty="0"/>
            </a:lvl1pPr>
          </a:lstStyle>
          <a:p>
            <a:pPr marL="228600" lvl="0" indent="-228600">
              <a:lnSpc>
                <a:spcPct val="130000"/>
              </a:lnSpc>
            </a:pPr>
            <a:r>
              <a:rPr lang="en-US"/>
              <a:t>Subtitle</a:t>
            </a:r>
          </a:p>
        </p:txBody>
      </p:sp>
    </p:spTree>
    <p:extLst>
      <p:ext uri="{BB962C8B-B14F-4D97-AF65-F5344CB8AC3E}">
        <p14:creationId xmlns:p14="http://schemas.microsoft.com/office/powerpoint/2010/main" val="1408834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69900" y="457761"/>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grpSp>
      <p:grpSp>
        <p:nvGrpSpPr>
          <p:cNvPr id="22" name="Group 21">
            <a:extLst>
              <a:ext uri="{FF2B5EF4-FFF2-40B4-BE49-F238E27FC236}">
                <a16:creationId xmlns:a16="http://schemas.microsoft.com/office/drawing/2014/main" id="{2097738C-C89D-41C1-9CA3-68D833FA97E1}"/>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a:extLst>
                <a:ext uri="{FF2B5EF4-FFF2-40B4-BE49-F238E27FC236}">
                  <a16:creationId xmlns:a16="http://schemas.microsoft.com/office/drawing/2014/main" id="{35CE9E86-AD55-4D87-88C8-10A362901F75}"/>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4" name="Freeform 6">
              <a:extLst>
                <a:ext uri="{FF2B5EF4-FFF2-40B4-BE49-F238E27FC236}">
                  <a16:creationId xmlns:a16="http://schemas.microsoft.com/office/drawing/2014/main" id="{6A2281FF-0CC5-42C6-9EA2-771EB85180CA}"/>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5" name="Rectangle 7">
              <a:extLst>
                <a:ext uri="{FF2B5EF4-FFF2-40B4-BE49-F238E27FC236}">
                  <a16:creationId xmlns:a16="http://schemas.microsoft.com/office/drawing/2014/main" id="{B5D56AF2-DB85-4995-A1CB-F32F6EB85DD6}"/>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6" name="Freeform 8">
              <a:extLst>
                <a:ext uri="{FF2B5EF4-FFF2-40B4-BE49-F238E27FC236}">
                  <a16:creationId xmlns:a16="http://schemas.microsoft.com/office/drawing/2014/main" id="{0F5DCEEB-DD72-4BF2-8B53-C6B9C50C1A8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7" name="Rectangle 9">
              <a:extLst>
                <a:ext uri="{FF2B5EF4-FFF2-40B4-BE49-F238E27FC236}">
                  <a16:creationId xmlns:a16="http://schemas.microsoft.com/office/drawing/2014/main" id="{FB2217EE-1476-4A1B-B215-E2714CB83DA4}"/>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8" name="Rectangle 10">
              <a:extLst>
                <a:ext uri="{FF2B5EF4-FFF2-40B4-BE49-F238E27FC236}">
                  <a16:creationId xmlns:a16="http://schemas.microsoft.com/office/drawing/2014/main" id="{16D2787B-0403-41BD-A0B4-017931DFCFC4}"/>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9" name="Freeform 11">
              <a:extLst>
                <a:ext uri="{FF2B5EF4-FFF2-40B4-BE49-F238E27FC236}">
                  <a16:creationId xmlns:a16="http://schemas.microsoft.com/office/drawing/2014/main" id="{853C0705-592C-4BC3-A583-32520404220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0" name="Freeform 12">
              <a:extLst>
                <a:ext uri="{FF2B5EF4-FFF2-40B4-BE49-F238E27FC236}">
                  <a16:creationId xmlns:a16="http://schemas.microsoft.com/office/drawing/2014/main" id="{55EB9DA4-8B81-47AE-B373-D83104C3CDE4}"/>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1" name="Freeform 13">
              <a:extLst>
                <a:ext uri="{FF2B5EF4-FFF2-40B4-BE49-F238E27FC236}">
                  <a16:creationId xmlns:a16="http://schemas.microsoft.com/office/drawing/2014/main" id="{C63F11A9-FFBA-4070-99CA-44E410309215}"/>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2" name="Freeform 14">
              <a:extLst>
                <a:ext uri="{FF2B5EF4-FFF2-40B4-BE49-F238E27FC236}">
                  <a16:creationId xmlns:a16="http://schemas.microsoft.com/office/drawing/2014/main" id="{380C3026-BE12-4F79-9398-3B37578FFBEA}"/>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grpSp>
    </p:spTree>
    <p:extLst>
      <p:ext uri="{BB962C8B-B14F-4D97-AF65-F5344CB8AC3E}">
        <p14:creationId xmlns:p14="http://schemas.microsoft.com/office/powerpoint/2010/main" val="13668609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mp; 1 column tex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151988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475325" y="457200"/>
            <a:ext cx="1998000" cy="3744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AB70B7DC-F4DF-432F-A96A-9B1A61266A9A}"/>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97D09AA7-70FD-4208-8478-96C82DF40305}"/>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8" name="Freeform 6">
              <a:extLst>
                <a:ext uri="{FF2B5EF4-FFF2-40B4-BE49-F238E27FC236}">
                  <a16:creationId xmlns:a16="http://schemas.microsoft.com/office/drawing/2014/main" id="{1D5DAC45-0941-458D-B238-6C7174E6E50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1" name="Rectangle 7">
              <a:extLst>
                <a:ext uri="{FF2B5EF4-FFF2-40B4-BE49-F238E27FC236}">
                  <a16:creationId xmlns:a16="http://schemas.microsoft.com/office/drawing/2014/main" id="{134E543A-4C8A-4FB7-B6EF-D9B8D7E39B6D}"/>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2" name="Freeform 8">
              <a:extLst>
                <a:ext uri="{FF2B5EF4-FFF2-40B4-BE49-F238E27FC236}">
                  <a16:creationId xmlns:a16="http://schemas.microsoft.com/office/drawing/2014/main" id="{D341728B-C20C-41E8-B821-C21F990C8D6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3" name="Rectangle 9">
              <a:extLst>
                <a:ext uri="{FF2B5EF4-FFF2-40B4-BE49-F238E27FC236}">
                  <a16:creationId xmlns:a16="http://schemas.microsoft.com/office/drawing/2014/main" id="{690B1A2D-FD58-4149-86AF-2C7E8529E910}"/>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4" name="Rectangle 10">
              <a:extLst>
                <a:ext uri="{FF2B5EF4-FFF2-40B4-BE49-F238E27FC236}">
                  <a16:creationId xmlns:a16="http://schemas.microsoft.com/office/drawing/2014/main" id="{F4EE6C84-120D-4FC2-9051-8AC14E77FA94}"/>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5" name="Freeform 11">
              <a:extLst>
                <a:ext uri="{FF2B5EF4-FFF2-40B4-BE49-F238E27FC236}">
                  <a16:creationId xmlns:a16="http://schemas.microsoft.com/office/drawing/2014/main" id="{B310CB60-5AEF-4712-B009-59B101AE63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6" name="Freeform 12">
              <a:extLst>
                <a:ext uri="{FF2B5EF4-FFF2-40B4-BE49-F238E27FC236}">
                  <a16:creationId xmlns:a16="http://schemas.microsoft.com/office/drawing/2014/main" id="{0B2DC277-8A6D-4563-BFF0-5DA5379A254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7" name="Freeform 13">
              <a:extLst>
                <a:ext uri="{FF2B5EF4-FFF2-40B4-BE49-F238E27FC236}">
                  <a16:creationId xmlns:a16="http://schemas.microsoft.com/office/drawing/2014/main" id="{D6EE3DD4-3B6B-4D8B-AB27-2391B33FDE76}"/>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8" name="Freeform 14">
              <a:extLst>
                <a:ext uri="{FF2B5EF4-FFF2-40B4-BE49-F238E27FC236}">
                  <a16:creationId xmlns:a16="http://schemas.microsoft.com/office/drawing/2014/main" id="{20E10414-604D-4F0F-BC80-EEE2D6F0539A}"/>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1795293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69900" y="457761"/>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grpSp>
        <p:nvGrpSpPr>
          <p:cNvPr id="22" name="Group 21">
            <a:extLst>
              <a:ext uri="{FF2B5EF4-FFF2-40B4-BE49-F238E27FC236}">
                <a16:creationId xmlns:a16="http://schemas.microsoft.com/office/drawing/2014/main" id="{7FD9866C-15F4-4676-B066-F8E303F76FF9}"/>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a:extLst>
                <a:ext uri="{FF2B5EF4-FFF2-40B4-BE49-F238E27FC236}">
                  <a16:creationId xmlns:a16="http://schemas.microsoft.com/office/drawing/2014/main" id="{D3BA4E7B-0F6A-496F-9343-94B6FD1A37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Freeform 6">
              <a:extLst>
                <a:ext uri="{FF2B5EF4-FFF2-40B4-BE49-F238E27FC236}">
                  <a16:creationId xmlns:a16="http://schemas.microsoft.com/office/drawing/2014/main" id="{8D34C1B4-D822-4296-95FD-852CA8105EA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7">
              <a:extLst>
                <a:ext uri="{FF2B5EF4-FFF2-40B4-BE49-F238E27FC236}">
                  <a16:creationId xmlns:a16="http://schemas.microsoft.com/office/drawing/2014/main" id="{DAEB7F1F-D094-4CC3-8276-FF9EB1CB3D30}"/>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8">
              <a:extLst>
                <a:ext uri="{FF2B5EF4-FFF2-40B4-BE49-F238E27FC236}">
                  <a16:creationId xmlns:a16="http://schemas.microsoft.com/office/drawing/2014/main" id="{14DB1B52-F29C-4963-ADB6-F92F1C4CC6B2}"/>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Rectangle 9">
              <a:extLst>
                <a:ext uri="{FF2B5EF4-FFF2-40B4-BE49-F238E27FC236}">
                  <a16:creationId xmlns:a16="http://schemas.microsoft.com/office/drawing/2014/main" id="{3EC5C785-9E4E-44EF-965C-9E54BD2C6F38}"/>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Rectangle 10">
              <a:extLst>
                <a:ext uri="{FF2B5EF4-FFF2-40B4-BE49-F238E27FC236}">
                  <a16:creationId xmlns:a16="http://schemas.microsoft.com/office/drawing/2014/main" id="{C2585904-32EC-455D-8830-96F5D6869044}"/>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1">
              <a:extLst>
                <a:ext uri="{FF2B5EF4-FFF2-40B4-BE49-F238E27FC236}">
                  <a16:creationId xmlns:a16="http://schemas.microsoft.com/office/drawing/2014/main" id="{DCB12CD3-0AAB-478B-A854-49819D23E62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0" name="Freeform 12">
              <a:extLst>
                <a:ext uri="{FF2B5EF4-FFF2-40B4-BE49-F238E27FC236}">
                  <a16:creationId xmlns:a16="http://schemas.microsoft.com/office/drawing/2014/main" id="{4C2A0C0B-5A51-4A56-A8CC-ED0E63660D39}"/>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1" name="Freeform 13">
              <a:extLst>
                <a:ext uri="{FF2B5EF4-FFF2-40B4-BE49-F238E27FC236}">
                  <a16:creationId xmlns:a16="http://schemas.microsoft.com/office/drawing/2014/main" id="{F55F9127-5385-4723-8E7B-9D38CE6BAF2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2" name="Freeform 14">
              <a:extLst>
                <a:ext uri="{FF2B5EF4-FFF2-40B4-BE49-F238E27FC236}">
                  <a16:creationId xmlns:a16="http://schemas.microsoft.com/office/drawing/2014/main" id="{82DA18BA-0A80-4088-8DBE-B6510968AEE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7419407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75325" y="457200"/>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grpSp>
        <p:nvGrpSpPr>
          <p:cNvPr id="19" name="Group 18">
            <a:extLst>
              <a:ext uri="{FF2B5EF4-FFF2-40B4-BE49-F238E27FC236}">
                <a16:creationId xmlns:a16="http://schemas.microsoft.com/office/drawing/2014/main" id="{03A26B1C-9EA9-402B-BB4F-FE4D7CE05EF9}"/>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a:extLst>
                <a:ext uri="{FF2B5EF4-FFF2-40B4-BE49-F238E27FC236}">
                  <a16:creationId xmlns:a16="http://schemas.microsoft.com/office/drawing/2014/main" id="{3F31326C-36FE-42CD-B7E4-287209300B92}"/>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Freeform 6">
              <a:extLst>
                <a:ext uri="{FF2B5EF4-FFF2-40B4-BE49-F238E27FC236}">
                  <a16:creationId xmlns:a16="http://schemas.microsoft.com/office/drawing/2014/main" id="{77D0F1E3-DCCA-425E-B7BD-4A503F72E61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2" name="Rectangle 7">
              <a:extLst>
                <a:ext uri="{FF2B5EF4-FFF2-40B4-BE49-F238E27FC236}">
                  <a16:creationId xmlns:a16="http://schemas.microsoft.com/office/drawing/2014/main" id="{812BEE96-A145-4CEE-88A1-6D0A42ACB139}"/>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3" name="Freeform 8">
              <a:extLst>
                <a:ext uri="{FF2B5EF4-FFF2-40B4-BE49-F238E27FC236}">
                  <a16:creationId xmlns:a16="http://schemas.microsoft.com/office/drawing/2014/main" id="{9E54F4D8-80C6-4268-B14F-61756137F64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Rectangle 9">
              <a:extLst>
                <a:ext uri="{FF2B5EF4-FFF2-40B4-BE49-F238E27FC236}">
                  <a16:creationId xmlns:a16="http://schemas.microsoft.com/office/drawing/2014/main" id="{0464AFCB-0F4C-4988-8AC9-1B73F9DEB328}"/>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10">
              <a:extLst>
                <a:ext uri="{FF2B5EF4-FFF2-40B4-BE49-F238E27FC236}">
                  <a16:creationId xmlns:a16="http://schemas.microsoft.com/office/drawing/2014/main" id="{C88F5B21-26E0-46B3-A3C6-EA7A2C9B34C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11">
              <a:extLst>
                <a:ext uri="{FF2B5EF4-FFF2-40B4-BE49-F238E27FC236}">
                  <a16:creationId xmlns:a16="http://schemas.microsoft.com/office/drawing/2014/main" id="{46D00BA5-CE39-4BA5-A5CC-7EFAD9E23EC3}"/>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Freeform 12">
              <a:extLst>
                <a:ext uri="{FF2B5EF4-FFF2-40B4-BE49-F238E27FC236}">
                  <a16:creationId xmlns:a16="http://schemas.microsoft.com/office/drawing/2014/main" id="{9491DA92-8CFA-4D97-B245-63A9BE1989CF}"/>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Freeform 13">
              <a:extLst>
                <a:ext uri="{FF2B5EF4-FFF2-40B4-BE49-F238E27FC236}">
                  <a16:creationId xmlns:a16="http://schemas.microsoft.com/office/drawing/2014/main" id="{74934DA2-285F-4D8F-AF68-1E9687B764B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4">
              <a:extLst>
                <a:ext uri="{FF2B5EF4-FFF2-40B4-BE49-F238E27FC236}">
                  <a16:creationId xmlns:a16="http://schemas.microsoft.com/office/drawing/2014/main" id="{FECC80B8-7B81-4530-83F6-24D3A1B7C0A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2927460836"/>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EBD-BE85-4E2B-AFE2-E2B64D137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C6B6E-19B7-4238-BC1C-E91400DE19E3}"/>
              </a:ext>
            </a:extLst>
          </p:cNvPr>
          <p:cNvSpPr>
            <a:spLocks noGrp="1"/>
          </p:cNvSpPr>
          <p:nvPr>
            <p:ph sz="half" idx="1"/>
          </p:nvPr>
        </p:nvSpPr>
        <p:spPr>
          <a:xfrm>
            <a:off x="270641"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A196A0-57DA-44B8-8F8D-6DFDDCB3D781}"/>
              </a:ext>
            </a:extLst>
          </p:cNvPr>
          <p:cNvSpPr>
            <a:spLocks noGrp="1"/>
          </p:cNvSpPr>
          <p:nvPr>
            <p:ph sz="half" idx="2"/>
          </p:nvPr>
        </p:nvSpPr>
        <p:spPr>
          <a:xfrm>
            <a:off x="6306207"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CF9D71C9-80A5-43CE-A833-2682502AB356}"/>
              </a:ext>
            </a:extLst>
          </p:cNvPr>
          <p:cNvSpPr>
            <a:spLocks noGrp="1"/>
          </p:cNvSpPr>
          <p:nvPr>
            <p:ph type="body" sz="quarter" idx="13"/>
          </p:nvPr>
        </p:nvSpPr>
        <p:spPr>
          <a:xfrm>
            <a:off x="270641" y="1021884"/>
            <a:ext cx="10515600" cy="333950"/>
          </a:xfrm>
        </p:spPr>
        <p:txBody>
          <a:bodyPr>
            <a:normAutofit/>
          </a:bodyPr>
          <a:lstStyle>
            <a:lvl1pPr marL="0" indent="0">
              <a:buNone/>
              <a:defRPr sz="16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8617A220-A6F9-4B8B-A326-88438AC2BAF0}"/>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9" name="Copyright">
            <a:extLst>
              <a:ext uri="{FF2B5EF4-FFF2-40B4-BE49-F238E27FC236}">
                <a16:creationId xmlns:a16="http://schemas.microsoft.com/office/drawing/2014/main" id="{9027B8F7-54EA-42F0-95E2-C83F188D6712}"/>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
        <p:nvSpPr>
          <p:cNvPr id="11" name="Text Placeholder 7">
            <a:extLst>
              <a:ext uri="{FF2B5EF4-FFF2-40B4-BE49-F238E27FC236}">
                <a16:creationId xmlns:a16="http://schemas.microsoft.com/office/drawing/2014/main" id="{A925DFCB-1F34-4EC5-B74A-BA479F433F4B}"/>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2" name="Picture 11">
            <a:extLst>
              <a:ext uri="{FF2B5EF4-FFF2-40B4-BE49-F238E27FC236}">
                <a16:creationId xmlns:a16="http://schemas.microsoft.com/office/drawing/2014/main" id="{9130E303-767A-4304-A667-45E22AEDCB4D}"/>
              </a:ext>
            </a:extLst>
          </p:cNvPr>
          <p:cNvPicPr>
            <a:picLocks noChangeAspect="1"/>
          </p:cNvPicPr>
          <p:nvPr userDrawn="1"/>
        </p:nvPicPr>
        <p:blipFill>
          <a:blip r:embed="rId2"/>
          <a:stretch>
            <a:fillRect/>
          </a:stretch>
        </p:blipFill>
        <p:spPr>
          <a:xfrm>
            <a:off x="11133269" y="105503"/>
            <a:ext cx="982109" cy="998468"/>
          </a:xfrm>
          <a:prstGeom prst="rect">
            <a:avLst/>
          </a:prstGeom>
        </p:spPr>
      </p:pic>
    </p:spTree>
    <p:extLst>
      <p:ext uri="{BB962C8B-B14F-4D97-AF65-F5344CB8AC3E}">
        <p14:creationId xmlns:p14="http://schemas.microsoft.com/office/powerpoint/2010/main" val="2798423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
        <p:nvSpPr>
          <p:cNvPr id="5" name="TextBox 4">
            <a:extLst>
              <a:ext uri="{FF2B5EF4-FFF2-40B4-BE49-F238E27FC236}">
                <a16:creationId xmlns:a16="http://schemas.microsoft.com/office/drawing/2014/main" id="{BA90C3B4-A1C5-4AA4-BD9F-2867F26384E7}"/>
              </a:ext>
            </a:extLst>
          </p:cNvPr>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94553040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
        <p:nvSpPr>
          <p:cNvPr id="5" name="TextBox 4">
            <a:extLst>
              <a:ext uri="{FF2B5EF4-FFF2-40B4-BE49-F238E27FC236}">
                <a16:creationId xmlns:a16="http://schemas.microsoft.com/office/drawing/2014/main" id="{1B2E6FD3-221F-48CE-AFAA-E566A45C8BE1}"/>
              </a:ext>
            </a:extLst>
          </p:cNvPr>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418059756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9" name="TextBox 8"/>
          <p:cNvSpPr txBox="1"/>
          <p:nvPr/>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
        <p:nvSpPr>
          <p:cNvPr id="5" name="TextBox 4">
            <a:extLst>
              <a:ext uri="{FF2B5EF4-FFF2-40B4-BE49-F238E27FC236}">
                <a16:creationId xmlns:a16="http://schemas.microsoft.com/office/drawing/2014/main" id="{5F4404D2-021C-4F5F-AB50-1E63AC69A510}"/>
              </a:ext>
            </a:extLst>
          </p:cNvPr>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413510951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
        <p:nvSpPr>
          <p:cNvPr id="5" name="TextBox 4">
            <a:extLst>
              <a:ext uri="{FF2B5EF4-FFF2-40B4-BE49-F238E27FC236}">
                <a16:creationId xmlns:a16="http://schemas.microsoft.com/office/drawing/2014/main" id="{545825F6-E39F-4E9C-BDFC-468373172530}"/>
              </a:ext>
            </a:extLst>
          </p:cNvPr>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138413774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8" y="1626101"/>
            <a:ext cx="4266983" cy="4673101"/>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7" cy="4633913"/>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90"/>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0964981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7"/>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94628554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63296" y="6365848"/>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B6F50CF5-77BF-459B-9A79-3C4CC22A0F3A}"/>
              </a:ext>
            </a:extLst>
          </p:cNvPr>
          <p:cNvGrpSpPr/>
          <p:nvPr userDrawn="1"/>
        </p:nvGrpSpPr>
        <p:grpSpPr>
          <a:xfrm>
            <a:off x="463296" y="341312"/>
            <a:ext cx="1819656" cy="347472"/>
            <a:chOff x="398463" y="404813"/>
            <a:chExt cx="1627187" cy="307976"/>
          </a:xfrm>
          <a:solidFill>
            <a:schemeClr val="bg1"/>
          </a:solidFill>
        </p:grpSpPr>
        <p:sp>
          <p:nvSpPr>
            <p:cNvPr id="28" name="Oval 5">
              <a:extLst>
                <a:ext uri="{FF2B5EF4-FFF2-40B4-BE49-F238E27FC236}">
                  <a16:creationId xmlns:a16="http://schemas.microsoft.com/office/drawing/2014/main" id="{E9128BED-07B9-451E-B858-7CC1141471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9" name="Freeform 6">
              <a:extLst>
                <a:ext uri="{FF2B5EF4-FFF2-40B4-BE49-F238E27FC236}">
                  <a16:creationId xmlns:a16="http://schemas.microsoft.com/office/drawing/2014/main" id="{C68196BA-7D11-4539-BDF9-983E22D3423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4" name="Rectangle 7">
              <a:extLst>
                <a:ext uri="{FF2B5EF4-FFF2-40B4-BE49-F238E27FC236}">
                  <a16:creationId xmlns:a16="http://schemas.microsoft.com/office/drawing/2014/main" id="{42AF1C77-6287-4499-B04A-87B27165DE90}"/>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5" name="Freeform 8">
              <a:extLst>
                <a:ext uri="{FF2B5EF4-FFF2-40B4-BE49-F238E27FC236}">
                  <a16:creationId xmlns:a16="http://schemas.microsoft.com/office/drawing/2014/main" id="{25579AED-BEB3-43B3-8ED1-4F00DD4BD00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6" name="Rectangle 9">
              <a:extLst>
                <a:ext uri="{FF2B5EF4-FFF2-40B4-BE49-F238E27FC236}">
                  <a16:creationId xmlns:a16="http://schemas.microsoft.com/office/drawing/2014/main" id="{E45E9D0B-F5C0-4893-92F0-D69A666C1B0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7" name="Rectangle 10">
              <a:extLst>
                <a:ext uri="{FF2B5EF4-FFF2-40B4-BE49-F238E27FC236}">
                  <a16:creationId xmlns:a16="http://schemas.microsoft.com/office/drawing/2014/main" id="{DE5C210F-0B06-4949-8E4D-64301D93E9D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8" name="Freeform 11">
              <a:extLst>
                <a:ext uri="{FF2B5EF4-FFF2-40B4-BE49-F238E27FC236}">
                  <a16:creationId xmlns:a16="http://schemas.microsoft.com/office/drawing/2014/main" id="{F24B8B3C-D0AE-4485-8A30-2C7813EFDEE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9" name="Freeform 12">
              <a:extLst>
                <a:ext uri="{FF2B5EF4-FFF2-40B4-BE49-F238E27FC236}">
                  <a16:creationId xmlns:a16="http://schemas.microsoft.com/office/drawing/2014/main" id="{0DD172EE-B893-46D5-9A64-6715E431296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0" name="Freeform 13">
              <a:extLst>
                <a:ext uri="{FF2B5EF4-FFF2-40B4-BE49-F238E27FC236}">
                  <a16:creationId xmlns:a16="http://schemas.microsoft.com/office/drawing/2014/main" id="{41641FDD-35E1-4F42-B99C-FFA6812569B0}"/>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1" name="Freeform 14">
              <a:extLst>
                <a:ext uri="{FF2B5EF4-FFF2-40B4-BE49-F238E27FC236}">
                  <a16:creationId xmlns:a16="http://schemas.microsoft.com/office/drawing/2014/main" id="{DFE30DEA-FA20-4812-875C-D70A3CA3F5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17" name="Picture Placeholder 8">
            <a:extLst>
              <a:ext uri="{FF2B5EF4-FFF2-40B4-BE49-F238E27FC236}">
                <a16:creationId xmlns:a16="http://schemas.microsoft.com/office/drawing/2014/main" id="{AA5D9D6B-8AE5-40BD-B06B-DB5F7F3841FC}"/>
              </a:ext>
            </a:extLst>
          </p:cNvPr>
          <p:cNvSpPr>
            <a:spLocks noGrp="1"/>
          </p:cNvSpPr>
          <p:nvPr>
            <p:ph type="pic" sz="quarter" idx="11"/>
          </p:nvPr>
        </p:nvSpPr>
        <p:spPr>
          <a:xfrm>
            <a:off x="3316942" y="688848"/>
            <a:ext cx="5562600" cy="5556504"/>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806459625"/>
      </p:ext>
    </p:extLst>
  </p:cSld>
  <p:clrMapOvr>
    <a:masterClrMapping/>
  </p:clrMapOvr>
  <p:hf hdr="0" dt="0"/>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1719073"/>
            <a:ext cx="9341104" cy="464362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8A445E98-0101-4641-B761-F6EC62A4C1F9}"/>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8E6546D8-000E-40B0-BE69-23BCCEC818E9}"/>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C7761B44-F344-440B-8939-9E878C81D0CA}"/>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0231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subtitle">
    <p:bg>
      <p:bgPr>
        <a:solidFill>
          <a:schemeClr val="tx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2"/>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5" name="Copyright">
            <a:extLst>
              <a:ext uri="{FF2B5EF4-FFF2-40B4-BE49-F238E27FC236}">
                <a16:creationId xmlns:a16="http://schemas.microsoft.com/office/drawing/2014/main" id="{4B67D35F-CDFB-4320-81F3-CD4EC23140BA}"/>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8" name="TextBox 7">
            <a:extLst>
              <a:ext uri="{FF2B5EF4-FFF2-40B4-BE49-F238E27FC236}">
                <a16:creationId xmlns:a16="http://schemas.microsoft.com/office/drawing/2014/main" id="{4C02917F-F7A3-4E44-A62A-0D3252A9ACC3}"/>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7349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EC165687-CD4B-4ECA-91CC-B2AF582B0611}"/>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6" name="TextBox 5">
            <a:extLst>
              <a:ext uri="{FF2B5EF4-FFF2-40B4-BE49-F238E27FC236}">
                <a16:creationId xmlns:a16="http://schemas.microsoft.com/office/drawing/2014/main" id="{33638B05-B04C-4F61-BC57-422475BC45AA}"/>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2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D4F9-037A-4827-9FE3-B132576743BF}"/>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9C82AC61-C0E5-473B-B4B0-CD68CD84E917}"/>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8" name="Copyright">
            <a:extLst>
              <a:ext uri="{FF2B5EF4-FFF2-40B4-BE49-F238E27FC236}">
                <a16:creationId xmlns:a16="http://schemas.microsoft.com/office/drawing/2014/main" id="{79E97081-548A-43C5-A5D4-357546352720}"/>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
        <p:nvSpPr>
          <p:cNvPr id="6" name="Text Placeholder 7">
            <a:extLst>
              <a:ext uri="{FF2B5EF4-FFF2-40B4-BE49-F238E27FC236}">
                <a16:creationId xmlns:a16="http://schemas.microsoft.com/office/drawing/2014/main" id="{2F1D6382-7B0F-4556-8634-01B09A44F992}"/>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9" name="Picture 8">
            <a:extLst>
              <a:ext uri="{FF2B5EF4-FFF2-40B4-BE49-F238E27FC236}">
                <a16:creationId xmlns:a16="http://schemas.microsoft.com/office/drawing/2014/main" id="{F57D3A19-2651-4357-A7E8-38076651AD1F}"/>
              </a:ext>
            </a:extLst>
          </p:cNvPr>
          <p:cNvPicPr>
            <a:picLocks noChangeAspect="1"/>
          </p:cNvPicPr>
          <p:nvPr userDrawn="1"/>
        </p:nvPicPr>
        <p:blipFill>
          <a:blip r:embed="rId2"/>
          <a:stretch>
            <a:fillRect/>
          </a:stretch>
        </p:blipFill>
        <p:spPr>
          <a:xfrm>
            <a:off x="11133269" y="105503"/>
            <a:ext cx="982109" cy="998468"/>
          </a:xfrm>
          <a:prstGeom prst="rect">
            <a:avLst/>
          </a:prstGeom>
        </p:spPr>
      </p:pic>
    </p:spTree>
    <p:extLst>
      <p:ext uri="{BB962C8B-B14F-4D97-AF65-F5344CB8AC3E}">
        <p14:creationId xmlns:p14="http://schemas.microsoft.com/office/powerpoint/2010/main" val="3861276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57201" y="6365848"/>
            <a:ext cx="4490721" cy="273050"/>
          </a:xfrm>
          <a:prstGeom prst="rect">
            <a:avLst/>
          </a:prstGeom>
        </p:spPr>
        <p:txBody>
          <a:bodyPr anchor="t">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A01EE57E-4C1B-4ECF-94C5-14A453751EA1}"/>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28" name="Oval 5">
              <a:extLst>
                <a:ext uri="{FF2B5EF4-FFF2-40B4-BE49-F238E27FC236}">
                  <a16:creationId xmlns:a16="http://schemas.microsoft.com/office/drawing/2014/main" id="{848B10DB-7BA0-47A6-A2BF-E43FDE325327}"/>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9" name="Freeform 6">
              <a:extLst>
                <a:ext uri="{FF2B5EF4-FFF2-40B4-BE49-F238E27FC236}">
                  <a16:creationId xmlns:a16="http://schemas.microsoft.com/office/drawing/2014/main" id="{B690FCB5-02B0-42C1-A71D-2F5ABCA25FF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3" name="Rectangle 7">
              <a:extLst>
                <a:ext uri="{FF2B5EF4-FFF2-40B4-BE49-F238E27FC236}">
                  <a16:creationId xmlns:a16="http://schemas.microsoft.com/office/drawing/2014/main" id="{358223E3-2772-41EC-BDC5-F0327F14B288}"/>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4" name="Freeform 8">
              <a:extLst>
                <a:ext uri="{FF2B5EF4-FFF2-40B4-BE49-F238E27FC236}">
                  <a16:creationId xmlns:a16="http://schemas.microsoft.com/office/drawing/2014/main" id="{60E75CE7-1268-47E9-A585-16E350CB0979}"/>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5" name="Rectangle 9">
              <a:extLst>
                <a:ext uri="{FF2B5EF4-FFF2-40B4-BE49-F238E27FC236}">
                  <a16:creationId xmlns:a16="http://schemas.microsoft.com/office/drawing/2014/main" id="{BF8B8A80-FD9A-43B9-A936-A0BE1CAD8037}"/>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6" name="Rectangle 10">
              <a:extLst>
                <a:ext uri="{FF2B5EF4-FFF2-40B4-BE49-F238E27FC236}">
                  <a16:creationId xmlns:a16="http://schemas.microsoft.com/office/drawing/2014/main" id="{5DA18E48-2689-422E-A84C-ECB5B61A0D2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7" name="Freeform 11">
              <a:extLst>
                <a:ext uri="{FF2B5EF4-FFF2-40B4-BE49-F238E27FC236}">
                  <a16:creationId xmlns:a16="http://schemas.microsoft.com/office/drawing/2014/main" id="{D9316E24-7A8A-4FCF-B2C4-4EE40E3BA994}"/>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8" name="Freeform 12">
              <a:extLst>
                <a:ext uri="{FF2B5EF4-FFF2-40B4-BE49-F238E27FC236}">
                  <a16:creationId xmlns:a16="http://schemas.microsoft.com/office/drawing/2014/main" id="{76354CE9-D577-46E8-886D-1BBB079BE4D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9" name="Freeform 13">
              <a:extLst>
                <a:ext uri="{FF2B5EF4-FFF2-40B4-BE49-F238E27FC236}">
                  <a16:creationId xmlns:a16="http://schemas.microsoft.com/office/drawing/2014/main" id="{2232419E-4011-4B15-A744-7F8FCDD1F558}"/>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40" name="Freeform 14">
              <a:extLst>
                <a:ext uri="{FF2B5EF4-FFF2-40B4-BE49-F238E27FC236}">
                  <a16:creationId xmlns:a16="http://schemas.microsoft.com/office/drawing/2014/main" id="{2F957E66-C402-4A51-A806-6052AEAFC8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
        <p:nvSpPr>
          <p:cNvPr id="44" name="Picture Placeholder 8">
            <a:extLst>
              <a:ext uri="{FF2B5EF4-FFF2-40B4-BE49-F238E27FC236}">
                <a16:creationId xmlns:a16="http://schemas.microsoft.com/office/drawing/2014/main" id="{932C736B-20BB-4603-9DD1-FEB85AD9DC39}"/>
              </a:ext>
            </a:extLst>
          </p:cNvPr>
          <p:cNvSpPr>
            <a:spLocks noGrp="1"/>
          </p:cNvSpPr>
          <p:nvPr>
            <p:ph type="pic" sz="quarter" idx="11"/>
          </p:nvPr>
        </p:nvSpPr>
        <p:spPr>
          <a:xfrm>
            <a:off x="3319272" y="688848"/>
            <a:ext cx="5562600" cy="5556504"/>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470999339"/>
      </p:ext>
    </p:extLst>
  </p:cSld>
  <p:clrMapOvr>
    <a:masterClrMapping/>
  </p:clrMapOvr>
  <p:hf hdr="0" dt="0"/>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8B9DDECB-90E6-4132-BCD8-24EBC3764DB9}"/>
              </a:ext>
            </a:extLst>
          </p:cNvPr>
          <p:cNvSpPr>
            <a:spLocks noGrp="1"/>
          </p:cNvSpPr>
          <p:nvPr>
            <p:ph type="pic" sz="quarter" idx="11"/>
          </p:nvPr>
        </p:nvSpPr>
        <p:spPr>
          <a:xfrm>
            <a:off x="3724289" y="688848"/>
            <a:ext cx="5562600" cy="5556504"/>
          </a:xfrm>
          <a:prstGeom prst="rect">
            <a:avLst/>
          </a:prstGeom>
        </p:spPr>
        <p:txBody>
          <a:bodyPr/>
          <a:lstStyle/>
          <a:p>
            <a:r>
              <a:rPr lang="en-US" noProof="0"/>
              <a:t>Click icon to add picture</a:t>
            </a:r>
          </a:p>
        </p:txBody>
      </p:sp>
      <p:grpSp>
        <p:nvGrpSpPr>
          <p:cNvPr id="18" name="Group 17">
            <a:extLst>
              <a:ext uri="{FF2B5EF4-FFF2-40B4-BE49-F238E27FC236}">
                <a16:creationId xmlns:a16="http://schemas.microsoft.com/office/drawing/2014/main" id="{C68220B9-53D3-434F-999D-90F07DAA2325}"/>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19" name="Oval 5">
              <a:extLst>
                <a:ext uri="{FF2B5EF4-FFF2-40B4-BE49-F238E27FC236}">
                  <a16:creationId xmlns:a16="http://schemas.microsoft.com/office/drawing/2014/main" id="{8B229135-140E-4C82-9088-DB80D93F74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0" name="Freeform 6">
              <a:extLst>
                <a:ext uri="{FF2B5EF4-FFF2-40B4-BE49-F238E27FC236}">
                  <a16:creationId xmlns:a16="http://schemas.microsoft.com/office/drawing/2014/main" id="{C0B69BD4-36A4-4DB1-B5FD-89FB06A52E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1" name="Rectangle 7">
              <a:extLst>
                <a:ext uri="{FF2B5EF4-FFF2-40B4-BE49-F238E27FC236}">
                  <a16:creationId xmlns:a16="http://schemas.microsoft.com/office/drawing/2014/main" id="{49F4DC4F-9DBA-44B7-B892-0083CA88927E}"/>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2" name="Freeform 8">
              <a:extLst>
                <a:ext uri="{FF2B5EF4-FFF2-40B4-BE49-F238E27FC236}">
                  <a16:creationId xmlns:a16="http://schemas.microsoft.com/office/drawing/2014/main" id="{67D5F0A5-5E6C-4963-9090-4DAF5F01D2A3}"/>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3" name="Rectangle 9">
              <a:extLst>
                <a:ext uri="{FF2B5EF4-FFF2-40B4-BE49-F238E27FC236}">
                  <a16:creationId xmlns:a16="http://schemas.microsoft.com/office/drawing/2014/main" id="{22C7545E-5780-4586-9808-699BCCFD7CE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4" name="Rectangle 10">
              <a:extLst>
                <a:ext uri="{FF2B5EF4-FFF2-40B4-BE49-F238E27FC236}">
                  <a16:creationId xmlns:a16="http://schemas.microsoft.com/office/drawing/2014/main" id="{489CD93F-3551-40B6-A00B-6CC2A8F5F4EE}"/>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5" name="Freeform 11">
              <a:extLst>
                <a:ext uri="{FF2B5EF4-FFF2-40B4-BE49-F238E27FC236}">
                  <a16:creationId xmlns:a16="http://schemas.microsoft.com/office/drawing/2014/main" id="{B6557C16-D6D6-4B71-81E6-ADCF6CEB19B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6" name="Freeform 12">
              <a:extLst>
                <a:ext uri="{FF2B5EF4-FFF2-40B4-BE49-F238E27FC236}">
                  <a16:creationId xmlns:a16="http://schemas.microsoft.com/office/drawing/2014/main" id="{E187CACC-821A-4265-91F5-84823A98F3C5}"/>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9" name="Freeform 13">
              <a:extLst>
                <a:ext uri="{FF2B5EF4-FFF2-40B4-BE49-F238E27FC236}">
                  <a16:creationId xmlns:a16="http://schemas.microsoft.com/office/drawing/2014/main" id="{31AAFBBA-1DE2-4D95-9B71-B343B106504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40" name="Freeform 14">
              <a:extLst>
                <a:ext uri="{FF2B5EF4-FFF2-40B4-BE49-F238E27FC236}">
                  <a16:creationId xmlns:a16="http://schemas.microsoft.com/office/drawing/2014/main" id="{D7679E8F-E1FF-41C4-93DF-F6A97D92D117}"/>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
        <p:nvSpPr>
          <p:cNvPr id="41" name="Title 1">
            <a:extLst>
              <a:ext uri="{FF2B5EF4-FFF2-40B4-BE49-F238E27FC236}">
                <a16:creationId xmlns:a16="http://schemas.microsoft.com/office/drawing/2014/main" id="{70F15D73-40F4-4F95-9E2A-7A67F615DB4A}"/>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4" name="Text Placeholder 4">
            <a:extLst>
              <a:ext uri="{FF2B5EF4-FFF2-40B4-BE49-F238E27FC236}">
                <a16:creationId xmlns:a16="http://schemas.microsoft.com/office/drawing/2014/main" id="{E65ED79E-D6FD-4D90-9073-C8776CB6AD10}"/>
              </a:ext>
            </a:extLst>
          </p:cNvPr>
          <p:cNvSpPr>
            <a:spLocks noGrp="1"/>
          </p:cNvSpPr>
          <p:nvPr>
            <p:ph type="body" sz="quarter" idx="10"/>
          </p:nvPr>
        </p:nvSpPr>
        <p:spPr>
          <a:xfrm>
            <a:off x="457201" y="6365848"/>
            <a:ext cx="4490721" cy="273050"/>
          </a:xfrm>
          <a:prstGeom prst="rect">
            <a:avLst/>
          </a:prstGeom>
        </p:spPr>
        <p:txBody>
          <a:bodyPr anchor="t">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213227590"/>
      </p:ext>
    </p:extLst>
  </p:cSld>
  <p:clrMapOvr>
    <a:masterClrMapping/>
  </p:clrMapOvr>
  <p:hf hdr="0" dt="0"/>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71504"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3296" y="3474720"/>
            <a:ext cx="11271504"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0BCEB560-071B-4253-BA4A-714E1469877D}"/>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Work re-Architected</a:t>
            </a:r>
          </a:p>
        </p:txBody>
      </p:sp>
      <p:sp>
        <p:nvSpPr>
          <p:cNvPr id="8" name="Copyright">
            <a:extLst>
              <a:ext uri="{FF2B5EF4-FFF2-40B4-BE49-F238E27FC236}">
                <a16:creationId xmlns:a16="http://schemas.microsoft.com/office/drawing/2014/main" id="{272BCDE8-AA28-4FCB-A996-55BEF44C3FDA}"/>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9" name="TextBox 8">
            <a:extLst>
              <a:ext uri="{FF2B5EF4-FFF2-40B4-BE49-F238E27FC236}">
                <a16:creationId xmlns:a16="http://schemas.microsoft.com/office/drawing/2014/main" id="{D4448245-B15A-4EC2-B973-2FEE794CDF86}"/>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32381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0" name="Copyright">
            <a:extLst>
              <a:ext uri="{FF2B5EF4-FFF2-40B4-BE49-F238E27FC236}">
                <a16:creationId xmlns:a16="http://schemas.microsoft.com/office/drawing/2014/main" id="{484F29FA-0A46-4792-A45E-5DE1B223E09B}"/>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CaseCode">
            <a:extLst>
              <a:ext uri="{FF2B5EF4-FFF2-40B4-BE49-F238E27FC236}">
                <a16:creationId xmlns:a16="http://schemas.microsoft.com/office/drawing/2014/main" id="{12BDD3ED-029E-4AC9-80CA-D3A2FBE9A5AF}"/>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2" name="TextBox 11">
            <a:extLst>
              <a:ext uri="{FF2B5EF4-FFF2-40B4-BE49-F238E27FC236}">
                <a16:creationId xmlns:a16="http://schemas.microsoft.com/office/drawing/2014/main" id="{A6895299-9295-492F-8C31-9744F3FB7A06}"/>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474500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opyright">
            <a:extLst>
              <a:ext uri="{FF2B5EF4-FFF2-40B4-BE49-F238E27FC236}">
                <a16:creationId xmlns:a16="http://schemas.microsoft.com/office/drawing/2014/main" id="{EC93E963-CFD3-43A9-AE1B-F08B522B4130}"/>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aseCode">
            <a:extLst>
              <a:ext uri="{FF2B5EF4-FFF2-40B4-BE49-F238E27FC236}">
                <a16:creationId xmlns:a16="http://schemas.microsoft.com/office/drawing/2014/main" id="{791BE9BD-85F6-497E-A8D6-CBFF87927B15}"/>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AB538D13-8CB9-4EE1-BCA9-24557BC4F2B2}"/>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474299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3297" y="1714500"/>
            <a:ext cx="9323916" cy="4648200"/>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08E5BA7E-93C2-43A2-9267-44AEA65B95C5}"/>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015C4658-A753-4EFC-B4C9-8CC1413F742B}"/>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DEC3538D-DEF3-427C-A22B-D6DED4B4F939}"/>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8861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1714500"/>
            <a:ext cx="9341104" cy="4648200"/>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42B478C9-B5DA-40CF-85B5-B8255333DF59}"/>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13465439-7954-4F6D-A5BA-2445764B064C}"/>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5B993EBE-E0B6-4868-AEFF-D7DAD2DDC7E4}"/>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80754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63296" y="1719073"/>
            <a:ext cx="9341104" cy="464362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D9D178A5-CCC4-4A46-8C47-9A140D4A5CA1}"/>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70B3F7DA-818B-4D8B-B857-2D625878F36E}"/>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4106B75E-593B-4DBE-A922-1C55C945A5EC}"/>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944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59A021DD-F549-41C3-B366-CFCBDD85997E}"/>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2" name="Title Placeholder 1">
            <a:extLst>
              <a:ext uri="{FF2B5EF4-FFF2-40B4-BE49-F238E27FC236}">
                <a16:creationId xmlns:a16="http://schemas.microsoft.com/office/drawing/2014/main" id="{ECC1F342-3C5A-4884-B063-1F96DE727F3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p:nvPr>
        </p:nvSpPr>
        <p:spPr>
          <a:xfrm>
            <a:off x="463296" y="1719072"/>
            <a:ext cx="5480304" cy="4643628"/>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2159D59-FAF6-4904-B82D-440C56566D86}"/>
              </a:ext>
            </a:extLst>
          </p:cNvPr>
          <p:cNvSpPr>
            <a:spLocks noGrp="1"/>
          </p:cNvSpPr>
          <p:nvPr>
            <p:ph sz="quarter" idx="14"/>
          </p:nvPr>
        </p:nvSpPr>
        <p:spPr>
          <a:xfrm>
            <a:off x="6260591" y="1714500"/>
            <a:ext cx="5480304" cy="4643628"/>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44980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2 columns - large">
    <p:bg>
      <p:bgPr>
        <a:solidFill>
          <a:schemeClr val="tx1"/>
        </a:solidFill>
        <a:effectLst/>
      </p:bgPr>
    </p:bg>
    <p:spTree>
      <p:nvGrpSpPr>
        <p:cNvPr id="1" name=""/>
        <p:cNvGrpSpPr/>
        <p:nvPr/>
      </p:nvGrpSpPr>
      <p:grpSpPr>
        <a:xfrm>
          <a:off x="0" y="0"/>
          <a:ext cx="0" cy="0"/>
          <a:chOff x="0" y="0"/>
          <a:chExt cx="0" cy="0"/>
        </a:xfrm>
      </p:grpSpPr>
      <p:sp>
        <p:nvSpPr>
          <p:cNvPr id="22" name="Title Placeholder 1">
            <a:extLst>
              <a:ext uri="{FF2B5EF4-FFF2-40B4-BE49-F238E27FC236}">
                <a16:creationId xmlns:a16="http://schemas.microsoft.com/office/drawing/2014/main" id="{ECC1F342-3C5A-4884-B063-1F96DE727F3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p:nvPr>
        </p:nvSpPr>
        <p:spPr>
          <a:xfrm>
            <a:off x="463296" y="1719072"/>
            <a:ext cx="5632704" cy="4643628"/>
          </a:xfrm>
          <a:prstGeom prst="rect">
            <a:avLst/>
          </a:prstGeom>
        </p:spPr>
        <p:txBody>
          <a:bodyPr>
            <a:noAutofit/>
          </a:bodyPr>
          <a:lstStyle>
            <a:lvl1pPr marL="0" indent="0" algn="l">
              <a:buFontTx/>
              <a:buNone/>
              <a:tabLst>
                <a:tab pos="3771900" algn="r"/>
              </a:tabLst>
              <a:defRPr sz="1600" b="1">
                <a:solidFill>
                  <a:schemeClr val="accent1"/>
                </a:solidFill>
              </a:defRPr>
            </a:lvl1pPr>
            <a:lvl2pPr marL="287338" indent="-287338" algn="l">
              <a:buClrTx/>
              <a:buSzPct val="100000"/>
              <a:buFont typeface="+mj-lt"/>
              <a:buAutoNum type="alphaUcPeriod"/>
              <a:tabLst>
                <a:tab pos="3771900" algn="r"/>
              </a:tabLst>
              <a:defRPr sz="1600" b="0">
                <a:solidFill>
                  <a:schemeClr val="bg1"/>
                </a:solidFill>
              </a:defRPr>
            </a:lvl2pPr>
            <a:lvl3pPr marL="347663" indent="-163513" algn="l">
              <a:buClrTx/>
              <a:buSzPct val="100000"/>
              <a:buFont typeface="Arial" panose="020B0604020202020204" pitchFamily="34" charset="0"/>
              <a:buChar char="−"/>
              <a:tabLst>
                <a:tab pos="3771900" algn="r"/>
              </a:tabLst>
              <a:defRPr sz="1600">
                <a:solidFill>
                  <a:schemeClr val="bg1"/>
                </a:solidFill>
              </a:defRPr>
            </a:lvl3pPr>
            <a:lvl4pPr marL="515938" indent="-150813" algn="l">
              <a:buClrTx/>
              <a:buSzPct val="100000"/>
              <a:buFont typeface="Arial" panose="020B0604020202020204" pitchFamily="34" charset="0"/>
              <a:buChar char="◦"/>
              <a:tabLst>
                <a:tab pos="3771900" algn="r"/>
              </a:tabLst>
              <a:defRPr sz="1600">
                <a:solidFill>
                  <a:schemeClr val="bg1"/>
                </a:solidFill>
              </a:defRPr>
            </a:lvl4pPr>
            <a:lvl5pPr marL="685800" indent="-144463" algn="l">
              <a:buClrTx/>
              <a:buSzPct val="100000"/>
              <a:buFont typeface="Arial" panose="020B0604020202020204" pitchFamily="34" charset="0"/>
              <a:buChar char="−"/>
              <a:tabLst>
                <a:tab pos="3771900" algn="r"/>
              </a:tabLst>
              <a:defRPr sz="1600" baseline="0">
                <a:solidFill>
                  <a:schemeClr val="bg1"/>
                </a:solidFill>
              </a:defRPr>
            </a:lvl5pPr>
          </a:lstStyle>
          <a:p>
            <a:pPr lvl="0"/>
            <a:r>
              <a:rPr lang="en-US" noProof="0"/>
              <a:t>Click to edit Master text styles</a:t>
            </a:r>
          </a:p>
          <a:p>
            <a:pPr lvl="1"/>
            <a:r>
              <a:rPr lang="en-US" noProof="0"/>
              <a:t>Second level</a:t>
            </a:r>
          </a:p>
        </p:txBody>
      </p:sp>
      <p:sp>
        <p:nvSpPr>
          <p:cNvPr id="6" name="CaseCode">
            <a:extLst>
              <a:ext uri="{FF2B5EF4-FFF2-40B4-BE49-F238E27FC236}">
                <a16:creationId xmlns:a16="http://schemas.microsoft.com/office/drawing/2014/main" id="{BCD2BB33-AEC9-47D9-A336-FE56C0D07FC6}"/>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Work re-Architected</a:t>
            </a:r>
          </a:p>
        </p:txBody>
      </p:sp>
      <p:sp>
        <p:nvSpPr>
          <p:cNvPr id="7" name="Copyright">
            <a:extLst>
              <a:ext uri="{FF2B5EF4-FFF2-40B4-BE49-F238E27FC236}">
                <a16:creationId xmlns:a16="http://schemas.microsoft.com/office/drawing/2014/main" id="{A0B4E948-D63E-4E0A-A6DE-8AB04D28ECF6}"/>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8" name="TextBox 7">
            <a:extLst>
              <a:ext uri="{FF2B5EF4-FFF2-40B4-BE49-F238E27FC236}">
                <a16:creationId xmlns:a16="http://schemas.microsoft.com/office/drawing/2014/main" id="{97CC9B53-0316-4DBA-996C-C6A655FF079D}"/>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567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ubhea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457205" y="434975"/>
            <a:ext cx="11277599" cy="453696"/>
          </a:xfrm>
          <a:prstGeom prst="rect">
            <a:avLst/>
          </a:prstGeom>
        </p:spPr>
        <p:txBody>
          <a:bodyPr vert="horz" lIns="0" tIns="0" rIns="0" bIns="0" rtlCol="0" anchor="t" anchorCtr="0">
            <a:noAutofit/>
          </a:bodyPr>
          <a:lstStyle>
            <a:lvl1pPr>
              <a:defRPr sz="2800" b="1">
                <a:latin typeface="+mn-lt"/>
                <a:cs typeface="Times New Roman" panose="02020603050405020304" pitchFamily="18" charset="0"/>
              </a:defRPr>
            </a:lvl1pPr>
          </a:lstStyle>
          <a:p>
            <a:r>
              <a:rPr lang="en-US" noProof="0"/>
              <a:t>Click to edit Master title style</a:t>
            </a:r>
          </a:p>
        </p:txBody>
      </p:sp>
      <p:sp>
        <p:nvSpPr>
          <p:cNvPr id="3" name="Text Placeholder 8">
            <a:extLst>
              <a:ext uri="{FF2B5EF4-FFF2-40B4-BE49-F238E27FC236}">
                <a16:creationId xmlns:a16="http://schemas.microsoft.com/office/drawing/2014/main" id="{61ECAAFF-8F4D-1041-9BD6-F01200012957}"/>
              </a:ext>
            </a:extLst>
          </p:cNvPr>
          <p:cNvSpPr>
            <a:spLocks noGrp="1"/>
          </p:cNvSpPr>
          <p:nvPr>
            <p:ph type="body" sz="quarter" idx="13" hasCustomPrompt="1"/>
          </p:nvPr>
        </p:nvSpPr>
        <p:spPr>
          <a:xfrm>
            <a:off x="458793" y="985844"/>
            <a:ext cx="11275995" cy="397805"/>
          </a:xfrm>
          <a:prstGeom prst="rect">
            <a:avLst/>
          </a:prstGeom>
        </p:spPr>
        <p:txBody>
          <a:bodyPr lIns="0" tIns="0" rIns="0" bIns="0">
            <a:noAutofit/>
          </a:bodyPr>
          <a:lstStyle>
            <a:lvl1pPr marL="0" indent="0">
              <a:spcAft>
                <a:spcPts val="600"/>
              </a:spcAft>
              <a:buNone/>
              <a:defRPr sz="1400" b="0">
                <a:solidFill>
                  <a:schemeClr val="accent6"/>
                </a:solidFill>
                <a:latin typeface="+mn-lt"/>
                <a:cs typeface="Arial" panose="020B0604020202020204" pitchFamily="34" charset="0"/>
              </a:defRPr>
            </a:lvl1pPr>
          </a:lstStyle>
          <a:p>
            <a:pPr lvl="0"/>
            <a:r>
              <a:rPr lang="en-US" noProof="0"/>
              <a:t>Click to add subtitle</a:t>
            </a:r>
          </a:p>
        </p:txBody>
      </p:sp>
      <p:sp>
        <p:nvSpPr>
          <p:cNvPr id="6" name="Copyright">
            <a:extLst>
              <a:ext uri="{FF2B5EF4-FFF2-40B4-BE49-F238E27FC236}">
                <a16:creationId xmlns:a16="http://schemas.microsoft.com/office/drawing/2014/main" id="{BF0A6517-F277-4AAD-B466-83286399CBD3}"/>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
        <p:nvSpPr>
          <p:cNvPr id="8" name="Text Placeholder 7">
            <a:extLst>
              <a:ext uri="{FF2B5EF4-FFF2-40B4-BE49-F238E27FC236}">
                <a16:creationId xmlns:a16="http://schemas.microsoft.com/office/drawing/2014/main" id="{A656EA2B-D161-475A-B2E9-B3F99A03D1AF}"/>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1" name="Picture 10">
            <a:extLst>
              <a:ext uri="{FF2B5EF4-FFF2-40B4-BE49-F238E27FC236}">
                <a16:creationId xmlns:a16="http://schemas.microsoft.com/office/drawing/2014/main" id="{59A6A328-7293-4D7B-AA76-27E33B7C0548}"/>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TextBox 3">
            <a:extLst>
              <a:ext uri="{FF2B5EF4-FFF2-40B4-BE49-F238E27FC236}">
                <a16:creationId xmlns:a16="http://schemas.microsoft.com/office/drawing/2014/main" id="{0A75BC4E-5C18-409F-2839-BA6D1029AF3C}"/>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53937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57201" y="685801"/>
            <a:ext cx="11277599" cy="1027633"/>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7" name="Chart Placeholder 3"/>
          <p:cNvSpPr>
            <a:spLocks noGrp="1"/>
          </p:cNvSpPr>
          <p:nvPr>
            <p:ph type="chart" sz="quarter" idx="15"/>
          </p:nvPr>
        </p:nvSpPr>
        <p:spPr>
          <a:xfrm>
            <a:off x="463296" y="2078281"/>
            <a:ext cx="11271504" cy="4042735"/>
          </a:xfrm>
          <a:prstGeom prst="rect">
            <a:avLst/>
          </a:prstGeom>
        </p:spPr>
        <p:txBody>
          <a:bodyPr>
            <a:noAutofit/>
          </a:bodyPr>
          <a:lstStyle>
            <a:lvl1pPr>
              <a:defRPr sz="1200"/>
            </a:lvl1pPr>
          </a:lstStyle>
          <a:p>
            <a:r>
              <a:rPr lang="en-US"/>
              <a:t>Click icon to add chart</a:t>
            </a:r>
            <a:endParaRPr lang="en-GB"/>
          </a:p>
        </p:txBody>
      </p:sp>
      <p:sp>
        <p:nvSpPr>
          <p:cNvPr id="18" name="Text Placeholder 8"/>
          <p:cNvSpPr>
            <a:spLocks noGrp="1"/>
          </p:cNvSpPr>
          <p:nvPr>
            <p:ph type="body" sz="quarter" idx="18"/>
          </p:nvPr>
        </p:nvSpPr>
        <p:spPr>
          <a:xfrm>
            <a:off x="463296" y="1717263"/>
            <a:ext cx="11271504" cy="357187"/>
          </a:xfrm>
        </p:spPr>
        <p:txBody>
          <a:bodyPr>
            <a:noAutofit/>
          </a:bodyPr>
          <a:lstStyle>
            <a:lvl1pPr>
              <a:defRPr sz="1200"/>
            </a:lvl1pPr>
          </a:lstStyle>
          <a:p>
            <a:pPr lvl="0"/>
            <a:r>
              <a:rPr lang="en-US" noProof="0"/>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463294" y="350300"/>
            <a:ext cx="11265412" cy="335500"/>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8" name="Text Placeholder 7">
            <a:extLst>
              <a:ext uri="{FF2B5EF4-FFF2-40B4-BE49-F238E27FC236}">
                <a16:creationId xmlns:a16="http://schemas.microsoft.com/office/drawing/2014/main" id="{4B6E095B-6E26-41E6-AFC8-FF16F0C3C866}"/>
              </a:ext>
            </a:extLst>
          </p:cNvPr>
          <p:cNvSpPr>
            <a:spLocks noGrp="1"/>
          </p:cNvSpPr>
          <p:nvPr>
            <p:ph type="body" sz="quarter" idx="23"/>
          </p:nvPr>
        </p:nvSpPr>
        <p:spPr>
          <a:xfrm>
            <a:off x="457201" y="6121016"/>
            <a:ext cx="11277599" cy="241685"/>
          </a:xfrm>
        </p:spPr>
        <p:txBody>
          <a:bodyPr>
            <a:no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1954107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56871" y="2137713"/>
            <a:ext cx="5480304" cy="3983302"/>
          </a:xfrm>
        </p:spPr>
        <p:txBody>
          <a:bodyPr>
            <a:noAutofit/>
          </a:bodyPr>
          <a:lstStyle>
            <a:lvl1pPr>
              <a:defRPr sz="1200"/>
            </a:lvl1pPr>
          </a:lstStyle>
          <a:p>
            <a:r>
              <a:rPr lang="en-US" noProof="0"/>
              <a:t>Click icon to add chart</a:t>
            </a:r>
          </a:p>
        </p:txBody>
      </p:sp>
      <p:sp>
        <p:nvSpPr>
          <p:cNvPr id="6" name="Text Placeholder 5"/>
          <p:cNvSpPr>
            <a:spLocks noGrp="1"/>
          </p:cNvSpPr>
          <p:nvPr>
            <p:ph type="body" sz="quarter" idx="22"/>
          </p:nvPr>
        </p:nvSpPr>
        <p:spPr>
          <a:xfrm>
            <a:off x="6256871" y="1719074"/>
            <a:ext cx="5480304" cy="405940"/>
          </a:xfrm>
        </p:spPr>
        <p:txBody>
          <a:bodyPr>
            <a:noAutofit/>
          </a:bodyPr>
          <a:lstStyle>
            <a:lvl1pPr>
              <a:defRPr sz="1200"/>
            </a:lvl1pPr>
          </a:lstStyle>
          <a:p>
            <a:pPr lvl="0"/>
            <a:r>
              <a:rPr lang="en-US" noProof="0"/>
              <a:t>Click to edit Master text styles</a:t>
            </a:r>
          </a:p>
        </p:txBody>
      </p:sp>
      <p:sp>
        <p:nvSpPr>
          <p:cNvPr id="15" name="Text Placeholder 7"/>
          <p:cNvSpPr>
            <a:spLocks noGrp="1"/>
          </p:cNvSpPr>
          <p:nvPr>
            <p:ph type="body" sz="quarter" idx="23"/>
          </p:nvPr>
        </p:nvSpPr>
        <p:spPr>
          <a:xfrm>
            <a:off x="463297" y="6121016"/>
            <a:ext cx="11273879" cy="241685"/>
          </a:xfrm>
        </p:spPr>
        <p:txBody>
          <a:bodyPr>
            <a:noAutofit/>
          </a:bodyPr>
          <a:lstStyle>
            <a:lvl1pPr>
              <a:spcAft>
                <a:spcPts val="0"/>
              </a:spcAft>
              <a:defRPr sz="800"/>
            </a:lvl1pPr>
          </a:lstStyle>
          <a:p>
            <a:pPr lvl="0"/>
            <a:r>
              <a:rPr lang="en-US"/>
              <a:t>Click to edit Master text styles</a:t>
            </a:r>
          </a:p>
        </p:txBody>
      </p:sp>
      <p:sp>
        <p:nvSpPr>
          <p:cNvPr id="10" name="Text Placeholder 8">
            <a:extLst>
              <a:ext uri="{FF2B5EF4-FFF2-40B4-BE49-F238E27FC236}">
                <a16:creationId xmlns:a16="http://schemas.microsoft.com/office/drawing/2014/main" id="{CD00439A-130B-4E04-85CB-DABD856B2FAA}"/>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1" name="Title Placeholder 1">
            <a:extLst>
              <a:ext uri="{FF2B5EF4-FFF2-40B4-BE49-F238E27FC236}">
                <a16:creationId xmlns:a16="http://schemas.microsoft.com/office/drawing/2014/main" id="{33B9B3F6-9F40-4388-9B79-8E0961AD2B9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3" name="Content Placeholder 3">
            <a:extLst>
              <a:ext uri="{FF2B5EF4-FFF2-40B4-BE49-F238E27FC236}">
                <a16:creationId xmlns:a16="http://schemas.microsoft.com/office/drawing/2014/main" id="{81AD6F48-ECFC-4B93-B043-AEA877E0937F}"/>
              </a:ext>
            </a:extLst>
          </p:cNvPr>
          <p:cNvSpPr>
            <a:spLocks noGrp="1"/>
          </p:cNvSpPr>
          <p:nvPr>
            <p:ph sz="quarter" idx="10"/>
          </p:nvPr>
        </p:nvSpPr>
        <p:spPr>
          <a:xfrm>
            <a:off x="463296" y="1719073"/>
            <a:ext cx="5480304" cy="4401943"/>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27888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6" name="Text Placeholder 5"/>
          <p:cNvSpPr>
            <a:spLocks noGrp="1"/>
          </p:cNvSpPr>
          <p:nvPr>
            <p:ph type="body" sz="quarter" idx="22"/>
          </p:nvPr>
        </p:nvSpPr>
        <p:spPr>
          <a:xfrm>
            <a:off x="6254379" y="1719073"/>
            <a:ext cx="5486516" cy="405939"/>
          </a:xfrm>
        </p:spPr>
        <p:txBody>
          <a:bodyPr>
            <a:noAutofit/>
          </a:bodyPr>
          <a:lstStyle>
            <a:lvl1pPr>
              <a:defRPr sz="1200"/>
            </a:lvl1pPr>
          </a:lstStyle>
          <a:p>
            <a:pPr lvl="0"/>
            <a:r>
              <a:rPr lang="en-US" noProof="0"/>
              <a:t>Click to edit Master text styles</a:t>
            </a:r>
          </a:p>
        </p:txBody>
      </p:sp>
      <p:sp>
        <p:nvSpPr>
          <p:cNvPr id="15" name="Text Placeholder 7"/>
          <p:cNvSpPr>
            <a:spLocks noGrp="1"/>
          </p:cNvSpPr>
          <p:nvPr>
            <p:ph type="body" sz="quarter" idx="23"/>
          </p:nvPr>
        </p:nvSpPr>
        <p:spPr>
          <a:xfrm>
            <a:off x="457201" y="6121016"/>
            <a:ext cx="11277599" cy="241685"/>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460271" y="2125011"/>
            <a:ext cx="5480304" cy="3996002"/>
          </a:xfrm>
        </p:spPr>
        <p:txBody>
          <a:bodyPr>
            <a:noAutofit/>
          </a:bodyPr>
          <a:lstStyle>
            <a:lvl1pPr>
              <a:defRPr sz="1200"/>
            </a:lvl1pPr>
          </a:lstStyle>
          <a:p>
            <a:r>
              <a:rPr lang="en-US"/>
              <a:t>Click icon to add chart</a:t>
            </a:r>
            <a:endParaRPr lang="en-GB"/>
          </a:p>
        </p:txBody>
      </p:sp>
      <p:sp>
        <p:nvSpPr>
          <p:cNvPr id="12" name="Text Placeholder 5"/>
          <p:cNvSpPr>
            <a:spLocks noGrp="1"/>
          </p:cNvSpPr>
          <p:nvPr>
            <p:ph type="body" sz="quarter" idx="25"/>
          </p:nvPr>
        </p:nvSpPr>
        <p:spPr>
          <a:xfrm>
            <a:off x="463296" y="1719073"/>
            <a:ext cx="5480304" cy="405939"/>
          </a:xfrm>
        </p:spPr>
        <p:txBody>
          <a:bodyPr>
            <a:noAutofit/>
          </a:bodyPr>
          <a:lstStyle>
            <a:lvl1pPr>
              <a:defRPr sz="1200"/>
            </a:lvl1pPr>
          </a:lstStyle>
          <a:p>
            <a:pPr lvl="0"/>
            <a:r>
              <a:rPr lang="en-US" noProof="0"/>
              <a:t>Click to edit Master text styles</a:t>
            </a:r>
          </a:p>
        </p:txBody>
      </p:sp>
      <p:sp>
        <p:nvSpPr>
          <p:cNvPr id="11" name="Chart Placeholder 2">
            <a:extLst>
              <a:ext uri="{FF2B5EF4-FFF2-40B4-BE49-F238E27FC236}">
                <a16:creationId xmlns:a16="http://schemas.microsoft.com/office/drawing/2014/main" id="{F1BD57FD-600D-430A-AB0C-89DFCC950E21}"/>
              </a:ext>
            </a:extLst>
          </p:cNvPr>
          <p:cNvSpPr>
            <a:spLocks noGrp="1"/>
          </p:cNvSpPr>
          <p:nvPr>
            <p:ph type="chart" sz="quarter" idx="26"/>
          </p:nvPr>
        </p:nvSpPr>
        <p:spPr>
          <a:xfrm>
            <a:off x="6248403" y="2125011"/>
            <a:ext cx="5486397" cy="3996000"/>
          </a:xfrm>
        </p:spPr>
        <p:txBody>
          <a:bodyPr>
            <a:noAutofit/>
          </a:bodyPr>
          <a:lstStyle>
            <a:lvl1pPr>
              <a:defRPr sz="1200"/>
            </a:lvl1pPr>
          </a:lstStyle>
          <a:p>
            <a:r>
              <a:rPr lang="en-US"/>
              <a:t>Click icon to add chart</a:t>
            </a:r>
            <a:endParaRPr lang="en-GB"/>
          </a:p>
        </p:txBody>
      </p:sp>
      <p:sp>
        <p:nvSpPr>
          <p:cNvPr id="13" name="Text Placeholder 8">
            <a:extLst>
              <a:ext uri="{FF2B5EF4-FFF2-40B4-BE49-F238E27FC236}">
                <a16:creationId xmlns:a16="http://schemas.microsoft.com/office/drawing/2014/main" id="{ACD26822-93FD-4865-A5E4-053695247E8C}"/>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6" name="Title Placeholder 1">
            <a:extLst>
              <a:ext uri="{FF2B5EF4-FFF2-40B4-BE49-F238E27FC236}">
                <a16:creationId xmlns:a16="http://schemas.microsoft.com/office/drawing/2014/main" id="{B7DE9340-98F1-4431-9CA2-BA6425441E8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114278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8" name="Content Placeholder 3"/>
          <p:cNvSpPr>
            <a:spLocks noGrp="1"/>
          </p:cNvSpPr>
          <p:nvPr>
            <p:ph sz="quarter" idx="16"/>
          </p:nvPr>
        </p:nvSpPr>
        <p:spPr>
          <a:xfrm>
            <a:off x="5450349" y="1718455"/>
            <a:ext cx="6290545" cy="4716463"/>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a:extLst>
              <a:ext uri="{FF2B5EF4-FFF2-40B4-BE49-F238E27FC236}">
                <a16:creationId xmlns:a16="http://schemas.microsoft.com/office/drawing/2014/main" id="{834EAC11-4B6F-4989-ADAB-DCA27D91F55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9" name="Title Placeholder 1">
            <a:extLst>
              <a:ext uri="{FF2B5EF4-FFF2-40B4-BE49-F238E27FC236}">
                <a16:creationId xmlns:a16="http://schemas.microsoft.com/office/drawing/2014/main" id="{615E83D0-63FA-4C06-8888-31EF80337E8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p:nvPr>
        </p:nvSpPr>
        <p:spPr>
          <a:xfrm>
            <a:off x="463296" y="1714500"/>
            <a:ext cx="4413504" cy="4648200"/>
          </a:xfrm>
          <a:prstGeom prst="rect">
            <a:avLst/>
          </a:prstGeom>
        </p:spPr>
        <p:txBody>
          <a:bodyPr>
            <a:noAutofit/>
          </a:bodyPr>
          <a:lstStyle>
            <a:lvl1pPr marL="0" indent="0" algn="l">
              <a:buFontTx/>
              <a:buNone/>
              <a:tabLst>
                <a:tab pos="3771900" algn="r"/>
              </a:tabLst>
              <a:defRPr sz="1200">
                <a:latin typeface="+mn-lt"/>
              </a:defRPr>
            </a:lvl1pPr>
            <a:lvl2pPr marL="104775" indent="-104775" algn="l">
              <a:buClrTx/>
              <a:buSzPct val="100000"/>
              <a:buFont typeface="Arial" panose="020B0604020202020204" pitchFamily="34" charset="0"/>
              <a:buChar char="•"/>
              <a:tabLst>
                <a:tab pos="3771900" algn="r"/>
              </a:tabLst>
              <a:defRPr sz="1200">
                <a:latin typeface="+mj-lt"/>
              </a:defRPr>
            </a:lvl2pPr>
            <a:lvl3pPr marL="228600" indent="-104775" algn="l">
              <a:buClrTx/>
              <a:buSzPct val="100000"/>
              <a:buFont typeface="Arial" panose="020B0604020202020204" pitchFamily="34" charset="0"/>
              <a:buChar char="−"/>
              <a:tabLst>
                <a:tab pos="3771900" algn="r"/>
              </a:tabLst>
              <a:defRPr sz="1200">
                <a:latin typeface="+mn-lt"/>
              </a:defRPr>
            </a:lvl3pPr>
            <a:lvl4pPr marL="352425" indent="-104775" algn="l">
              <a:buClrTx/>
              <a:buSzPct val="100000"/>
              <a:buFont typeface="Arial" panose="020B0604020202020204" pitchFamily="34" charset="0"/>
              <a:buChar char="◦"/>
              <a:tabLst>
                <a:tab pos="3771900" algn="r"/>
              </a:tabLst>
              <a:defRPr sz="1200">
                <a:latin typeface="+mn-lt"/>
              </a:defRPr>
            </a:lvl4pPr>
            <a:lvl5pPr marL="476250" indent="-104775" algn="l">
              <a:buClrTx/>
              <a:buSzPct val="100000"/>
              <a:buFont typeface="Arial" panose="020B0604020202020204" pitchFamily="34" charset="0"/>
              <a:buChar char="−"/>
              <a:tabLst>
                <a:tab pos="3771900" algn="r"/>
              </a:tabLst>
              <a:defRPr sz="1200"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07131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8192978" y="1737504"/>
            <a:ext cx="3547917" cy="4644248"/>
          </a:xfrm>
          <a:prstGeom prst="rect">
            <a:avLst/>
          </a:prstGeom>
        </p:spPr>
        <p:txBody>
          <a:bodyPr>
            <a:noAutofit/>
          </a:bodyPr>
          <a:lstStyle>
            <a:lvl1pPr>
              <a:tabLst>
                <a:tab pos="3771900" algn="r"/>
              </a:tabLst>
              <a:defRPr sz="1800">
                <a:solidFill>
                  <a:schemeClr val="accent3"/>
                </a:solidFill>
              </a:defRPr>
            </a:lvl1pPr>
            <a:lvl2pPr>
              <a:tabLst>
                <a:tab pos="3771900" algn="r"/>
              </a:tabLst>
              <a:defRPr/>
            </a:lvl2pPr>
            <a:lvl3pPr>
              <a:tabLst>
                <a:tab pos="3771900" algn="r"/>
              </a:tabLst>
              <a:defRPr/>
            </a:lvl3pPr>
            <a:lvl4pPr>
              <a:tabLst>
                <a:tab pos="3771900" algn="r"/>
              </a:tabLst>
              <a:defRPr/>
            </a:lvl4pPr>
            <a:lvl5pPr>
              <a:tabLst>
                <a:tab pos="37719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73296" y="1718454"/>
            <a:ext cx="7400704" cy="4644247"/>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a:extLst>
              <a:ext uri="{FF2B5EF4-FFF2-40B4-BE49-F238E27FC236}">
                <a16:creationId xmlns:a16="http://schemas.microsoft.com/office/drawing/2014/main" id="{D58FC9CF-4F37-4309-BF5F-E64AE49426F2}"/>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9" name="Title Placeholder 1">
            <a:extLst>
              <a:ext uri="{FF2B5EF4-FFF2-40B4-BE49-F238E27FC236}">
                <a16:creationId xmlns:a16="http://schemas.microsoft.com/office/drawing/2014/main" id="{6999054A-E358-4B12-B841-DE440A68D9B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098921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1468" y="2115797"/>
            <a:ext cx="3549549" cy="4005216"/>
          </a:xfrm>
          <a:prstGeom prst="rect">
            <a:avLst/>
          </a:prstGeom>
        </p:spPr>
        <p:txBody>
          <a:bodyPr>
            <a:noAutofit/>
          </a:bodyPr>
          <a:lstStyle>
            <a:lvl1pPr>
              <a:defRPr sz="1200"/>
            </a:lvl1pPr>
          </a:lstStyle>
          <a:p>
            <a:r>
              <a:rPr lang="en-US" noProof="0"/>
              <a:t>Click icon to add chart</a:t>
            </a:r>
          </a:p>
        </p:txBody>
      </p:sp>
      <p:sp>
        <p:nvSpPr>
          <p:cNvPr id="18" name="Text Placeholder 8"/>
          <p:cNvSpPr>
            <a:spLocks noGrp="1"/>
          </p:cNvSpPr>
          <p:nvPr>
            <p:ph type="body" sz="quarter" idx="18"/>
          </p:nvPr>
        </p:nvSpPr>
        <p:spPr>
          <a:xfrm>
            <a:off x="459119" y="1722943"/>
            <a:ext cx="3549549" cy="392112"/>
          </a:xfrm>
        </p:spPr>
        <p:txBody>
          <a:bodyPr>
            <a:noAutofit/>
          </a:bodyPr>
          <a:lstStyle>
            <a:lvl1pPr>
              <a:defRPr sz="1200"/>
            </a:lvl1pPr>
          </a:lstStyle>
          <a:p>
            <a:pPr lvl="0"/>
            <a:r>
              <a:rPr lang="en-US" noProof="0"/>
              <a:t>Click to edit Master text styles</a:t>
            </a:r>
          </a:p>
        </p:txBody>
      </p:sp>
      <p:sp>
        <p:nvSpPr>
          <p:cNvPr id="12" name="Text Placeholder 7"/>
          <p:cNvSpPr>
            <a:spLocks noGrp="1"/>
          </p:cNvSpPr>
          <p:nvPr>
            <p:ph type="body" sz="quarter" idx="23"/>
          </p:nvPr>
        </p:nvSpPr>
        <p:spPr>
          <a:xfrm>
            <a:off x="461468" y="6121016"/>
            <a:ext cx="11277600" cy="241685"/>
          </a:xfrm>
        </p:spPr>
        <p:txBody>
          <a:bodyPr>
            <a:noAutofit/>
          </a:bodyPr>
          <a:lstStyle>
            <a:lvl1pPr>
              <a:spcAft>
                <a:spcPts val="0"/>
              </a:spcAft>
              <a:defRPr sz="900"/>
            </a:lvl1pPr>
          </a:lstStyle>
          <a:p>
            <a:pPr lvl="0"/>
            <a:r>
              <a:rPr lang="en-US" noProof="0"/>
              <a:t>Click to edit Master text styles</a:t>
            </a:r>
          </a:p>
        </p:txBody>
      </p:sp>
      <p:sp>
        <p:nvSpPr>
          <p:cNvPr id="19" name="Chart Placeholder 3">
            <a:extLst>
              <a:ext uri="{FF2B5EF4-FFF2-40B4-BE49-F238E27FC236}">
                <a16:creationId xmlns:a16="http://schemas.microsoft.com/office/drawing/2014/main" id="{16889619-7368-4B21-B502-003FD717C954}"/>
              </a:ext>
            </a:extLst>
          </p:cNvPr>
          <p:cNvSpPr>
            <a:spLocks noGrp="1"/>
          </p:cNvSpPr>
          <p:nvPr>
            <p:ph type="chart" sz="quarter" idx="24"/>
          </p:nvPr>
        </p:nvSpPr>
        <p:spPr>
          <a:xfrm>
            <a:off x="4323575" y="2115798"/>
            <a:ext cx="3549549" cy="4005216"/>
          </a:xfrm>
          <a:prstGeom prst="rect">
            <a:avLst/>
          </a:prstGeom>
        </p:spPr>
        <p:txBody>
          <a:bodyPr>
            <a:noAutofit/>
          </a:bodyPr>
          <a:lstStyle>
            <a:lvl1pPr>
              <a:defRPr sz="1200"/>
            </a:lvl1pPr>
          </a:lstStyle>
          <a:p>
            <a:r>
              <a:rPr lang="en-US" noProof="0"/>
              <a:t>Click icon to add chart</a:t>
            </a:r>
          </a:p>
        </p:txBody>
      </p:sp>
      <p:sp>
        <p:nvSpPr>
          <p:cNvPr id="20" name="Text Placeholder 8">
            <a:extLst>
              <a:ext uri="{FF2B5EF4-FFF2-40B4-BE49-F238E27FC236}">
                <a16:creationId xmlns:a16="http://schemas.microsoft.com/office/drawing/2014/main" id="{7536B633-26E6-47E5-A809-A97D26199C41}"/>
              </a:ext>
            </a:extLst>
          </p:cNvPr>
          <p:cNvSpPr>
            <a:spLocks noGrp="1"/>
          </p:cNvSpPr>
          <p:nvPr>
            <p:ph type="body" sz="quarter" idx="25"/>
          </p:nvPr>
        </p:nvSpPr>
        <p:spPr>
          <a:xfrm>
            <a:off x="4321226" y="1722944"/>
            <a:ext cx="3549549" cy="392112"/>
          </a:xfrm>
        </p:spPr>
        <p:txBody>
          <a:bodyPr>
            <a:noAutofit/>
          </a:bodyPr>
          <a:lstStyle>
            <a:lvl1pPr>
              <a:defRPr sz="1200"/>
            </a:lvl1pPr>
          </a:lstStyle>
          <a:p>
            <a:pPr lvl="0"/>
            <a:r>
              <a:rPr lang="en-US" noProof="0"/>
              <a:t>Click to edit Master text styles</a:t>
            </a:r>
          </a:p>
        </p:txBody>
      </p:sp>
      <p:sp>
        <p:nvSpPr>
          <p:cNvPr id="21" name="Chart Placeholder 3">
            <a:extLst>
              <a:ext uri="{FF2B5EF4-FFF2-40B4-BE49-F238E27FC236}">
                <a16:creationId xmlns:a16="http://schemas.microsoft.com/office/drawing/2014/main" id="{B4691CB5-FF7F-4DAF-80B3-769541086497}"/>
              </a:ext>
            </a:extLst>
          </p:cNvPr>
          <p:cNvSpPr>
            <a:spLocks noGrp="1"/>
          </p:cNvSpPr>
          <p:nvPr>
            <p:ph type="chart" sz="quarter" idx="26"/>
          </p:nvPr>
        </p:nvSpPr>
        <p:spPr>
          <a:xfrm>
            <a:off x="8193695" y="2115798"/>
            <a:ext cx="3549549" cy="4005216"/>
          </a:xfrm>
          <a:prstGeom prst="rect">
            <a:avLst/>
          </a:prstGeom>
        </p:spPr>
        <p:txBody>
          <a:bodyPr>
            <a:noAutofit/>
          </a:bodyPr>
          <a:lstStyle>
            <a:lvl1pPr>
              <a:defRPr sz="1200"/>
            </a:lvl1pPr>
          </a:lstStyle>
          <a:p>
            <a:r>
              <a:rPr lang="en-US" noProof="0"/>
              <a:t>Click icon to add chart</a:t>
            </a:r>
          </a:p>
        </p:txBody>
      </p:sp>
      <p:sp>
        <p:nvSpPr>
          <p:cNvPr id="22" name="Text Placeholder 8">
            <a:extLst>
              <a:ext uri="{FF2B5EF4-FFF2-40B4-BE49-F238E27FC236}">
                <a16:creationId xmlns:a16="http://schemas.microsoft.com/office/drawing/2014/main" id="{D8875204-BB59-4C5F-ABB1-D0ECEC5A0701}"/>
              </a:ext>
            </a:extLst>
          </p:cNvPr>
          <p:cNvSpPr>
            <a:spLocks noGrp="1"/>
          </p:cNvSpPr>
          <p:nvPr>
            <p:ph type="body" sz="quarter" idx="27"/>
          </p:nvPr>
        </p:nvSpPr>
        <p:spPr>
          <a:xfrm>
            <a:off x="8191346" y="1722944"/>
            <a:ext cx="3549549" cy="392112"/>
          </a:xfrm>
        </p:spPr>
        <p:txBody>
          <a:bodyPr>
            <a:noAutofit/>
          </a:bodyPr>
          <a:lstStyle>
            <a:lvl1pPr>
              <a:defRPr sz="1200"/>
            </a:lvl1pPr>
          </a:lstStyle>
          <a:p>
            <a:pPr lvl="0"/>
            <a:r>
              <a:rPr lang="en-US" noProof="0"/>
              <a:t>Click to edit Master text styles</a:t>
            </a:r>
          </a:p>
        </p:txBody>
      </p:sp>
      <p:sp>
        <p:nvSpPr>
          <p:cNvPr id="23" name="Text Placeholder 8">
            <a:extLst>
              <a:ext uri="{FF2B5EF4-FFF2-40B4-BE49-F238E27FC236}">
                <a16:creationId xmlns:a16="http://schemas.microsoft.com/office/drawing/2014/main" id="{272C8D47-97C8-4E6F-91CC-C3AB406C1C2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4" name="Title Placeholder 1">
            <a:extLst>
              <a:ext uri="{FF2B5EF4-FFF2-40B4-BE49-F238E27FC236}">
                <a16:creationId xmlns:a16="http://schemas.microsoft.com/office/drawing/2014/main" id="{D65F0445-032D-4E6A-83EC-59A2184ED5F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555756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1764" y="1727251"/>
            <a:ext cx="2712000" cy="1260000"/>
          </a:xfrm>
        </p:spPr>
        <p:txBody>
          <a:bodyPr lIns="0" tIns="0" rIns="0" bIns="0">
            <a:noAutofit/>
          </a:bodyPr>
          <a:lstStyle>
            <a:lvl1pPr>
              <a:defRPr sz="1200"/>
            </a:lvl1pPr>
          </a:lstStyle>
          <a:p>
            <a:r>
              <a:rPr lang="en-US" noProof="0"/>
              <a:t>Click icon to add picture</a:t>
            </a:r>
          </a:p>
        </p:txBody>
      </p:sp>
      <p:sp>
        <p:nvSpPr>
          <p:cNvPr id="5" name="Picture Placeholder 6"/>
          <p:cNvSpPr>
            <a:spLocks noGrp="1"/>
          </p:cNvSpPr>
          <p:nvPr>
            <p:ph type="pic" sz="quarter" idx="14"/>
          </p:nvPr>
        </p:nvSpPr>
        <p:spPr>
          <a:xfrm>
            <a:off x="3330040" y="1727251"/>
            <a:ext cx="2712000" cy="1260000"/>
          </a:xfrm>
        </p:spPr>
        <p:txBody>
          <a:bodyPr lIns="0" tIns="0" rIns="0" bIns="0">
            <a:noAutofit/>
          </a:bodyPr>
          <a:lstStyle>
            <a:lvl1pPr>
              <a:defRPr sz="1200"/>
            </a:lvl1pPr>
          </a:lstStyle>
          <a:p>
            <a:r>
              <a:rPr lang="en-US" noProof="0"/>
              <a:t>Click icon to add picture</a:t>
            </a:r>
          </a:p>
        </p:txBody>
      </p:sp>
      <p:sp>
        <p:nvSpPr>
          <p:cNvPr id="6" name="Picture Placeholder 6"/>
          <p:cNvSpPr>
            <a:spLocks noGrp="1"/>
          </p:cNvSpPr>
          <p:nvPr>
            <p:ph type="pic" sz="quarter" idx="15"/>
          </p:nvPr>
        </p:nvSpPr>
        <p:spPr>
          <a:xfrm>
            <a:off x="6171687" y="1727251"/>
            <a:ext cx="2712000" cy="1260000"/>
          </a:xfrm>
        </p:spPr>
        <p:txBody>
          <a:bodyPr lIns="0" tIns="0" rIns="0" bIns="0">
            <a:noAutofit/>
          </a:bodyPr>
          <a:lstStyle>
            <a:lvl1pPr>
              <a:defRPr sz="1200"/>
            </a:lvl1pPr>
          </a:lstStyle>
          <a:p>
            <a:r>
              <a:rPr lang="en-US" noProof="0"/>
              <a:t>Click icon to add picture</a:t>
            </a:r>
          </a:p>
        </p:txBody>
      </p:sp>
      <p:sp>
        <p:nvSpPr>
          <p:cNvPr id="7" name="Picture Placeholder 6"/>
          <p:cNvSpPr>
            <a:spLocks noGrp="1"/>
          </p:cNvSpPr>
          <p:nvPr>
            <p:ph type="pic" sz="quarter" idx="16"/>
          </p:nvPr>
        </p:nvSpPr>
        <p:spPr>
          <a:xfrm>
            <a:off x="9020883" y="1727251"/>
            <a:ext cx="2712000" cy="1260000"/>
          </a:xfrm>
        </p:spPr>
        <p:txBody>
          <a:bodyPr lIns="0" tIns="0" rIns="0" bIns="0">
            <a:noAutofit/>
          </a:bodyPr>
          <a:lstStyle>
            <a:lvl1pPr>
              <a:defRPr sz="1200"/>
            </a:lvl1pPr>
          </a:lstStyle>
          <a:p>
            <a:r>
              <a:rPr lang="en-US" noProof="0"/>
              <a:t>Click icon to add picture</a:t>
            </a:r>
          </a:p>
        </p:txBody>
      </p:sp>
      <p:sp>
        <p:nvSpPr>
          <p:cNvPr id="9" name="Text Placeholder 8"/>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a:extLst>
              <a:ext uri="{FF2B5EF4-FFF2-40B4-BE49-F238E27FC236}">
                <a16:creationId xmlns:a16="http://schemas.microsoft.com/office/drawing/2014/main" id="{81DFAED1-3C69-4431-8715-026D730F1B57}"/>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4" name="Title Placeholder 1">
            <a:extLst>
              <a:ext uri="{FF2B5EF4-FFF2-40B4-BE49-F238E27FC236}">
                <a16:creationId xmlns:a16="http://schemas.microsoft.com/office/drawing/2014/main" id="{548C662B-0462-4963-B666-2976F675A1B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163951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8" name="Picture Placeholder 11"/>
          <p:cNvSpPr>
            <a:spLocks noGrp="1"/>
          </p:cNvSpPr>
          <p:nvPr>
            <p:ph type="pic" sz="quarter" idx="25"/>
          </p:nvPr>
        </p:nvSpPr>
        <p:spPr>
          <a:xfrm>
            <a:off x="475645" y="1845377"/>
            <a:ext cx="1968000" cy="1476000"/>
          </a:xfrm>
        </p:spPr>
        <p:txBody>
          <a:bodyPr>
            <a:normAutofit/>
          </a:bodyPr>
          <a:lstStyle>
            <a:lvl1pPr algn="ctr">
              <a:defRPr sz="1200"/>
            </a:lvl1pPr>
          </a:lstStyle>
          <a:p>
            <a:r>
              <a:rPr lang="en-US"/>
              <a:t>Click icon to add picture</a:t>
            </a:r>
            <a:endParaRPr lang="en-GB"/>
          </a:p>
        </p:txBody>
      </p:sp>
      <p:sp>
        <p:nvSpPr>
          <p:cNvPr id="9" name="Picture Placeholder 11"/>
          <p:cNvSpPr>
            <a:spLocks noGrp="1"/>
          </p:cNvSpPr>
          <p:nvPr>
            <p:ph type="pic" sz="quarter" idx="27"/>
          </p:nvPr>
        </p:nvSpPr>
        <p:spPr>
          <a:xfrm>
            <a:off x="6266617" y="1845377"/>
            <a:ext cx="1968000" cy="1476000"/>
          </a:xfrm>
        </p:spPr>
        <p:txBody>
          <a:bodyPr>
            <a:normAutofit/>
          </a:bodyPr>
          <a:lstStyle>
            <a:lvl1pPr algn="ctr">
              <a:defRPr sz="1200"/>
            </a:lvl1pPr>
          </a:lstStyle>
          <a:p>
            <a:r>
              <a:rPr lang="en-US"/>
              <a:t>Click icon to add picture</a:t>
            </a:r>
            <a:endParaRPr lang="en-GB"/>
          </a:p>
        </p:txBody>
      </p:sp>
      <p:sp>
        <p:nvSpPr>
          <p:cNvPr id="10" name="Picture Placeholder 11"/>
          <p:cNvSpPr>
            <a:spLocks noGrp="1"/>
          </p:cNvSpPr>
          <p:nvPr>
            <p:ph type="pic" sz="quarter" idx="29"/>
          </p:nvPr>
        </p:nvSpPr>
        <p:spPr>
          <a:xfrm>
            <a:off x="475645" y="4256213"/>
            <a:ext cx="1968000" cy="1476000"/>
          </a:xfrm>
        </p:spPr>
        <p:txBody>
          <a:bodyPr>
            <a:normAutofit/>
          </a:bodyPr>
          <a:lstStyle>
            <a:lvl1pPr algn="ctr">
              <a:defRPr sz="1200"/>
            </a:lvl1pPr>
          </a:lstStyle>
          <a:p>
            <a:r>
              <a:rPr lang="en-US"/>
              <a:t>Click icon to add picture</a:t>
            </a:r>
            <a:endParaRPr lang="en-GB"/>
          </a:p>
        </p:txBody>
      </p:sp>
      <p:sp>
        <p:nvSpPr>
          <p:cNvPr id="11" name="Picture Placeholder 11"/>
          <p:cNvSpPr>
            <a:spLocks noGrp="1"/>
          </p:cNvSpPr>
          <p:nvPr>
            <p:ph type="pic" sz="quarter" idx="31"/>
          </p:nvPr>
        </p:nvSpPr>
        <p:spPr>
          <a:xfrm>
            <a:off x="6266617" y="4256213"/>
            <a:ext cx="1968000" cy="1476000"/>
          </a:xfrm>
        </p:spPr>
        <p:txBody>
          <a:bodyPr>
            <a:normAutofit/>
          </a:bodyPr>
          <a:lstStyle>
            <a:lvl1pPr algn="ctr">
              <a:defRPr sz="1200"/>
            </a:lvl1pPr>
          </a:lstStyle>
          <a:p>
            <a:r>
              <a:rPr lang="en-US"/>
              <a:t>Click icon to add picture</a:t>
            </a:r>
            <a:endParaRPr lang="en-GB"/>
          </a:p>
        </p:txBody>
      </p:sp>
      <p:sp>
        <p:nvSpPr>
          <p:cNvPr id="13" name="Text Placeholder 12"/>
          <p:cNvSpPr>
            <a:spLocks noGrp="1"/>
          </p:cNvSpPr>
          <p:nvPr>
            <p:ph type="body" sz="quarter" idx="32"/>
          </p:nvPr>
        </p:nvSpPr>
        <p:spPr>
          <a:xfrm>
            <a:off x="2655128" y="1845377"/>
            <a:ext cx="3288000"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439092" y="1845377"/>
            <a:ext cx="3302592"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55128" y="4256213"/>
            <a:ext cx="3288000"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439092" y="4256213"/>
            <a:ext cx="3302592"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28" name="Text Placeholder 8">
            <a:extLst>
              <a:ext uri="{FF2B5EF4-FFF2-40B4-BE49-F238E27FC236}">
                <a16:creationId xmlns:a16="http://schemas.microsoft.com/office/drawing/2014/main" id="{CD54EF50-1F75-4251-9838-5413705270C9}"/>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9" name="Title Placeholder 1">
            <a:extLst>
              <a:ext uri="{FF2B5EF4-FFF2-40B4-BE49-F238E27FC236}">
                <a16:creationId xmlns:a16="http://schemas.microsoft.com/office/drawing/2014/main" id="{580152B0-65C5-4969-BA13-FFC077318B84}"/>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30" name="Rectangle 29">
            <a:extLst>
              <a:ext uri="{FF2B5EF4-FFF2-40B4-BE49-F238E27FC236}">
                <a16:creationId xmlns:a16="http://schemas.microsoft.com/office/drawing/2014/main" id="{5DAFD084-463A-44C6-B882-24EE18CC2B98}"/>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1" name="Rectangle 30">
            <a:extLst>
              <a:ext uri="{FF2B5EF4-FFF2-40B4-BE49-F238E27FC236}">
                <a16:creationId xmlns:a16="http://schemas.microsoft.com/office/drawing/2014/main" id="{21E7FDC9-AC67-4CA4-86DE-4DFAAEE0DFF9}"/>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2" name="Rectangle 31">
            <a:extLst>
              <a:ext uri="{FF2B5EF4-FFF2-40B4-BE49-F238E27FC236}">
                <a16:creationId xmlns:a16="http://schemas.microsoft.com/office/drawing/2014/main" id="{E0BFD11F-868A-4204-947B-D205C842DFE0}"/>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3" name="Rectangle 32">
            <a:extLst>
              <a:ext uri="{FF2B5EF4-FFF2-40B4-BE49-F238E27FC236}">
                <a16:creationId xmlns:a16="http://schemas.microsoft.com/office/drawing/2014/main" id="{DCD1FA4C-A499-4E17-B3FC-CC3DA6E8CF7C}"/>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36828864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70343" y="1857892"/>
            <a:ext cx="5486400" cy="4504808"/>
          </a:xfrm>
        </p:spPr>
        <p:txBody>
          <a:bodyPr>
            <a:noAutofit/>
          </a:bodyPr>
          <a:lstStyle>
            <a:lvl1pPr marL="0" indent="0" algn="l">
              <a:spcAft>
                <a:spcPts val="750"/>
              </a:spcAft>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86400" cy="4504808"/>
          </a:xfrm>
        </p:spPr>
        <p:txBody>
          <a:bodyPr>
            <a:noAutofit/>
          </a:bodyPr>
          <a:lstStyle>
            <a:lvl1pPr marL="0" indent="0" algn="l">
              <a:spcAft>
                <a:spcPts val="750"/>
              </a:spcAft>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5" name="Rectangle 4"/>
          <p:cNvSpPr/>
          <p:nvPr/>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6" name="Picture Placeholder 29"/>
          <p:cNvSpPr>
            <a:spLocks noGrp="1"/>
          </p:cNvSpPr>
          <p:nvPr>
            <p:ph type="pic" sz="quarter" idx="19" hasCustomPrompt="1"/>
          </p:nvPr>
        </p:nvSpPr>
        <p:spPr>
          <a:xfrm>
            <a:off x="4734090"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a:solidFill>
                  <a:schemeClr val="bg1"/>
                </a:solidFill>
              </a:rPr>
              <a:t>Co-brand</a:t>
            </a:r>
            <a:br>
              <a:rPr lang="en-US" sz="900" noProof="0">
                <a:solidFill>
                  <a:schemeClr val="bg1"/>
                </a:solidFill>
              </a:rPr>
            </a:br>
            <a:r>
              <a:rPr lang="en-US" sz="9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88434" y="1857894"/>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a:solidFill>
                  <a:schemeClr val="bg1"/>
                </a:solidFill>
              </a:rPr>
              <a:t>Co-brand</a:t>
            </a:r>
            <a:br>
              <a:rPr lang="en-US" sz="900" noProof="0">
                <a:solidFill>
                  <a:schemeClr val="bg1"/>
                </a:solidFill>
              </a:rPr>
            </a:br>
            <a:r>
              <a:rPr lang="en-US" sz="900" noProof="0">
                <a:solidFill>
                  <a:schemeClr val="bg1"/>
                </a:solidFill>
              </a:rPr>
              <a:t>Logo</a:t>
            </a:r>
          </a:p>
          <a:p>
            <a:endParaRPr lang="en-US" noProof="0"/>
          </a:p>
        </p:txBody>
      </p:sp>
      <p:sp>
        <p:nvSpPr>
          <p:cNvPr id="16" name="Text Placeholder 8">
            <a:extLst>
              <a:ext uri="{FF2B5EF4-FFF2-40B4-BE49-F238E27FC236}">
                <a16:creationId xmlns:a16="http://schemas.microsoft.com/office/drawing/2014/main" id="{C2FDA775-7453-495D-ABC5-C379E37806BE}"/>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7" name="Title Placeholder 1">
            <a:extLst>
              <a:ext uri="{FF2B5EF4-FFF2-40B4-BE49-F238E27FC236}">
                <a16:creationId xmlns:a16="http://schemas.microsoft.com/office/drawing/2014/main" id="{D55BC33C-2B71-4E68-81E3-F520AB4629F5}"/>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964727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95124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ubhea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411958" y="434975"/>
            <a:ext cx="10721311" cy="453696"/>
          </a:xfrm>
          <a:prstGeom prst="rect">
            <a:avLst/>
          </a:prstGeom>
        </p:spPr>
        <p:txBody>
          <a:bodyPr vert="horz" lIns="0" tIns="0" rIns="0" bIns="0" rtlCol="0" anchor="t" anchorCtr="0">
            <a:noAutofit/>
          </a:bodyPr>
          <a:lstStyle>
            <a:lvl1pPr>
              <a:defRPr sz="3200" b="1">
                <a:latin typeface="+mn-lt"/>
                <a:cs typeface="Times New Roman" panose="02020603050405020304" pitchFamily="18" charset="0"/>
              </a:defRPr>
            </a:lvl1pPr>
          </a:lstStyle>
          <a:p>
            <a:r>
              <a:rPr lang="en-US" noProof="0"/>
              <a:t>Click to edit Master title style</a:t>
            </a:r>
          </a:p>
        </p:txBody>
      </p:sp>
      <p:sp>
        <p:nvSpPr>
          <p:cNvPr id="3" name="Text Placeholder 8">
            <a:extLst>
              <a:ext uri="{FF2B5EF4-FFF2-40B4-BE49-F238E27FC236}">
                <a16:creationId xmlns:a16="http://schemas.microsoft.com/office/drawing/2014/main" id="{61ECAAFF-8F4D-1041-9BD6-F01200012957}"/>
              </a:ext>
            </a:extLst>
          </p:cNvPr>
          <p:cNvSpPr>
            <a:spLocks noGrp="1"/>
          </p:cNvSpPr>
          <p:nvPr>
            <p:ph type="body" sz="quarter" idx="13" hasCustomPrompt="1"/>
          </p:nvPr>
        </p:nvSpPr>
        <p:spPr>
          <a:xfrm>
            <a:off x="411959" y="985844"/>
            <a:ext cx="10719786" cy="397805"/>
          </a:xfrm>
          <a:prstGeom prst="rect">
            <a:avLst/>
          </a:prstGeom>
        </p:spPr>
        <p:txBody>
          <a:bodyPr lIns="0" tIns="0" rIns="0" bIns="0">
            <a:noAutofit/>
          </a:bodyPr>
          <a:lstStyle>
            <a:lvl1pPr marL="0" indent="0">
              <a:spcAft>
                <a:spcPts val="600"/>
              </a:spcAft>
              <a:buNone/>
              <a:defRPr sz="1800" b="0">
                <a:solidFill>
                  <a:srgbClr val="787878"/>
                </a:solidFill>
                <a:latin typeface="+mn-lt"/>
                <a:cs typeface="Arial" panose="020B0604020202020204" pitchFamily="34" charset="0"/>
              </a:defRPr>
            </a:lvl1pPr>
          </a:lstStyle>
          <a:p>
            <a:pPr lvl="0"/>
            <a:r>
              <a:rPr lang="en-US" noProof="0"/>
              <a:t>Click to add subtitle</a:t>
            </a:r>
          </a:p>
        </p:txBody>
      </p:sp>
      <p:sp>
        <p:nvSpPr>
          <p:cNvPr id="8" name="Text Placeholder 7">
            <a:extLst>
              <a:ext uri="{FF2B5EF4-FFF2-40B4-BE49-F238E27FC236}">
                <a16:creationId xmlns:a16="http://schemas.microsoft.com/office/drawing/2014/main" id="{A656EA2B-D161-475A-B2E9-B3F99A03D1AF}"/>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 LAB</a:t>
            </a:r>
          </a:p>
        </p:txBody>
      </p:sp>
      <p:sp>
        <p:nvSpPr>
          <p:cNvPr id="7" name="Content Placeholder 2">
            <a:extLst>
              <a:ext uri="{FF2B5EF4-FFF2-40B4-BE49-F238E27FC236}">
                <a16:creationId xmlns:a16="http://schemas.microsoft.com/office/drawing/2014/main" id="{EEA751CD-FB22-4D29-AB60-96BCC2BF67C3}"/>
              </a:ext>
            </a:extLst>
          </p:cNvPr>
          <p:cNvSpPr>
            <a:spLocks noGrp="1"/>
          </p:cNvSpPr>
          <p:nvPr>
            <p:ph idx="1"/>
          </p:nvPr>
        </p:nvSpPr>
        <p:spPr>
          <a:xfrm>
            <a:off x="411958" y="1837764"/>
            <a:ext cx="10515600" cy="4034391"/>
          </a:xfrm>
        </p:spPr>
        <p:txBody>
          <a:bodyPr/>
          <a:lstStyle>
            <a:lvl1pPr>
              <a:lnSpc>
                <a:spcPct val="100000"/>
              </a:lnSpc>
              <a:defRPr sz="1600"/>
            </a:lvl1pPr>
            <a:lvl2pPr>
              <a:lnSpc>
                <a:spcPct val="100000"/>
              </a:lnSpc>
              <a:defRPr sz="1400"/>
            </a:lvl2pPr>
            <a:lvl3pPr>
              <a:lnSpc>
                <a:spcPct val="100000"/>
              </a:lnSpc>
              <a:defRPr sz="1200"/>
            </a:lvl3pPr>
            <a:lvl4pPr>
              <a:lnSpc>
                <a:spcPct val="100000"/>
              </a:lnSpc>
              <a:defRPr sz="10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505F6A11-33B0-D5B2-A83C-98E5DA34C2FA}"/>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64966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0970211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mp; subtitle">
    <p:bg>
      <p:bgPr>
        <a:solidFill>
          <a:schemeClr val="tx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2"/>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4" name="CaseCode">
            <a:extLst>
              <a:ext uri="{FF2B5EF4-FFF2-40B4-BE49-F238E27FC236}">
                <a16:creationId xmlns:a16="http://schemas.microsoft.com/office/drawing/2014/main" id="{D13924F5-ABED-4AE7-BB14-290EC5209FF0}"/>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Work re-Architected</a:t>
            </a:r>
          </a:p>
        </p:txBody>
      </p:sp>
      <p:sp>
        <p:nvSpPr>
          <p:cNvPr id="5" name="Copyright">
            <a:extLst>
              <a:ext uri="{FF2B5EF4-FFF2-40B4-BE49-F238E27FC236}">
                <a16:creationId xmlns:a16="http://schemas.microsoft.com/office/drawing/2014/main" id="{4B67D35F-CDFB-4320-81F3-CD4EC23140BA}"/>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8" name="TextBox 7">
            <a:extLst>
              <a:ext uri="{FF2B5EF4-FFF2-40B4-BE49-F238E27FC236}">
                <a16:creationId xmlns:a16="http://schemas.microsoft.com/office/drawing/2014/main" id="{4C02917F-F7A3-4E44-A62A-0D3252A9ACC3}"/>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10347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tx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3" name="CaseCode">
            <a:extLst>
              <a:ext uri="{FF2B5EF4-FFF2-40B4-BE49-F238E27FC236}">
                <a16:creationId xmlns:a16="http://schemas.microsoft.com/office/drawing/2014/main" id="{814F1470-CA58-4786-AD82-EA3D064088C3}"/>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Work Re-Architected</a:t>
            </a:r>
          </a:p>
        </p:txBody>
      </p:sp>
      <p:sp>
        <p:nvSpPr>
          <p:cNvPr id="4" name="Copyright">
            <a:extLst>
              <a:ext uri="{FF2B5EF4-FFF2-40B4-BE49-F238E27FC236}">
                <a16:creationId xmlns:a16="http://schemas.microsoft.com/office/drawing/2014/main" id="{EC165687-CD4B-4ECA-91CC-B2AF582B0611}"/>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6" name="TextBox 5">
            <a:extLst>
              <a:ext uri="{FF2B5EF4-FFF2-40B4-BE49-F238E27FC236}">
                <a16:creationId xmlns:a16="http://schemas.microsoft.com/office/drawing/2014/main" id="{33638B05-B04C-4F61-BC57-422475BC45AA}"/>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311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814F1470-CA58-4786-AD82-EA3D064088C3}"/>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Work Re-Architected</a:t>
            </a:r>
          </a:p>
        </p:txBody>
      </p:sp>
      <p:sp>
        <p:nvSpPr>
          <p:cNvPr id="4" name="Copyright">
            <a:extLst>
              <a:ext uri="{FF2B5EF4-FFF2-40B4-BE49-F238E27FC236}">
                <a16:creationId xmlns:a16="http://schemas.microsoft.com/office/drawing/2014/main" id="{EC165687-CD4B-4ECA-91CC-B2AF582B0611}"/>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6" name="TextBox 5">
            <a:extLst>
              <a:ext uri="{FF2B5EF4-FFF2-40B4-BE49-F238E27FC236}">
                <a16:creationId xmlns:a16="http://schemas.microsoft.com/office/drawing/2014/main" id="{33638B05-B04C-4F61-BC57-422475BC45AA}"/>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4754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Full Bleed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p:nvPr>
        </p:nvSpPr>
        <p:spPr>
          <a:xfrm>
            <a:off x="478220" y="366547"/>
            <a:ext cx="5465380" cy="484791"/>
          </a:xfrm>
        </p:spPr>
        <p:txBody>
          <a:bodyPr>
            <a:noAutofit/>
          </a:bodyPr>
          <a:lstStyle>
            <a:lvl1pPr>
              <a:defRPr sz="3200" b="1">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p:nvPr>
        </p:nvSpPr>
        <p:spPr>
          <a:xfrm>
            <a:off x="478220" y="851339"/>
            <a:ext cx="5465380" cy="863162"/>
          </a:xfrm>
        </p:spPr>
        <p:txBody>
          <a:bodyPr>
            <a:noAutofit/>
          </a:bodyPr>
          <a:lstStyle>
            <a:lvl1pPr>
              <a:defRPr sz="3200" b="0">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Tree>
    <p:extLst>
      <p:ext uri="{BB962C8B-B14F-4D97-AF65-F5344CB8AC3E}">
        <p14:creationId xmlns:p14="http://schemas.microsoft.com/office/powerpoint/2010/main" val="2710528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1823" y="1714500"/>
            <a:ext cx="11277600" cy="4667250"/>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2572740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9891263-8779-41FC-9383-3693CA16CB1D}"/>
              </a:ext>
            </a:extLst>
          </p:cNvPr>
          <p:cNvSpPr>
            <a:spLocks noGrp="1"/>
          </p:cNvSpPr>
          <p:nvPr>
            <p:ph type="body" sz="quarter" idx="22"/>
          </p:nvPr>
        </p:nvSpPr>
        <p:spPr>
          <a:xfrm>
            <a:off x="458730" y="1851440"/>
            <a:ext cx="3554471"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a:extLst>
              <a:ext uri="{FF2B5EF4-FFF2-40B4-BE49-F238E27FC236}">
                <a16:creationId xmlns:a16="http://schemas.microsoft.com/office/drawing/2014/main" id="{3F862111-A699-4618-9902-CD7B1ECC90ED}"/>
              </a:ext>
            </a:extLst>
          </p:cNvPr>
          <p:cNvSpPr>
            <a:spLocks noGrp="1"/>
          </p:cNvSpPr>
          <p:nvPr>
            <p:ph type="body" sz="quarter" idx="23"/>
          </p:nvPr>
        </p:nvSpPr>
        <p:spPr>
          <a:xfrm>
            <a:off x="4314826" y="1851440"/>
            <a:ext cx="3554471"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a:extLst>
              <a:ext uri="{FF2B5EF4-FFF2-40B4-BE49-F238E27FC236}">
                <a16:creationId xmlns:a16="http://schemas.microsoft.com/office/drawing/2014/main" id="{136FEA86-C43A-4BD9-AC25-65C16B3F484C}"/>
              </a:ext>
            </a:extLst>
          </p:cNvPr>
          <p:cNvSpPr>
            <a:spLocks noGrp="1"/>
          </p:cNvSpPr>
          <p:nvPr>
            <p:ph type="body" sz="quarter" idx="24"/>
          </p:nvPr>
        </p:nvSpPr>
        <p:spPr>
          <a:xfrm>
            <a:off x="8178800" y="1851440"/>
            <a:ext cx="3556000"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a:extLst>
              <a:ext uri="{FF2B5EF4-FFF2-40B4-BE49-F238E27FC236}">
                <a16:creationId xmlns:a16="http://schemas.microsoft.com/office/drawing/2014/main" id="{9D600A6A-61E2-4C72-A87B-39D905EFB4BC}"/>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9" name="Title Placeholder 1">
            <a:extLst>
              <a:ext uri="{FF2B5EF4-FFF2-40B4-BE49-F238E27FC236}">
                <a16:creationId xmlns:a16="http://schemas.microsoft.com/office/drawing/2014/main" id="{D5910C4A-3157-47A5-8677-1140132DE35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20" name="Rectangle 19">
            <a:extLst>
              <a:ext uri="{FF2B5EF4-FFF2-40B4-BE49-F238E27FC236}">
                <a16:creationId xmlns:a16="http://schemas.microsoft.com/office/drawing/2014/main" id="{221E1916-39D6-44A9-8C07-60C8660A0953}"/>
              </a:ext>
            </a:extLst>
          </p:cNvPr>
          <p:cNvSpPr/>
          <p:nvPr userDrawn="1"/>
        </p:nvSpPr>
        <p:spPr>
          <a:xfrm>
            <a:off x="458729"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21" name="Rectangle 20">
            <a:extLst>
              <a:ext uri="{FF2B5EF4-FFF2-40B4-BE49-F238E27FC236}">
                <a16:creationId xmlns:a16="http://schemas.microsoft.com/office/drawing/2014/main" id="{F2178E01-9486-4723-8ECD-9A89CE53905A}"/>
              </a:ext>
            </a:extLst>
          </p:cNvPr>
          <p:cNvSpPr/>
          <p:nvPr userDrawn="1"/>
        </p:nvSpPr>
        <p:spPr>
          <a:xfrm>
            <a:off x="4314824"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22" name="Rectangle 21">
            <a:extLst>
              <a:ext uri="{FF2B5EF4-FFF2-40B4-BE49-F238E27FC236}">
                <a16:creationId xmlns:a16="http://schemas.microsoft.com/office/drawing/2014/main" id="{082A3624-848D-4789-989D-4C19B95C8DD4}"/>
              </a:ext>
            </a:extLst>
          </p:cNvPr>
          <p:cNvSpPr/>
          <p:nvPr userDrawn="1"/>
        </p:nvSpPr>
        <p:spPr>
          <a:xfrm>
            <a:off x="8178800"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3769472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AA35D0E-EBF0-4599-84F7-684DE89E56AE}"/>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1" name="Title Placeholder 1">
            <a:extLst>
              <a:ext uri="{FF2B5EF4-FFF2-40B4-BE49-F238E27FC236}">
                <a16:creationId xmlns:a16="http://schemas.microsoft.com/office/drawing/2014/main" id="{CBCDA542-DB63-41BB-89C0-73F35C7D17C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2" name="Text Placeholder 8">
            <a:extLst>
              <a:ext uri="{FF2B5EF4-FFF2-40B4-BE49-F238E27FC236}">
                <a16:creationId xmlns:a16="http://schemas.microsoft.com/office/drawing/2014/main" id="{C73178E3-6490-436A-8FEB-CC4E21B542CE}"/>
              </a:ext>
            </a:extLst>
          </p:cNvPr>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a:extLst>
              <a:ext uri="{FF2B5EF4-FFF2-40B4-BE49-F238E27FC236}">
                <a16:creationId xmlns:a16="http://schemas.microsoft.com/office/drawing/2014/main" id="{1B5A2B37-A59A-4B85-9144-75BC73AD9DB2}"/>
              </a:ext>
            </a:extLst>
          </p:cNvPr>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a:extLst>
              <a:ext uri="{FF2B5EF4-FFF2-40B4-BE49-F238E27FC236}">
                <a16:creationId xmlns:a16="http://schemas.microsoft.com/office/drawing/2014/main" id="{0EDB9492-A5FE-44CC-90D8-0E0E80A4E81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a:extLst>
              <a:ext uri="{FF2B5EF4-FFF2-40B4-BE49-F238E27FC236}">
                <a16:creationId xmlns:a16="http://schemas.microsoft.com/office/drawing/2014/main" id="{3D335E86-FA3A-4B76-B4D1-5D530C4E3791}"/>
              </a:ext>
            </a:extLst>
          </p:cNvPr>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72355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11" name="CaseCode">
            <a:extLst>
              <a:ext uri="{FF2B5EF4-FFF2-40B4-BE49-F238E27FC236}">
                <a16:creationId xmlns:a16="http://schemas.microsoft.com/office/drawing/2014/main" id="{676B7924-6A82-4453-9ABA-42AE71384BDC}"/>
              </a:ext>
            </a:extLst>
          </p:cNvPr>
          <p:cNvSpPr txBox="1"/>
          <p:nvPr userDrawn="1"/>
        </p:nvSpPr>
        <p:spPr>
          <a:xfrm>
            <a:off x="6335184" y="6477002"/>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2" name="Copyright">
            <a:extLst>
              <a:ext uri="{FF2B5EF4-FFF2-40B4-BE49-F238E27FC236}">
                <a16:creationId xmlns:a16="http://schemas.microsoft.com/office/drawing/2014/main" id="{ED0B00A8-5B86-4AFE-8884-819CF7356AAE}"/>
              </a:ext>
            </a:extLst>
          </p:cNvPr>
          <p:cNvSpPr txBox="1"/>
          <p:nvPr userDrawn="1"/>
        </p:nvSpPr>
        <p:spPr>
          <a:xfrm>
            <a:off x="501649" y="647700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Mster &gt; Slide Master]</a:t>
            </a:r>
          </a:p>
        </p:txBody>
      </p:sp>
      <p:sp>
        <p:nvSpPr>
          <p:cNvPr id="18" name="TextBox 17">
            <a:extLst>
              <a:ext uri="{FF2B5EF4-FFF2-40B4-BE49-F238E27FC236}">
                <a16:creationId xmlns:a16="http://schemas.microsoft.com/office/drawing/2014/main" id="{DCBBEDB2-39B5-4D4C-AA82-85ED607FAC3B}"/>
              </a:ext>
            </a:extLst>
          </p:cNvPr>
          <p:cNvSpPr txBox="1"/>
          <p:nvPr userDrawn="1"/>
        </p:nvSpPr>
        <p:spPr>
          <a:xfrm>
            <a:off x="11382378" y="647700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
        <p:nvSpPr>
          <p:cNvPr id="13" name="Text Placeholder 8">
            <a:extLst>
              <a:ext uri="{FF2B5EF4-FFF2-40B4-BE49-F238E27FC236}">
                <a16:creationId xmlns:a16="http://schemas.microsoft.com/office/drawing/2014/main" id="{5BECBA53-5CA5-4826-B507-38E5EDBC4936}"/>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1"/>
                </a:solidFill>
              </a:defRPr>
            </a:lvl1pPr>
          </a:lstStyle>
          <a:p>
            <a:pPr lvl="0"/>
            <a:r>
              <a:rPr lang="en-US"/>
              <a:t>Click to add subtitle</a:t>
            </a:r>
          </a:p>
        </p:txBody>
      </p:sp>
      <p:sp>
        <p:nvSpPr>
          <p:cNvPr id="14" name="Title Placeholder 1">
            <a:extLst>
              <a:ext uri="{FF2B5EF4-FFF2-40B4-BE49-F238E27FC236}">
                <a16:creationId xmlns:a16="http://schemas.microsoft.com/office/drawing/2014/main" id="{83571CF0-9FB3-44B1-BE19-B891DD1B11A0}"/>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15" name="Text Placeholder 8">
            <a:extLst>
              <a:ext uri="{FF2B5EF4-FFF2-40B4-BE49-F238E27FC236}">
                <a16:creationId xmlns:a16="http://schemas.microsoft.com/office/drawing/2014/main" id="{CA32CD74-2C13-40B4-A25F-8871032067FB}"/>
              </a:ext>
            </a:extLst>
          </p:cNvPr>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8">
            <a:extLst>
              <a:ext uri="{FF2B5EF4-FFF2-40B4-BE49-F238E27FC236}">
                <a16:creationId xmlns:a16="http://schemas.microsoft.com/office/drawing/2014/main" id="{0BD8344B-373A-4CA8-9F91-E02B0DA48BC6}"/>
              </a:ext>
            </a:extLst>
          </p:cNvPr>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Text Placeholder 8">
            <a:extLst>
              <a:ext uri="{FF2B5EF4-FFF2-40B4-BE49-F238E27FC236}">
                <a16:creationId xmlns:a16="http://schemas.microsoft.com/office/drawing/2014/main" id="{55636606-D676-4661-AF12-C0DF71DF3A7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8">
            <a:extLst>
              <a:ext uri="{FF2B5EF4-FFF2-40B4-BE49-F238E27FC236}">
                <a16:creationId xmlns:a16="http://schemas.microsoft.com/office/drawing/2014/main" id="{59A4F706-D410-4A3E-B5DE-E6CD51845EA7}"/>
              </a:ext>
            </a:extLst>
          </p:cNvPr>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15896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85324" y="1853601"/>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4" name="Picture Placeholder 29"/>
          <p:cNvSpPr>
            <a:spLocks noGrp="1"/>
          </p:cNvSpPr>
          <p:nvPr>
            <p:ph type="pic" sz="quarter" idx="24" hasCustomPrompt="1"/>
          </p:nvPr>
        </p:nvSpPr>
        <p:spPr>
          <a:xfrm>
            <a:off x="4702979" y="4258270"/>
            <a:ext cx="123938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5" name="Picture Placeholder 29"/>
          <p:cNvSpPr>
            <a:spLocks noGrp="1"/>
          </p:cNvSpPr>
          <p:nvPr>
            <p:ph type="pic" sz="quarter" idx="25" hasCustomPrompt="1"/>
          </p:nvPr>
        </p:nvSpPr>
        <p:spPr>
          <a:xfrm>
            <a:off x="10500785" y="4258270"/>
            <a:ext cx="1244160"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7" name="Picture Placeholder 29"/>
          <p:cNvSpPr>
            <a:spLocks noGrp="1"/>
          </p:cNvSpPr>
          <p:nvPr>
            <p:ph type="pic" sz="quarter" idx="19" hasCustomPrompt="1"/>
          </p:nvPr>
        </p:nvSpPr>
        <p:spPr>
          <a:xfrm>
            <a:off x="4735149"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28" name="Text Placeholder 8">
            <a:extLst>
              <a:ext uri="{FF2B5EF4-FFF2-40B4-BE49-F238E27FC236}">
                <a16:creationId xmlns:a16="http://schemas.microsoft.com/office/drawing/2014/main" id="{0D485CFD-E778-438B-9F95-AA857AF5CACE}"/>
              </a:ext>
            </a:extLst>
          </p:cNvPr>
          <p:cNvSpPr>
            <a:spLocks noGrp="1"/>
          </p:cNvSpPr>
          <p:nvPr>
            <p:ph type="body" sz="quarter" idx="17"/>
          </p:nvPr>
        </p:nvSpPr>
        <p:spPr>
          <a:xfrm>
            <a:off x="470344" y="1856232"/>
            <a:ext cx="5473257"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8">
            <a:extLst>
              <a:ext uri="{FF2B5EF4-FFF2-40B4-BE49-F238E27FC236}">
                <a16:creationId xmlns:a16="http://schemas.microsoft.com/office/drawing/2014/main" id="{1995C2BA-4183-48F4-92D9-4620CCDF5C16}"/>
              </a:ext>
            </a:extLst>
          </p:cNvPr>
          <p:cNvSpPr>
            <a:spLocks noGrp="1"/>
          </p:cNvSpPr>
          <p:nvPr>
            <p:ph type="body" sz="quarter" idx="26"/>
          </p:nvPr>
        </p:nvSpPr>
        <p:spPr>
          <a:xfrm>
            <a:off x="6257042" y="1847618"/>
            <a:ext cx="5464615"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ext Placeholder 8">
            <a:extLst>
              <a:ext uri="{FF2B5EF4-FFF2-40B4-BE49-F238E27FC236}">
                <a16:creationId xmlns:a16="http://schemas.microsoft.com/office/drawing/2014/main" id="{2DC3B9DA-0A51-491C-923B-09D36118ADA0}"/>
              </a:ext>
            </a:extLst>
          </p:cNvPr>
          <p:cNvSpPr>
            <a:spLocks noGrp="1"/>
          </p:cNvSpPr>
          <p:nvPr>
            <p:ph type="body" sz="quarter" idx="27"/>
          </p:nvPr>
        </p:nvSpPr>
        <p:spPr>
          <a:xfrm>
            <a:off x="470344" y="4256623"/>
            <a:ext cx="5473257"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8">
            <a:extLst>
              <a:ext uri="{FF2B5EF4-FFF2-40B4-BE49-F238E27FC236}">
                <a16:creationId xmlns:a16="http://schemas.microsoft.com/office/drawing/2014/main" id="{70BD43BA-DF89-409F-B9BF-2853EC358260}"/>
              </a:ext>
            </a:extLst>
          </p:cNvPr>
          <p:cNvSpPr>
            <a:spLocks noGrp="1"/>
          </p:cNvSpPr>
          <p:nvPr>
            <p:ph type="body" sz="quarter" idx="28"/>
          </p:nvPr>
        </p:nvSpPr>
        <p:spPr>
          <a:xfrm>
            <a:off x="6257043" y="4256623"/>
            <a:ext cx="5483852"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E3C8C216-A0D5-48CE-BB18-6E34DE5AE099}"/>
              </a:ext>
            </a:extLst>
          </p:cNvPr>
          <p:cNvSpPr>
            <a:spLocks noGrp="1"/>
          </p:cNvSpPr>
          <p:nvPr>
            <p:ph type="body" sz="quarter" idx="29"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8" name="Title Placeholder 1">
            <a:extLst>
              <a:ext uri="{FF2B5EF4-FFF2-40B4-BE49-F238E27FC236}">
                <a16:creationId xmlns:a16="http://schemas.microsoft.com/office/drawing/2014/main" id="{A6B3ABAE-3971-4ECC-8E25-1E94617FBFB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33" name="Rectangle 32">
            <a:extLst>
              <a:ext uri="{FF2B5EF4-FFF2-40B4-BE49-F238E27FC236}">
                <a16:creationId xmlns:a16="http://schemas.microsoft.com/office/drawing/2014/main" id="{9D3E3D5E-69E0-409C-B43B-3D03BAF8E640}"/>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4" name="Rectangle 33">
            <a:extLst>
              <a:ext uri="{FF2B5EF4-FFF2-40B4-BE49-F238E27FC236}">
                <a16:creationId xmlns:a16="http://schemas.microsoft.com/office/drawing/2014/main" id="{8AC51DC9-50A0-4091-8F6F-9150D453B6B1}"/>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5" name="Rectangle 34">
            <a:extLst>
              <a:ext uri="{FF2B5EF4-FFF2-40B4-BE49-F238E27FC236}">
                <a16:creationId xmlns:a16="http://schemas.microsoft.com/office/drawing/2014/main" id="{A118D7C8-CEED-48A7-ADB2-7610B12C1B07}"/>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6" name="Rectangle 35">
            <a:extLst>
              <a:ext uri="{FF2B5EF4-FFF2-40B4-BE49-F238E27FC236}">
                <a16:creationId xmlns:a16="http://schemas.microsoft.com/office/drawing/2014/main" id="{C7A403C2-4204-4E69-B696-73BE1FE1F740}"/>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181976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Tree>
    <p:extLst>
      <p:ext uri="{BB962C8B-B14F-4D97-AF65-F5344CB8AC3E}">
        <p14:creationId xmlns:p14="http://schemas.microsoft.com/office/powerpoint/2010/main" val="198694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1"/>
            </p:custDataLst>
            <p:extLst>
              <p:ext uri="{D42A27DB-BD31-4B8C-83A1-F6EECF244321}">
                <p14:modId xmlns:p14="http://schemas.microsoft.com/office/powerpoint/2010/main" val="2470256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0" y="669544"/>
            <a:ext cx="6137512" cy="381392"/>
          </a:xfrm>
        </p:spPr>
        <p:txBody>
          <a:bodyPr/>
          <a:lstStyle>
            <a:lvl1pPr>
              <a:defRPr sz="240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4806950"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0" y="1050936"/>
            <a:ext cx="6137512"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0"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399082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1"/>
            </p:custDataLst>
            <p:extLst>
              <p:ext uri="{D42A27DB-BD31-4B8C-83A1-F6EECF244321}">
                <p14:modId xmlns:p14="http://schemas.microsoft.com/office/powerpoint/2010/main" val="1350129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6591045" y="2239972"/>
            <a:ext cx="2452738" cy="2728580"/>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149766"/>
            </a:xfrm>
            <a:prstGeom prst="rect">
              <a:avLst/>
            </a:prstGeom>
            <a:noFill/>
          </p:spPr>
          <p:txBody>
            <a:bodyP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8922139" y="4968552"/>
            <a:ext cx="32698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4628982"/>
            <a:ext cx="7894216" cy="80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952500" y="1206500"/>
            <a:ext cx="5337175" cy="2257425"/>
          </a:xfrm>
        </p:spPr>
        <p:txBody>
          <a:bodyPr/>
          <a:lstStyle>
            <a:lvl1pPr marL="0" indent="0">
              <a:buNone/>
              <a:defRPr sz="6600">
                <a:latin typeface="+mj-lt"/>
              </a:defRPr>
            </a:lvl1pPr>
          </a:lstStyle>
          <a:p>
            <a:pPr lvl="0"/>
            <a:r>
              <a:rPr lang="en-US" sz="6600">
                <a:latin typeface="+mj-lt"/>
              </a:rPr>
              <a:t>Section Header</a:t>
            </a:r>
            <a:endParaRPr lang="en-US"/>
          </a:p>
        </p:txBody>
      </p:sp>
    </p:spTree>
    <p:extLst>
      <p:ext uri="{BB962C8B-B14F-4D97-AF65-F5344CB8AC3E}">
        <p14:creationId xmlns:p14="http://schemas.microsoft.com/office/powerpoint/2010/main" val="8330922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1"/>
            </p:custDataLst>
            <p:extLst>
              <p:ext uri="{D42A27DB-BD31-4B8C-83A1-F6EECF244321}">
                <p14:modId xmlns:p14="http://schemas.microsoft.com/office/powerpoint/2010/main" val="2032164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61038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9BEFEB-114C-4C09-A3CA-E8D8089E1534}"/>
              </a:ext>
            </a:extLst>
          </p:cNvPr>
          <p:cNvSpPr/>
          <p:nvPr userDrawn="1"/>
        </p:nvSpPr>
        <p:spPr>
          <a:xfrm>
            <a:off x="0" y="4732650"/>
            <a:ext cx="12192000" cy="157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rtl="0">
              <a:defRPr/>
            </a:pPr>
            <a:endParaRPr lang="en-US" sz="204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68D1A273-C17E-4073-A08D-D5178F95C19F}"/>
              </a:ext>
            </a:extLst>
          </p:cNvPr>
          <p:cNvSpPr>
            <a:spLocks noGrp="1"/>
          </p:cNvSpPr>
          <p:nvPr>
            <p:ph type="ctrTitle"/>
          </p:nvPr>
        </p:nvSpPr>
        <p:spPr>
          <a:xfrm>
            <a:off x="210206" y="4856919"/>
            <a:ext cx="10457794" cy="572242"/>
          </a:xfrm>
        </p:spPr>
        <p:txBody>
          <a:bodyPr anchor="b">
            <a:normAutofit/>
          </a:bodyPr>
          <a:lstStyle>
            <a:lvl1pPr algn="l">
              <a:defRPr sz="3400" b="1"/>
            </a:lvl1pPr>
          </a:lstStyle>
          <a:p>
            <a:r>
              <a:rPr lang="en-US"/>
              <a:t>Click to edit Master title style</a:t>
            </a:r>
          </a:p>
        </p:txBody>
      </p:sp>
      <p:sp>
        <p:nvSpPr>
          <p:cNvPr id="3" name="Subtitle 2">
            <a:extLst>
              <a:ext uri="{FF2B5EF4-FFF2-40B4-BE49-F238E27FC236}">
                <a16:creationId xmlns:a16="http://schemas.microsoft.com/office/drawing/2014/main" id="{A234DE92-8E7D-4E79-BB9F-5DFC7FA11254}"/>
              </a:ext>
            </a:extLst>
          </p:cNvPr>
          <p:cNvSpPr>
            <a:spLocks noGrp="1"/>
          </p:cNvSpPr>
          <p:nvPr>
            <p:ph type="subTitle" idx="1"/>
          </p:nvPr>
        </p:nvSpPr>
        <p:spPr>
          <a:xfrm>
            <a:off x="210206" y="5429161"/>
            <a:ext cx="9144000" cy="4592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6A891F57-7A9D-42F0-8B2E-63C9A304B0F7}"/>
              </a:ext>
            </a:extLst>
          </p:cNvPr>
          <p:cNvSpPr>
            <a:spLocks noGrp="1"/>
          </p:cNvSpPr>
          <p:nvPr>
            <p:ph type="body" sz="quarter" idx="13" hasCustomPrompt="1"/>
          </p:nvPr>
        </p:nvSpPr>
        <p:spPr>
          <a:xfrm>
            <a:off x="210206" y="5888384"/>
            <a:ext cx="8174037" cy="283811"/>
          </a:xfrm>
        </p:spPr>
        <p:txBody>
          <a:bodyPr>
            <a:normAutofit/>
          </a:bodyPr>
          <a:lstStyle>
            <a:lvl1pPr marL="0" indent="0">
              <a:buNone/>
              <a:defRPr sz="1600" b="1">
                <a:solidFill>
                  <a:schemeClr val="accent5"/>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834953BF-8F7B-424C-A482-56529F04415A}"/>
              </a:ext>
            </a:extLst>
          </p:cNvPr>
          <p:cNvPicPr>
            <a:picLocks noChangeAspect="1"/>
          </p:cNvPicPr>
          <p:nvPr userDrawn="1"/>
        </p:nvPicPr>
        <p:blipFill>
          <a:blip r:embed="rId3"/>
          <a:stretch>
            <a:fillRect/>
          </a:stretch>
        </p:blipFill>
        <p:spPr>
          <a:xfrm>
            <a:off x="10683275" y="4853602"/>
            <a:ext cx="1329138" cy="1329138"/>
          </a:xfrm>
          <a:prstGeom prst="rect">
            <a:avLst/>
          </a:prstGeom>
        </p:spPr>
      </p:pic>
      <p:pic>
        <p:nvPicPr>
          <p:cNvPr id="13" name="Picture 12">
            <a:extLst>
              <a:ext uri="{FF2B5EF4-FFF2-40B4-BE49-F238E27FC236}">
                <a16:creationId xmlns:a16="http://schemas.microsoft.com/office/drawing/2014/main" id="{FDF6705C-1ABF-4A0E-97EF-024E577CE6F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b="57950"/>
          <a:stretch/>
        </p:blipFill>
        <p:spPr>
          <a:xfrm>
            <a:off x="415924" y="268277"/>
            <a:ext cx="2026728" cy="394724"/>
          </a:xfrm>
          <a:prstGeom prst="rect">
            <a:avLst/>
          </a:prstGeom>
        </p:spPr>
      </p:pic>
    </p:spTree>
    <p:extLst>
      <p:ext uri="{BB962C8B-B14F-4D97-AF65-F5344CB8AC3E}">
        <p14:creationId xmlns:p14="http://schemas.microsoft.com/office/powerpoint/2010/main" val="23709043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A34F-8C37-4611-B8B6-814523FC7B71}"/>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EC13B-E011-4C1A-8276-E9BEC0D99CF7}"/>
              </a:ext>
            </a:extLst>
          </p:cNvPr>
          <p:cNvSpPr>
            <a:spLocks noGrp="1"/>
          </p:cNvSpPr>
          <p:nvPr>
            <p:ph idx="1"/>
          </p:nvPr>
        </p:nvSpPr>
        <p:spPr/>
        <p:txBody>
          <a:bodyPr/>
          <a:lstStyle>
            <a:lvl1pPr>
              <a:defRPr sz="1600"/>
            </a:lvl1pPr>
            <a:lvl2pPr>
              <a:defRPr sz="1400"/>
            </a:lvl2pPr>
            <a:lvl3pPr>
              <a:defRPr sz="12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0423F6A-B8A8-404F-B3FD-F24A27A2EA4C}"/>
              </a:ext>
            </a:extLst>
          </p:cNvPr>
          <p:cNvSpPr>
            <a:spLocks noGrp="1"/>
          </p:cNvSpPr>
          <p:nvPr>
            <p:ph type="body" sz="quarter" idx="13"/>
          </p:nvPr>
        </p:nvSpPr>
        <p:spPr>
          <a:xfrm>
            <a:off x="270641" y="1021884"/>
            <a:ext cx="10515600" cy="333950"/>
          </a:xfrm>
        </p:spPr>
        <p:txBody>
          <a:bodyPr>
            <a:noAutofit/>
          </a:bodyPr>
          <a:lstStyle>
            <a:lvl1pPr marL="0" indent="0">
              <a:buNone/>
              <a:defRPr sz="18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F876568A-4653-4E63-A6BC-2D6A51832052}"/>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9" name="Text Placeholder 7">
            <a:extLst>
              <a:ext uri="{FF2B5EF4-FFF2-40B4-BE49-F238E27FC236}">
                <a16:creationId xmlns:a16="http://schemas.microsoft.com/office/drawing/2014/main" id="{AF175E84-4BFA-421C-80F0-9280996F8173}"/>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4" name="Picture 13">
            <a:extLst>
              <a:ext uri="{FF2B5EF4-FFF2-40B4-BE49-F238E27FC236}">
                <a16:creationId xmlns:a16="http://schemas.microsoft.com/office/drawing/2014/main" id="{029E7278-FF4E-4C64-AB7A-3CE46FAFA54F}"/>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Copyright">
            <a:extLst>
              <a:ext uri="{FF2B5EF4-FFF2-40B4-BE49-F238E27FC236}">
                <a16:creationId xmlns:a16="http://schemas.microsoft.com/office/drawing/2014/main" id="{0EB29364-79C0-8866-D453-35220EAB412D}"/>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4068931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EBD-BE85-4E2B-AFE2-E2B64D137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C6B6E-19B7-4238-BC1C-E91400DE19E3}"/>
              </a:ext>
            </a:extLst>
          </p:cNvPr>
          <p:cNvSpPr>
            <a:spLocks noGrp="1"/>
          </p:cNvSpPr>
          <p:nvPr>
            <p:ph sz="half" idx="1"/>
          </p:nvPr>
        </p:nvSpPr>
        <p:spPr>
          <a:xfrm>
            <a:off x="270641"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A196A0-57DA-44B8-8F8D-6DFDDCB3D781}"/>
              </a:ext>
            </a:extLst>
          </p:cNvPr>
          <p:cNvSpPr>
            <a:spLocks noGrp="1"/>
          </p:cNvSpPr>
          <p:nvPr>
            <p:ph sz="half" idx="2"/>
          </p:nvPr>
        </p:nvSpPr>
        <p:spPr>
          <a:xfrm>
            <a:off x="6306207"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CF9D71C9-80A5-43CE-A833-2682502AB356}"/>
              </a:ext>
            </a:extLst>
          </p:cNvPr>
          <p:cNvSpPr>
            <a:spLocks noGrp="1"/>
          </p:cNvSpPr>
          <p:nvPr>
            <p:ph type="body" sz="quarter" idx="13"/>
          </p:nvPr>
        </p:nvSpPr>
        <p:spPr>
          <a:xfrm>
            <a:off x="270641" y="1021884"/>
            <a:ext cx="10515600" cy="333950"/>
          </a:xfrm>
        </p:spPr>
        <p:txBody>
          <a:bodyPr>
            <a:normAutofit/>
          </a:bodyPr>
          <a:lstStyle>
            <a:lvl1pPr marL="0" indent="0">
              <a:buNone/>
              <a:defRPr sz="16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8617A220-A6F9-4B8B-A326-88438AC2BAF0}"/>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11" name="Text Placeholder 7">
            <a:extLst>
              <a:ext uri="{FF2B5EF4-FFF2-40B4-BE49-F238E27FC236}">
                <a16:creationId xmlns:a16="http://schemas.microsoft.com/office/drawing/2014/main" id="{A925DFCB-1F34-4EC5-B74A-BA479F433F4B}"/>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2" name="Picture 11">
            <a:extLst>
              <a:ext uri="{FF2B5EF4-FFF2-40B4-BE49-F238E27FC236}">
                <a16:creationId xmlns:a16="http://schemas.microsoft.com/office/drawing/2014/main" id="{9130E303-767A-4304-A667-45E22AEDCB4D}"/>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5" name="Copyright">
            <a:extLst>
              <a:ext uri="{FF2B5EF4-FFF2-40B4-BE49-F238E27FC236}">
                <a16:creationId xmlns:a16="http://schemas.microsoft.com/office/drawing/2014/main" id="{0AE55138-EEC2-27BF-3442-E32F2F882566}"/>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2348038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D4F9-037A-4827-9FE3-B132576743BF}"/>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9C82AC61-C0E5-473B-B4B0-CD68CD84E917}"/>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6" name="Text Placeholder 7">
            <a:extLst>
              <a:ext uri="{FF2B5EF4-FFF2-40B4-BE49-F238E27FC236}">
                <a16:creationId xmlns:a16="http://schemas.microsoft.com/office/drawing/2014/main" id="{2F1D6382-7B0F-4556-8634-01B09A44F992}"/>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9" name="Picture 8">
            <a:extLst>
              <a:ext uri="{FF2B5EF4-FFF2-40B4-BE49-F238E27FC236}">
                <a16:creationId xmlns:a16="http://schemas.microsoft.com/office/drawing/2014/main" id="{F57D3A19-2651-4357-A7E8-38076651AD1F}"/>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3" name="Copyright">
            <a:extLst>
              <a:ext uri="{FF2B5EF4-FFF2-40B4-BE49-F238E27FC236}">
                <a16:creationId xmlns:a16="http://schemas.microsoft.com/office/drawing/2014/main" id="{7882952E-C574-5EB1-CFF7-C43C9E0AD4F4}"/>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1169239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Title, subhea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457205" y="434975"/>
            <a:ext cx="11277599" cy="453696"/>
          </a:xfrm>
          <a:prstGeom prst="rect">
            <a:avLst/>
          </a:prstGeom>
        </p:spPr>
        <p:txBody>
          <a:bodyPr vert="horz" lIns="0" tIns="0" rIns="0" bIns="0" rtlCol="0" anchor="t" anchorCtr="0">
            <a:noAutofit/>
          </a:bodyPr>
          <a:lstStyle>
            <a:lvl1pPr>
              <a:defRPr sz="3200" b="1">
                <a:latin typeface="+mn-lt"/>
                <a:cs typeface="Times New Roman" panose="02020603050405020304" pitchFamily="18" charset="0"/>
              </a:defRPr>
            </a:lvl1pPr>
          </a:lstStyle>
          <a:p>
            <a:r>
              <a:rPr lang="en-US" noProof="0"/>
              <a:t>Click to edit Master title style</a:t>
            </a:r>
          </a:p>
        </p:txBody>
      </p:sp>
      <p:sp>
        <p:nvSpPr>
          <p:cNvPr id="3" name="Text Placeholder 8">
            <a:extLst>
              <a:ext uri="{FF2B5EF4-FFF2-40B4-BE49-F238E27FC236}">
                <a16:creationId xmlns:a16="http://schemas.microsoft.com/office/drawing/2014/main" id="{61ECAAFF-8F4D-1041-9BD6-F01200012957}"/>
              </a:ext>
            </a:extLst>
          </p:cNvPr>
          <p:cNvSpPr>
            <a:spLocks noGrp="1"/>
          </p:cNvSpPr>
          <p:nvPr>
            <p:ph type="body" sz="quarter" idx="13" hasCustomPrompt="1"/>
          </p:nvPr>
        </p:nvSpPr>
        <p:spPr>
          <a:xfrm>
            <a:off x="458793" y="985844"/>
            <a:ext cx="11275995" cy="397805"/>
          </a:xfrm>
          <a:prstGeom prst="rect">
            <a:avLst/>
          </a:prstGeom>
        </p:spPr>
        <p:txBody>
          <a:bodyPr lIns="0" tIns="0" rIns="0" bIns="0">
            <a:noAutofit/>
          </a:bodyPr>
          <a:lstStyle>
            <a:lvl1pPr marL="0" indent="0">
              <a:spcAft>
                <a:spcPts val="600"/>
              </a:spcAft>
              <a:buNone/>
              <a:defRPr sz="1800" b="0">
                <a:solidFill>
                  <a:srgbClr val="787878"/>
                </a:solidFill>
                <a:latin typeface="+mn-lt"/>
                <a:cs typeface="Arial" panose="020B0604020202020204" pitchFamily="34" charset="0"/>
              </a:defRPr>
            </a:lvl1pPr>
          </a:lstStyle>
          <a:p>
            <a:pPr lvl="0"/>
            <a:r>
              <a:rPr lang="en-US" noProof="0"/>
              <a:t>Click to add subtitle</a:t>
            </a:r>
          </a:p>
        </p:txBody>
      </p:sp>
      <p:pic>
        <p:nvPicPr>
          <p:cNvPr id="6" name="Picture 5">
            <a:extLst>
              <a:ext uri="{FF2B5EF4-FFF2-40B4-BE49-F238E27FC236}">
                <a16:creationId xmlns:a16="http://schemas.microsoft.com/office/drawing/2014/main" id="{71F7E9FC-11B6-42B7-9F2C-B6CEB4E83FA4}"/>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Text Placeholder 7">
            <a:extLst>
              <a:ext uri="{FF2B5EF4-FFF2-40B4-BE49-F238E27FC236}">
                <a16:creationId xmlns:a16="http://schemas.microsoft.com/office/drawing/2014/main" id="{590F560A-E220-FB99-D2E0-5A7FE8A9FE9A}"/>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sp>
        <p:nvSpPr>
          <p:cNvPr id="5" name="TextBox 4">
            <a:extLst>
              <a:ext uri="{FF2B5EF4-FFF2-40B4-BE49-F238E27FC236}">
                <a16:creationId xmlns:a16="http://schemas.microsoft.com/office/drawing/2014/main" id="{0A414983-ADEC-691E-12A9-8292D96EBF11}"/>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8" name="Copyright">
            <a:extLst>
              <a:ext uri="{FF2B5EF4-FFF2-40B4-BE49-F238E27FC236}">
                <a16:creationId xmlns:a16="http://schemas.microsoft.com/office/drawing/2014/main" id="{1D86C43E-ED0E-150B-CD16-456532DEA060}"/>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364034390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subhea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457205" y="434975"/>
            <a:ext cx="11277599" cy="453696"/>
          </a:xfrm>
          <a:prstGeom prst="rect">
            <a:avLst/>
          </a:prstGeom>
        </p:spPr>
        <p:txBody>
          <a:bodyPr vert="horz" lIns="0" tIns="0" rIns="0" bIns="0" rtlCol="0" anchor="t" anchorCtr="0">
            <a:noAutofit/>
          </a:bodyPr>
          <a:lstStyle>
            <a:lvl1pPr>
              <a:defRPr sz="2800" b="1">
                <a:latin typeface="+mn-lt"/>
                <a:cs typeface="Times New Roman" panose="02020603050405020304" pitchFamily="18" charset="0"/>
              </a:defRPr>
            </a:lvl1pPr>
          </a:lstStyle>
          <a:p>
            <a:r>
              <a:rPr lang="en-US" noProof="0"/>
              <a:t>Click to edit Master title style</a:t>
            </a:r>
          </a:p>
        </p:txBody>
      </p:sp>
      <p:sp>
        <p:nvSpPr>
          <p:cNvPr id="3" name="Text Placeholder 8">
            <a:extLst>
              <a:ext uri="{FF2B5EF4-FFF2-40B4-BE49-F238E27FC236}">
                <a16:creationId xmlns:a16="http://schemas.microsoft.com/office/drawing/2014/main" id="{61ECAAFF-8F4D-1041-9BD6-F01200012957}"/>
              </a:ext>
            </a:extLst>
          </p:cNvPr>
          <p:cNvSpPr>
            <a:spLocks noGrp="1"/>
          </p:cNvSpPr>
          <p:nvPr>
            <p:ph type="body" sz="quarter" idx="13" hasCustomPrompt="1"/>
          </p:nvPr>
        </p:nvSpPr>
        <p:spPr>
          <a:xfrm>
            <a:off x="458793" y="985844"/>
            <a:ext cx="11275995" cy="397805"/>
          </a:xfrm>
          <a:prstGeom prst="rect">
            <a:avLst/>
          </a:prstGeom>
        </p:spPr>
        <p:txBody>
          <a:bodyPr lIns="0" tIns="0" rIns="0" bIns="0">
            <a:noAutofit/>
          </a:bodyPr>
          <a:lstStyle>
            <a:lvl1pPr marL="0" indent="0">
              <a:spcAft>
                <a:spcPts val="600"/>
              </a:spcAft>
              <a:buNone/>
              <a:defRPr sz="1400" b="0">
                <a:solidFill>
                  <a:srgbClr val="787878"/>
                </a:solidFill>
                <a:latin typeface="+mn-lt"/>
                <a:cs typeface="Arial" panose="020B0604020202020204" pitchFamily="34" charset="0"/>
              </a:defRPr>
            </a:lvl1pPr>
          </a:lstStyle>
          <a:p>
            <a:pPr lvl="0"/>
            <a:r>
              <a:rPr lang="en-US" noProof="0"/>
              <a:t>Click to add subtitle</a:t>
            </a:r>
          </a:p>
        </p:txBody>
      </p:sp>
      <p:sp>
        <p:nvSpPr>
          <p:cNvPr id="6" name="Copyright">
            <a:extLst>
              <a:ext uri="{FF2B5EF4-FFF2-40B4-BE49-F238E27FC236}">
                <a16:creationId xmlns:a16="http://schemas.microsoft.com/office/drawing/2014/main" id="{BF0A6517-F277-4AAD-B466-83286399CBD3}"/>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
        <p:nvSpPr>
          <p:cNvPr id="8" name="Text Placeholder 7">
            <a:extLst>
              <a:ext uri="{FF2B5EF4-FFF2-40B4-BE49-F238E27FC236}">
                <a16:creationId xmlns:a16="http://schemas.microsoft.com/office/drawing/2014/main" id="{A656EA2B-D161-475A-B2E9-B3F99A03D1AF}"/>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1" name="Picture 10">
            <a:extLst>
              <a:ext uri="{FF2B5EF4-FFF2-40B4-BE49-F238E27FC236}">
                <a16:creationId xmlns:a16="http://schemas.microsoft.com/office/drawing/2014/main" id="{59A6A328-7293-4D7B-AA76-27E33B7C0548}"/>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TextBox 3">
            <a:extLst>
              <a:ext uri="{FF2B5EF4-FFF2-40B4-BE49-F238E27FC236}">
                <a16:creationId xmlns:a16="http://schemas.microsoft.com/office/drawing/2014/main" id="{F464328D-2E6F-F567-EA26-AA864C2CF59D}"/>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263341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A34F-8C37-4611-B8B6-814523FC7B71}"/>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EC13B-E011-4C1A-8276-E9BEC0D99CF7}"/>
              </a:ext>
            </a:extLst>
          </p:cNvPr>
          <p:cNvSpPr>
            <a:spLocks noGrp="1"/>
          </p:cNvSpPr>
          <p:nvPr>
            <p:ph idx="1"/>
          </p:nvPr>
        </p:nvSpPr>
        <p:spPr/>
        <p:txBody>
          <a:bodyPr/>
          <a:lstStyle>
            <a:lvl1pPr>
              <a:defRPr sz="1600"/>
            </a:lvl1pPr>
            <a:lvl2pPr>
              <a:defRPr sz="1400"/>
            </a:lvl2pPr>
            <a:lvl3pPr>
              <a:defRPr sz="12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0423F6A-B8A8-404F-B3FD-F24A27A2EA4C}"/>
              </a:ext>
            </a:extLst>
          </p:cNvPr>
          <p:cNvSpPr>
            <a:spLocks noGrp="1"/>
          </p:cNvSpPr>
          <p:nvPr>
            <p:ph type="body" sz="quarter" idx="13"/>
          </p:nvPr>
        </p:nvSpPr>
        <p:spPr>
          <a:xfrm>
            <a:off x="270641" y="1021884"/>
            <a:ext cx="10515600" cy="333950"/>
          </a:xfrm>
        </p:spPr>
        <p:txBody>
          <a:bodyPr>
            <a:noAutofit/>
          </a:bodyPr>
          <a:lstStyle>
            <a:lvl1pPr marL="0" indent="0">
              <a:buNone/>
              <a:defRPr sz="18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F876568A-4653-4E63-A6BC-2D6A51832052}"/>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9" name="Text Placeholder 7">
            <a:extLst>
              <a:ext uri="{FF2B5EF4-FFF2-40B4-BE49-F238E27FC236}">
                <a16:creationId xmlns:a16="http://schemas.microsoft.com/office/drawing/2014/main" id="{AF175E84-4BFA-421C-80F0-9280996F8173}"/>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4" name="Picture 13">
            <a:extLst>
              <a:ext uri="{FF2B5EF4-FFF2-40B4-BE49-F238E27FC236}">
                <a16:creationId xmlns:a16="http://schemas.microsoft.com/office/drawing/2014/main" id="{029E7278-FF4E-4C64-AB7A-3CE46FAFA54F}"/>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Copyright">
            <a:extLst>
              <a:ext uri="{FF2B5EF4-FFF2-40B4-BE49-F238E27FC236}">
                <a16:creationId xmlns:a16="http://schemas.microsoft.com/office/drawing/2014/main" id="{3F1CB150-0B6D-DA16-956C-B51B99037EA6}"/>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363254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Tree>
    <p:extLst>
      <p:ext uri="{BB962C8B-B14F-4D97-AF65-F5344CB8AC3E}">
        <p14:creationId xmlns:p14="http://schemas.microsoft.com/office/powerpoint/2010/main" val="16398839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9BEFEB-114C-4C09-A3CA-E8D8089E1534}"/>
              </a:ext>
            </a:extLst>
          </p:cNvPr>
          <p:cNvSpPr/>
          <p:nvPr userDrawn="1"/>
        </p:nvSpPr>
        <p:spPr>
          <a:xfrm>
            <a:off x="0" y="4732650"/>
            <a:ext cx="12192000" cy="157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rtl="0">
              <a:defRPr/>
            </a:pPr>
            <a:endParaRPr lang="en-US" sz="204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68D1A273-C17E-4073-A08D-D5178F95C19F}"/>
              </a:ext>
            </a:extLst>
          </p:cNvPr>
          <p:cNvSpPr>
            <a:spLocks noGrp="1"/>
          </p:cNvSpPr>
          <p:nvPr>
            <p:ph type="ctrTitle"/>
          </p:nvPr>
        </p:nvSpPr>
        <p:spPr>
          <a:xfrm>
            <a:off x="210206" y="4856919"/>
            <a:ext cx="10457794" cy="572242"/>
          </a:xfrm>
        </p:spPr>
        <p:txBody>
          <a:bodyPr anchor="b">
            <a:normAutofit/>
          </a:bodyPr>
          <a:lstStyle>
            <a:lvl1pPr algn="l">
              <a:defRPr sz="3400" b="1"/>
            </a:lvl1pPr>
          </a:lstStyle>
          <a:p>
            <a:r>
              <a:rPr lang="en-US"/>
              <a:t>Click to edit Master title style</a:t>
            </a:r>
          </a:p>
        </p:txBody>
      </p:sp>
      <p:sp>
        <p:nvSpPr>
          <p:cNvPr id="3" name="Subtitle 2">
            <a:extLst>
              <a:ext uri="{FF2B5EF4-FFF2-40B4-BE49-F238E27FC236}">
                <a16:creationId xmlns:a16="http://schemas.microsoft.com/office/drawing/2014/main" id="{A234DE92-8E7D-4E79-BB9F-5DFC7FA11254}"/>
              </a:ext>
            </a:extLst>
          </p:cNvPr>
          <p:cNvSpPr>
            <a:spLocks noGrp="1"/>
          </p:cNvSpPr>
          <p:nvPr>
            <p:ph type="subTitle" idx="1"/>
          </p:nvPr>
        </p:nvSpPr>
        <p:spPr>
          <a:xfrm>
            <a:off x="210206" y="5429161"/>
            <a:ext cx="9144000" cy="4592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6A891F57-7A9D-42F0-8B2E-63C9A304B0F7}"/>
              </a:ext>
            </a:extLst>
          </p:cNvPr>
          <p:cNvSpPr>
            <a:spLocks noGrp="1"/>
          </p:cNvSpPr>
          <p:nvPr>
            <p:ph type="body" sz="quarter" idx="13" hasCustomPrompt="1"/>
          </p:nvPr>
        </p:nvSpPr>
        <p:spPr>
          <a:xfrm>
            <a:off x="210206" y="5888384"/>
            <a:ext cx="8174037" cy="283811"/>
          </a:xfrm>
        </p:spPr>
        <p:txBody>
          <a:bodyPr>
            <a:normAutofit/>
          </a:bodyPr>
          <a:lstStyle>
            <a:lvl1pPr marL="0" indent="0">
              <a:buNone/>
              <a:defRPr sz="1600" b="1">
                <a:solidFill>
                  <a:schemeClr val="accent5"/>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834953BF-8F7B-424C-A482-56529F04415A}"/>
              </a:ext>
            </a:extLst>
          </p:cNvPr>
          <p:cNvPicPr>
            <a:picLocks noChangeAspect="1"/>
          </p:cNvPicPr>
          <p:nvPr userDrawn="1"/>
        </p:nvPicPr>
        <p:blipFill>
          <a:blip r:embed="rId3"/>
          <a:stretch>
            <a:fillRect/>
          </a:stretch>
        </p:blipFill>
        <p:spPr>
          <a:xfrm>
            <a:off x="10683275" y="4853602"/>
            <a:ext cx="1329138" cy="1329138"/>
          </a:xfrm>
          <a:prstGeom prst="rect">
            <a:avLst/>
          </a:prstGeom>
        </p:spPr>
      </p:pic>
      <p:pic>
        <p:nvPicPr>
          <p:cNvPr id="13" name="Picture 12">
            <a:extLst>
              <a:ext uri="{FF2B5EF4-FFF2-40B4-BE49-F238E27FC236}">
                <a16:creationId xmlns:a16="http://schemas.microsoft.com/office/drawing/2014/main" id="{FDF6705C-1ABF-4A0E-97EF-024E577CE6F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b="57950"/>
          <a:stretch/>
        </p:blipFill>
        <p:spPr>
          <a:xfrm>
            <a:off x="415924" y="268277"/>
            <a:ext cx="2026728" cy="394724"/>
          </a:xfrm>
          <a:prstGeom prst="rect">
            <a:avLst/>
          </a:prstGeom>
        </p:spPr>
      </p:pic>
    </p:spTree>
    <p:extLst>
      <p:ext uri="{BB962C8B-B14F-4D97-AF65-F5344CB8AC3E}">
        <p14:creationId xmlns:p14="http://schemas.microsoft.com/office/powerpoint/2010/main" val="18803533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A34F-8C37-4611-B8B6-814523FC7B71}"/>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EC13B-E011-4C1A-8276-E9BEC0D99CF7}"/>
              </a:ext>
            </a:extLst>
          </p:cNvPr>
          <p:cNvSpPr>
            <a:spLocks noGrp="1"/>
          </p:cNvSpPr>
          <p:nvPr>
            <p:ph idx="1"/>
          </p:nvPr>
        </p:nvSpPr>
        <p:spPr/>
        <p:txBody>
          <a:bodyPr/>
          <a:lstStyle>
            <a:lvl1pPr>
              <a:defRPr sz="1600"/>
            </a:lvl1pPr>
            <a:lvl2pPr>
              <a:defRPr sz="1400"/>
            </a:lvl2pPr>
            <a:lvl3pPr>
              <a:defRPr sz="12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0423F6A-B8A8-404F-B3FD-F24A27A2EA4C}"/>
              </a:ext>
            </a:extLst>
          </p:cNvPr>
          <p:cNvSpPr>
            <a:spLocks noGrp="1"/>
          </p:cNvSpPr>
          <p:nvPr>
            <p:ph type="body" sz="quarter" idx="13"/>
          </p:nvPr>
        </p:nvSpPr>
        <p:spPr>
          <a:xfrm>
            <a:off x="270641" y="1021884"/>
            <a:ext cx="10515600" cy="333950"/>
          </a:xfrm>
        </p:spPr>
        <p:txBody>
          <a:bodyPr>
            <a:noAutofit/>
          </a:bodyPr>
          <a:lstStyle>
            <a:lvl1pPr marL="0" indent="0">
              <a:buNone/>
              <a:defRPr sz="18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F876568A-4653-4E63-A6BC-2D6A51832052}"/>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9" name="Text Placeholder 7">
            <a:extLst>
              <a:ext uri="{FF2B5EF4-FFF2-40B4-BE49-F238E27FC236}">
                <a16:creationId xmlns:a16="http://schemas.microsoft.com/office/drawing/2014/main" id="{AF175E84-4BFA-421C-80F0-9280996F8173}"/>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4" name="Picture 13">
            <a:extLst>
              <a:ext uri="{FF2B5EF4-FFF2-40B4-BE49-F238E27FC236}">
                <a16:creationId xmlns:a16="http://schemas.microsoft.com/office/drawing/2014/main" id="{029E7278-FF4E-4C64-AB7A-3CE46FAFA54F}"/>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Copyright">
            <a:extLst>
              <a:ext uri="{FF2B5EF4-FFF2-40B4-BE49-F238E27FC236}">
                <a16:creationId xmlns:a16="http://schemas.microsoft.com/office/drawing/2014/main" id="{23D16ECB-F9CE-3C5F-9757-29AFB952A8AF}"/>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2376077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EBD-BE85-4E2B-AFE2-E2B64D137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C6B6E-19B7-4238-BC1C-E91400DE19E3}"/>
              </a:ext>
            </a:extLst>
          </p:cNvPr>
          <p:cNvSpPr>
            <a:spLocks noGrp="1"/>
          </p:cNvSpPr>
          <p:nvPr>
            <p:ph sz="half" idx="1"/>
          </p:nvPr>
        </p:nvSpPr>
        <p:spPr>
          <a:xfrm>
            <a:off x="270641"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A196A0-57DA-44B8-8F8D-6DFDDCB3D781}"/>
              </a:ext>
            </a:extLst>
          </p:cNvPr>
          <p:cNvSpPr>
            <a:spLocks noGrp="1"/>
          </p:cNvSpPr>
          <p:nvPr>
            <p:ph sz="half" idx="2"/>
          </p:nvPr>
        </p:nvSpPr>
        <p:spPr>
          <a:xfrm>
            <a:off x="6306207"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CF9D71C9-80A5-43CE-A833-2682502AB356}"/>
              </a:ext>
            </a:extLst>
          </p:cNvPr>
          <p:cNvSpPr>
            <a:spLocks noGrp="1"/>
          </p:cNvSpPr>
          <p:nvPr>
            <p:ph type="body" sz="quarter" idx="13"/>
          </p:nvPr>
        </p:nvSpPr>
        <p:spPr>
          <a:xfrm>
            <a:off x="270641" y="1021884"/>
            <a:ext cx="10515600" cy="333950"/>
          </a:xfrm>
        </p:spPr>
        <p:txBody>
          <a:bodyPr>
            <a:normAutofit/>
          </a:bodyPr>
          <a:lstStyle>
            <a:lvl1pPr marL="0" indent="0">
              <a:buNone/>
              <a:defRPr sz="16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8617A220-A6F9-4B8B-A326-88438AC2BAF0}"/>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11" name="Text Placeholder 7">
            <a:extLst>
              <a:ext uri="{FF2B5EF4-FFF2-40B4-BE49-F238E27FC236}">
                <a16:creationId xmlns:a16="http://schemas.microsoft.com/office/drawing/2014/main" id="{A925DFCB-1F34-4EC5-B74A-BA479F433F4B}"/>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2" name="Picture 11">
            <a:extLst>
              <a:ext uri="{FF2B5EF4-FFF2-40B4-BE49-F238E27FC236}">
                <a16:creationId xmlns:a16="http://schemas.microsoft.com/office/drawing/2014/main" id="{9130E303-767A-4304-A667-45E22AEDCB4D}"/>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5" name="Copyright">
            <a:extLst>
              <a:ext uri="{FF2B5EF4-FFF2-40B4-BE49-F238E27FC236}">
                <a16:creationId xmlns:a16="http://schemas.microsoft.com/office/drawing/2014/main" id="{5D9CCADB-BDFA-B440-3F89-763E87DC914C}"/>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19527677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D4F9-037A-4827-9FE3-B132576743BF}"/>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9C82AC61-C0E5-473B-B4B0-CD68CD84E917}"/>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6" name="Text Placeholder 7">
            <a:extLst>
              <a:ext uri="{FF2B5EF4-FFF2-40B4-BE49-F238E27FC236}">
                <a16:creationId xmlns:a16="http://schemas.microsoft.com/office/drawing/2014/main" id="{2F1D6382-7B0F-4556-8634-01B09A44F992}"/>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9" name="Picture 8">
            <a:extLst>
              <a:ext uri="{FF2B5EF4-FFF2-40B4-BE49-F238E27FC236}">
                <a16:creationId xmlns:a16="http://schemas.microsoft.com/office/drawing/2014/main" id="{F57D3A19-2651-4357-A7E8-38076651AD1F}"/>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3" name="Copyright">
            <a:extLst>
              <a:ext uri="{FF2B5EF4-FFF2-40B4-BE49-F238E27FC236}">
                <a16:creationId xmlns:a16="http://schemas.microsoft.com/office/drawing/2014/main" id="{D3805D2B-B0C8-803B-BEF6-5321F865B27D}"/>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3767663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subhea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656EA2B-D161-475A-B2E9-B3F99A03D1AF}"/>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1" name="Picture 10">
            <a:extLst>
              <a:ext uri="{FF2B5EF4-FFF2-40B4-BE49-F238E27FC236}">
                <a16:creationId xmlns:a16="http://schemas.microsoft.com/office/drawing/2014/main" id="{59A6A328-7293-4D7B-AA76-27E33B7C0548}"/>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TextBox 3">
            <a:extLst>
              <a:ext uri="{FF2B5EF4-FFF2-40B4-BE49-F238E27FC236}">
                <a16:creationId xmlns:a16="http://schemas.microsoft.com/office/drawing/2014/main" id="{0A75BC4E-5C18-409F-2839-BA6D1029AF3C}"/>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98147205-44BB-AA7F-665A-3374F0CDE035}"/>
              </a:ext>
            </a:extLst>
          </p:cNvPr>
          <p:cNvSpPr>
            <a:spLocks noGrp="1"/>
          </p:cNvSpPr>
          <p:nvPr>
            <p:ph type="title"/>
          </p:nvPr>
        </p:nvSpPr>
        <p:spPr>
          <a:xfrm>
            <a:off x="270640" y="340189"/>
            <a:ext cx="10968859" cy="681695"/>
          </a:xfrm>
        </p:spPr>
        <p:txBody>
          <a:bodyPr>
            <a:normAutofit/>
          </a:bodyPr>
          <a:lstStyle>
            <a:lvl1pPr>
              <a:defRPr sz="3200"/>
            </a:lvl1pPr>
          </a:lstStyle>
          <a:p>
            <a:r>
              <a:rPr lang="en-US"/>
              <a:t>Click to edit Master title style</a:t>
            </a:r>
          </a:p>
        </p:txBody>
      </p:sp>
      <p:sp>
        <p:nvSpPr>
          <p:cNvPr id="7" name="Text Placeholder 9">
            <a:extLst>
              <a:ext uri="{FF2B5EF4-FFF2-40B4-BE49-F238E27FC236}">
                <a16:creationId xmlns:a16="http://schemas.microsoft.com/office/drawing/2014/main" id="{B6A15174-385D-EED9-0400-BC9031D4F3A6}"/>
              </a:ext>
            </a:extLst>
          </p:cNvPr>
          <p:cNvSpPr>
            <a:spLocks noGrp="1"/>
          </p:cNvSpPr>
          <p:nvPr>
            <p:ph type="body" sz="quarter" idx="13"/>
          </p:nvPr>
        </p:nvSpPr>
        <p:spPr>
          <a:xfrm>
            <a:off x="270640" y="996484"/>
            <a:ext cx="10968859" cy="333950"/>
          </a:xfrm>
        </p:spPr>
        <p:txBody>
          <a:bodyPr>
            <a:noAutofit/>
          </a:bodyPr>
          <a:lstStyle>
            <a:lvl1pPr marL="0" indent="0">
              <a:buNone/>
              <a:defRPr sz="1800">
                <a:solidFill>
                  <a:srgbClr val="787878"/>
                </a:solidFill>
              </a:defRPr>
            </a:lvl1pPr>
            <a:lvl2pPr marL="457200" indent="0">
              <a:buNone/>
              <a:defRPr/>
            </a:lvl2pPr>
          </a:lstStyle>
          <a:p>
            <a:pPr lvl="0"/>
            <a:r>
              <a:rPr lang="en-US"/>
              <a:t>Click to edit Master text styles</a:t>
            </a:r>
          </a:p>
        </p:txBody>
      </p:sp>
      <p:sp>
        <p:nvSpPr>
          <p:cNvPr id="2" name="Copyright">
            <a:extLst>
              <a:ext uri="{FF2B5EF4-FFF2-40B4-BE49-F238E27FC236}">
                <a16:creationId xmlns:a16="http://schemas.microsoft.com/office/drawing/2014/main" id="{249CAAA5-3E47-DF68-9846-3E38E1EF4B22}"/>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115143748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31F34A-0720-4F1A-6CE4-200E931E739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9B442B3-5230-F80E-0C55-630E67DB9E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B9A73C-A891-DC49-3C0C-703B625411A9}"/>
              </a:ext>
            </a:extLst>
          </p:cNvPr>
          <p:cNvSpPr>
            <a:spLocks noGrp="1"/>
          </p:cNvSpPr>
          <p:nvPr>
            <p:ph type="sldNum" sz="quarter" idx="12"/>
          </p:nvPr>
        </p:nvSpPr>
        <p:spPr/>
        <p:txBody>
          <a:bodyPr/>
          <a:lstStyle/>
          <a:p>
            <a:fld id="{1D2ABDCF-B93B-46DE-9AED-AB41D84B08B1}" type="slidenum">
              <a:rPr lang="en-US" smtClean="0"/>
              <a:t>‹#›</a:t>
            </a:fld>
            <a:endParaRPr lang="en-US"/>
          </a:p>
        </p:txBody>
      </p:sp>
      <p:sp>
        <p:nvSpPr>
          <p:cNvPr id="5" name="TextBox 4">
            <a:extLst>
              <a:ext uri="{FF2B5EF4-FFF2-40B4-BE49-F238E27FC236}">
                <a16:creationId xmlns:a16="http://schemas.microsoft.com/office/drawing/2014/main" id="{6997234F-F064-DBD4-E06C-4069925F0E3D}"/>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2458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itle, subhea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411958" y="434975"/>
            <a:ext cx="10721311" cy="453696"/>
          </a:xfrm>
          <a:prstGeom prst="rect">
            <a:avLst/>
          </a:prstGeom>
        </p:spPr>
        <p:txBody>
          <a:bodyPr vert="horz" lIns="0" tIns="0" rIns="0" bIns="0" rtlCol="0" anchor="t" anchorCtr="0">
            <a:noAutofit/>
          </a:bodyPr>
          <a:lstStyle>
            <a:lvl1pPr>
              <a:defRPr sz="3200" b="1">
                <a:latin typeface="+mn-lt"/>
                <a:cs typeface="Times New Roman" panose="02020603050405020304" pitchFamily="18" charset="0"/>
              </a:defRPr>
            </a:lvl1pPr>
          </a:lstStyle>
          <a:p>
            <a:r>
              <a:rPr lang="en-US" noProof="0"/>
              <a:t>Click to edit Master title style</a:t>
            </a:r>
          </a:p>
        </p:txBody>
      </p:sp>
      <p:sp>
        <p:nvSpPr>
          <p:cNvPr id="3" name="Text Placeholder 8">
            <a:extLst>
              <a:ext uri="{FF2B5EF4-FFF2-40B4-BE49-F238E27FC236}">
                <a16:creationId xmlns:a16="http://schemas.microsoft.com/office/drawing/2014/main" id="{61ECAAFF-8F4D-1041-9BD6-F01200012957}"/>
              </a:ext>
            </a:extLst>
          </p:cNvPr>
          <p:cNvSpPr>
            <a:spLocks noGrp="1"/>
          </p:cNvSpPr>
          <p:nvPr>
            <p:ph type="body" sz="quarter" idx="13" hasCustomPrompt="1"/>
          </p:nvPr>
        </p:nvSpPr>
        <p:spPr>
          <a:xfrm>
            <a:off x="411959" y="985844"/>
            <a:ext cx="10719786" cy="397805"/>
          </a:xfrm>
          <a:prstGeom prst="rect">
            <a:avLst/>
          </a:prstGeom>
        </p:spPr>
        <p:txBody>
          <a:bodyPr lIns="0" tIns="0" rIns="0" bIns="0">
            <a:noAutofit/>
          </a:bodyPr>
          <a:lstStyle>
            <a:lvl1pPr marL="0" indent="0">
              <a:spcAft>
                <a:spcPts val="600"/>
              </a:spcAft>
              <a:buNone/>
              <a:defRPr sz="1800" b="0">
                <a:solidFill>
                  <a:srgbClr val="787878"/>
                </a:solidFill>
                <a:latin typeface="+mn-lt"/>
                <a:cs typeface="Arial" panose="020B0604020202020204" pitchFamily="34" charset="0"/>
              </a:defRPr>
            </a:lvl1pPr>
          </a:lstStyle>
          <a:p>
            <a:pPr lvl="0"/>
            <a:r>
              <a:rPr lang="en-US" noProof="0"/>
              <a:t>Click to add subtitle</a:t>
            </a:r>
          </a:p>
        </p:txBody>
      </p:sp>
      <p:sp>
        <p:nvSpPr>
          <p:cNvPr id="8" name="Text Placeholder 7">
            <a:extLst>
              <a:ext uri="{FF2B5EF4-FFF2-40B4-BE49-F238E27FC236}">
                <a16:creationId xmlns:a16="http://schemas.microsoft.com/office/drawing/2014/main" id="{A656EA2B-D161-475A-B2E9-B3F99A03D1AF}"/>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 LAB</a:t>
            </a:r>
          </a:p>
        </p:txBody>
      </p:sp>
      <p:sp>
        <p:nvSpPr>
          <p:cNvPr id="7" name="Content Placeholder 2">
            <a:extLst>
              <a:ext uri="{FF2B5EF4-FFF2-40B4-BE49-F238E27FC236}">
                <a16:creationId xmlns:a16="http://schemas.microsoft.com/office/drawing/2014/main" id="{EEA751CD-FB22-4D29-AB60-96BCC2BF67C3}"/>
              </a:ext>
            </a:extLst>
          </p:cNvPr>
          <p:cNvSpPr>
            <a:spLocks noGrp="1"/>
          </p:cNvSpPr>
          <p:nvPr>
            <p:ph idx="1"/>
          </p:nvPr>
        </p:nvSpPr>
        <p:spPr>
          <a:xfrm>
            <a:off x="411958" y="1837764"/>
            <a:ext cx="10515600" cy="4034391"/>
          </a:xfrm>
        </p:spPr>
        <p:txBody>
          <a:bodyPr/>
          <a:lstStyle>
            <a:lvl1pPr>
              <a:lnSpc>
                <a:spcPct val="100000"/>
              </a:lnSpc>
              <a:defRPr sz="1600"/>
            </a:lvl1pPr>
            <a:lvl2pPr>
              <a:lnSpc>
                <a:spcPct val="100000"/>
              </a:lnSpc>
              <a:defRPr sz="1400"/>
            </a:lvl2pPr>
            <a:lvl3pPr>
              <a:lnSpc>
                <a:spcPct val="100000"/>
              </a:lnSpc>
              <a:defRPr sz="1200"/>
            </a:lvl3pPr>
            <a:lvl4pPr>
              <a:lnSpc>
                <a:spcPct val="100000"/>
              </a:lnSpc>
              <a:defRPr sz="10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505F6A11-33B0-D5B2-A83C-98E5DA34C2FA}"/>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711302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tandard headlin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23265693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401387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2.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50" Type="http://schemas.openxmlformats.org/officeDocument/2006/relationships/slideLayout" Target="../slideLayouts/slideLayout56.xml"/><Relationship Id="rId55" Type="http://schemas.openxmlformats.org/officeDocument/2006/relationships/slideLayout" Target="../slideLayouts/slideLayout61.xml"/><Relationship Id="rId63" Type="http://schemas.openxmlformats.org/officeDocument/2006/relationships/slideLayout" Target="../slideLayouts/slideLayout6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3" Type="http://schemas.openxmlformats.org/officeDocument/2006/relationships/slideLayout" Target="../slideLayouts/slideLayout59.xml"/><Relationship Id="rId58" Type="http://schemas.openxmlformats.org/officeDocument/2006/relationships/slideLayout" Target="../slideLayouts/slideLayout64.xml"/><Relationship Id="rId66" Type="http://schemas.openxmlformats.org/officeDocument/2006/relationships/slideLayout" Target="../slideLayouts/slideLayout72.xml"/><Relationship Id="rId5" Type="http://schemas.openxmlformats.org/officeDocument/2006/relationships/slideLayout" Target="../slideLayouts/slideLayout11.xml"/><Relationship Id="rId61" Type="http://schemas.openxmlformats.org/officeDocument/2006/relationships/slideLayout" Target="../slideLayouts/slideLayout67.xml"/><Relationship Id="rId19" Type="http://schemas.openxmlformats.org/officeDocument/2006/relationships/slideLayout" Target="../slideLayouts/slideLayout2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slideLayout" Target="../slideLayouts/slideLayout54.xml"/><Relationship Id="rId56" Type="http://schemas.openxmlformats.org/officeDocument/2006/relationships/slideLayout" Target="../slideLayouts/slideLayout62.xml"/><Relationship Id="rId64" Type="http://schemas.openxmlformats.org/officeDocument/2006/relationships/slideLayout" Target="../slideLayouts/slideLayout70.xml"/><Relationship Id="rId8" Type="http://schemas.openxmlformats.org/officeDocument/2006/relationships/slideLayout" Target="../slideLayouts/slideLayout14.xml"/><Relationship Id="rId51" Type="http://schemas.openxmlformats.org/officeDocument/2006/relationships/slideLayout" Target="../slideLayouts/slideLayout57.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59" Type="http://schemas.openxmlformats.org/officeDocument/2006/relationships/slideLayout" Target="../slideLayouts/slideLayout65.xml"/><Relationship Id="rId67" Type="http://schemas.openxmlformats.org/officeDocument/2006/relationships/theme" Target="../theme/theme2.xml"/><Relationship Id="rId20" Type="http://schemas.openxmlformats.org/officeDocument/2006/relationships/slideLayout" Target="../slideLayouts/slideLayout26.xml"/><Relationship Id="rId41" Type="http://schemas.openxmlformats.org/officeDocument/2006/relationships/slideLayout" Target="../slideLayouts/slideLayout47.xml"/><Relationship Id="rId54" Type="http://schemas.openxmlformats.org/officeDocument/2006/relationships/slideLayout" Target="../slideLayouts/slideLayout60.xml"/><Relationship Id="rId62" Type="http://schemas.openxmlformats.org/officeDocument/2006/relationships/slideLayout" Target="../slideLayouts/slideLayout6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slideLayout" Target="../slideLayouts/slideLayout55.xml"/><Relationship Id="rId57" Type="http://schemas.openxmlformats.org/officeDocument/2006/relationships/slideLayout" Target="../slideLayouts/slideLayout63.xml"/><Relationship Id="rId10" Type="http://schemas.openxmlformats.org/officeDocument/2006/relationships/slideLayout" Target="../slideLayouts/slideLayout16.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52" Type="http://schemas.openxmlformats.org/officeDocument/2006/relationships/slideLayout" Target="../slideLayouts/slideLayout58.xml"/><Relationship Id="rId60" Type="http://schemas.openxmlformats.org/officeDocument/2006/relationships/slideLayout" Target="../slideLayouts/slideLayout66.xml"/><Relationship Id="rId65" Type="http://schemas.openxmlformats.org/officeDocument/2006/relationships/slideLayout" Target="../slideLayouts/slideLayout71.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DAC50-E48F-42D7-A4C4-65422652273F}"/>
              </a:ext>
            </a:extLst>
          </p:cNvPr>
          <p:cNvSpPr>
            <a:spLocks noGrp="1"/>
          </p:cNvSpPr>
          <p:nvPr>
            <p:ph type="title"/>
          </p:nvPr>
        </p:nvSpPr>
        <p:spPr>
          <a:xfrm>
            <a:off x="270641" y="340189"/>
            <a:ext cx="10515600" cy="6816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A32BF-5B71-4BC1-9601-7A312325128F}"/>
              </a:ext>
            </a:extLst>
          </p:cNvPr>
          <p:cNvSpPr>
            <a:spLocks noGrp="1"/>
          </p:cNvSpPr>
          <p:nvPr>
            <p:ph type="body" idx="1"/>
          </p:nvPr>
        </p:nvSpPr>
        <p:spPr>
          <a:xfrm>
            <a:off x="270641" y="151344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730" r:id="rId5"/>
    <p:sldLayoutId id="2147483732" r:id="rId6"/>
  </p:sldLayoutIdLst>
  <p:hf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7BC077D7-1308-45B2-8724-848B6598F800}"/>
              </a:ext>
            </a:extLst>
          </p:cNvPr>
          <p:cNvSpPr>
            <a:spLocks/>
          </p:cNvSpPr>
          <p:nvPr/>
        </p:nvSpPr>
        <p:spPr bwMode="auto">
          <a:xfrm>
            <a:off x="11824019" y="6567258"/>
            <a:ext cx="181140"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a:solidFill>
                  <a:schemeClr val="accent5">
                    <a:lumMod val="60000"/>
                    <a:lumOff val="40000"/>
                  </a:schemeClr>
                </a:solidFill>
                <a:latin typeface="Open Sans" charset="0"/>
                <a:ea typeface="Open Sans" charset="0"/>
                <a:cs typeface="Open Sans" charset="0"/>
                <a:sym typeface="Frutiger Next Pro Light" charset="0"/>
              </a:rPr>
              <a:t>  </a:t>
            </a:r>
          </a:p>
        </p:txBody>
      </p:sp>
      <p:sp>
        <p:nvSpPr>
          <p:cNvPr id="6" name="Copyright">
            <a:extLst>
              <a:ext uri="{FF2B5EF4-FFF2-40B4-BE49-F238E27FC236}">
                <a16:creationId xmlns:a16="http://schemas.microsoft.com/office/drawing/2014/main" id="{303BA68C-6C29-41EA-8D1D-8219578E12D9}"/>
              </a:ext>
            </a:extLst>
          </p:cNvPr>
          <p:cNvSpPr txBox="1"/>
          <p:nvPr/>
        </p:nvSpPr>
        <p:spPr>
          <a:xfrm>
            <a:off x="469900" y="6608979"/>
            <a:ext cx="5355167" cy="100027"/>
          </a:xfrm>
          <a:prstGeom prst="rect">
            <a:avLst/>
          </a:prstGeom>
          <a:noFill/>
        </p:spPr>
        <p:txBody>
          <a:bodyPr vert="horz" wrap="square" lIns="0" tIns="0" rIns="0" bIns="0" rtlCol="0" anchor="t">
            <a:noAutofit/>
          </a:bodyPr>
          <a:lstStyle/>
          <a:p>
            <a:pPr marL="0" indent="0" algn="l" defTabSz="914400" rtl="0" eaLnBrk="1" latinLnBrk="0" hangingPunct="1">
              <a:buNone/>
            </a:pPr>
            <a:r>
              <a:rPr lang="en-US" sz="650" b="0">
                <a:solidFill>
                  <a:schemeClr val="accent5">
                    <a:lumMod val="60000"/>
                    <a:lumOff val="40000"/>
                  </a:schemeClr>
                </a:solidFill>
                <a:latin typeface="+mn-lt"/>
              </a:rPr>
              <a:t>Copyright © 2022 Deloitte Consulting LLP. All rights reserved.</a:t>
            </a:r>
          </a:p>
        </p:txBody>
      </p:sp>
      <p:sp>
        <p:nvSpPr>
          <p:cNvPr id="7" name="Rectangle 2">
            <a:extLst>
              <a:ext uri="{FF2B5EF4-FFF2-40B4-BE49-F238E27FC236}">
                <a16:creationId xmlns:a16="http://schemas.microsoft.com/office/drawing/2014/main" id="{50293EA9-82AE-4A48-93DF-1684F9442446}"/>
              </a:ext>
            </a:extLst>
          </p:cNvPr>
          <p:cNvSpPr>
            <a:spLocks/>
          </p:cNvSpPr>
          <p:nvPr userDrawn="1"/>
        </p:nvSpPr>
        <p:spPr bwMode="auto">
          <a:xfrm>
            <a:off x="11824019" y="6567258"/>
            <a:ext cx="181140"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68454872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Lst>
  <p:txStyles>
    <p:title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DAC50-E48F-42D7-A4C4-65422652273F}"/>
              </a:ext>
            </a:extLst>
          </p:cNvPr>
          <p:cNvSpPr>
            <a:spLocks noGrp="1"/>
          </p:cNvSpPr>
          <p:nvPr>
            <p:ph type="title"/>
          </p:nvPr>
        </p:nvSpPr>
        <p:spPr>
          <a:xfrm>
            <a:off x="270641" y="340189"/>
            <a:ext cx="10515600" cy="6816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A32BF-5B71-4BC1-9601-7A312325128F}"/>
              </a:ext>
            </a:extLst>
          </p:cNvPr>
          <p:cNvSpPr>
            <a:spLocks noGrp="1"/>
          </p:cNvSpPr>
          <p:nvPr>
            <p:ph type="body" idx="1"/>
          </p:nvPr>
        </p:nvSpPr>
        <p:spPr>
          <a:xfrm>
            <a:off x="270641" y="151344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87297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hf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DAC50-E48F-42D7-A4C4-65422652273F}"/>
              </a:ext>
            </a:extLst>
          </p:cNvPr>
          <p:cNvSpPr>
            <a:spLocks noGrp="1"/>
          </p:cNvSpPr>
          <p:nvPr>
            <p:ph type="title"/>
          </p:nvPr>
        </p:nvSpPr>
        <p:spPr>
          <a:xfrm>
            <a:off x="270641" y="340189"/>
            <a:ext cx="10515600" cy="6816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A32BF-5B71-4BC1-9601-7A312325128F}"/>
              </a:ext>
            </a:extLst>
          </p:cNvPr>
          <p:cNvSpPr>
            <a:spLocks noGrp="1"/>
          </p:cNvSpPr>
          <p:nvPr>
            <p:ph type="body" idx="1"/>
          </p:nvPr>
        </p:nvSpPr>
        <p:spPr>
          <a:xfrm>
            <a:off x="270641" y="151344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75810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Lst>
  <p:hf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 Type="http://schemas.openxmlformats.org/officeDocument/2006/relationships/image" Target="../media/image31.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notesSlide" Target="../notesSlides/notesSlide11.xml"/><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slideLayout" Target="../slideLayouts/slideLayout5.xml"/><Relationship Id="rId6" Type="http://schemas.openxmlformats.org/officeDocument/2006/relationships/image" Target="../media/image34.svg"/><Relationship Id="rId11" Type="http://schemas.openxmlformats.org/officeDocument/2006/relationships/image" Target="../media/image42.png"/><Relationship Id="rId24" Type="http://schemas.openxmlformats.org/officeDocument/2006/relationships/image" Target="../media/image55.svg"/><Relationship Id="rId5" Type="http://schemas.openxmlformats.org/officeDocument/2006/relationships/image" Target="../media/image33.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sv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32.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 Id="rId27"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61.svg"/></Relationships>
</file>

<file path=ppt/slides/_rels/slide1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eg"/><Relationship Id="rId7" Type="http://schemas.openxmlformats.org/officeDocument/2006/relationships/image" Target="../media/image67.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9.sv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84.xml"/><Relationship Id="rId4" Type="http://schemas.openxmlformats.org/officeDocument/2006/relationships/image" Target="../media/image71.svg"/></Relationships>
</file>

<file path=ppt/slides/_rels/slide15.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84.xml"/><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8.svg"/><Relationship Id="rId4" Type="http://schemas.openxmlformats.org/officeDocument/2006/relationships/image" Target="../media/image73.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7.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9.xml"/><Relationship Id="rId4" Type="http://schemas.openxmlformats.org/officeDocument/2006/relationships/hyperlink" Target="https://www.pewresearch.org/fact-tank/2022/03/09/majority-of-workers-who-quit-a-job-in-2021-cite-low-pay-no-opportunities-for-advancement-feeling-disrespect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7.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3A3B9B-F553-F72F-5294-8A6CA54A60CB}"/>
              </a:ext>
            </a:extLst>
          </p:cNvPr>
          <p:cNvSpPr>
            <a:spLocks noGrp="1"/>
          </p:cNvSpPr>
          <p:nvPr>
            <p:ph type="ctrTitle"/>
          </p:nvPr>
        </p:nvSpPr>
        <p:spPr/>
        <p:txBody>
          <a:bodyPr>
            <a:normAutofit fontScale="90000"/>
          </a:bodyPr>
          <a:lstStyle/>
          <a:p>
            <a:r>
              <a:rPr lang="en-US"/>
              <a:t>GA DOAS Human Resources Administration (HRA)</a:t>
            </a:r>
          </a:p>
        </p:txBody>
      </p:sp>
      <p:sp>
        <p:nvSpPr>
          <p:cNvPr id="7" name="Subtitle 6">
            <a:extLst>
              <a:ext uri="{FF2B5EF4-FFF2-40B4-BE49-F238E27FC236}">
                <a16:creationId xmlns:a16="http://schemas.microsoft.com/office/drawing/2014/main" id="{D9B4521A-F645-FCF8-4FB3-8AEAA82353A2}"/>
              </a:ext>
            </a:extLst>
          </p:cNvPr>
          <p:cNvSpPr>
            <a:spLocks noGrp="1"/>
          </p:cNvSpPr>
          <p:nvPr>
            <p:ph type="subTitle" idx="1"/>
          </p:nvPr>
        </p:nvSpPr>
        <p:spPr>
          <a:xfrm>
            <a:off x="210206" y="5429161"/>
            <a:ext cx="10160710" cy="459223"/>
          </a:xfrm>
        </p:spPr>
        <p:txBody>
          <a:bodyPr>
            <a:normAutofit/>
          </a:bodyPr>
          <a:lstStyle/>
          <a:p>
            <a:r>
              <a:rPr lang="en-US" dirty="0"/>
              <a:t>Retention Study Findings &amp; Recommendations</a:t>
            </a:r>
          </a:p>
        </p:txBody>
      </p:sp>
      <p:sp>
        <p:nvSpPr>
          <p:cNvPr id="6" name="Text Placeholder 10">
            <a:extLst>
              <a:ext uri="{FF2B5EF4-FFF2-40B4-BE49-F238E27FC236}">
                <a16:creationId xmlns:a16="http://schemas.microsoft.com/office/drawing/2014/main" id="{BFF363B8-29AD-595D-4474-22248932053D}"/>
              </a:ext>
            </a:extLst>
          </p:cNvPr>
          <p:cNvSpPr>
            <a:spLocks noGrp="1"/>
          </p:cNvSpPr>
          <p:nvPr>
            <p:ph type="body" sz="quarter" idx="13" hasCustomPrompt="1"/>
          </p:nvPr>
        </p:nvSpPr>
        <p:spPr>
          <a:xfrm>
            <a:off x="210206" y="5919914"/>
            <a:ext cx="8174037" cy="283811"/>
          </a:xfrm>
        </p:spPr>
        <p:txBody>
          <a:bodyPr>
            <a:normAutofit fontScale="92500" lnSpcReduction="10000"/>
          </a:bodyPr>
          <a:lstStyle>
            <a:lvl1pPr marL="0" indent="0">
              <a:buNone/>
              <a:defRPr sz="1600" b="1">
                <a:solidFill>
                  <a:srgbClr val="E82584"/>
                </a:solidFill>
              </a:defRPr>
            </a:lvl1pPr>
          </a:lstStyle>
          <a:p>
            <a:pPr lvl="0"/>
            <a:r>
              <a:rPr lang="en-US" spc="3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June 29, 2023</a:t>
            </a:r>
          </a:p>
        </p:txBody>
      </p:sp>
    </p:spTree>
    <p:extLst>
      <p:ext uri="{BB962C8B-B14F-4D97-AF65-F5344CB8AC3E}">
        <p14:creationId xmlns:p14="http://schemas.microsoft.com/office/powerpoint/2010/main" val="218943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10A5-75CB-9010-9770-A09EDA42A574}"/>
              </a:ext>
            </a:extLst>
          </p:cNvPr>
          <p:cNvSpPr>
            <a:spLocks noGrp="1"/>
          </p:cNvSpPr>
          <p:nvPr>
            <p:ph type="title"/>
          </p:nvPr>
        </p:nvSpPr>
        <p:spPr/>
        <p:txBody>
          <a:bodyPr/>
          <a:lstStyle/>
          <a:p>
            <a:r>
              <a:rPr lang="en-US" sz="2800" dirty="0"/>
              <a:t>Summary Insights: </a:t>
            </a:r>
            <a:r>
              <a:rPr lang="en-US" sz="2800" b="0" dirty="0"/>
              <a:t>Survey Results</a:t>
            </a:r>
          </a:p>
        </p:txBody>
      </p:sp>
      <p:sp>
        <p:nvSpPr>
          <p:cNvPr id="49" name="Rectangle 48">
            <a:extLst>
              <a:ext uri="{FF2B5EF4-FFF2-40B4-BE49-F238E27FC236}">
                <a16:creationId xmlns:a16="http://schemas.microsoft.com/office/drawing/2014/main" id="{1A5EFC15-6F14-4AA6-3EF9-1D6ED363AD10}"/>
              </a:ext>
            </a:extLst>
          </p:cNvPr>
          <p:cNvSpPr/>
          <p:nvPr/>
        </p:nvSpPr>
        <p:spPr>
          <a:xfrm>
            <a:off x="3134991" y="4581913"/>
            <a:ext cx="2560320" cy="1614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Open Sans"/>
              <a:ea typeface="+mn-ea"/>
              <a:cs typeface="+mn-cs"/>
            </a:endParaRPr>
          </a:p>
        </p:txBody>
      </p:sp>
      <p:sp>
        <p:nvSpPr>
          <p:cNvPr id="50" name="Rectangle 49">
            <a:extLst>
              <a:ext uri="{FF2B5EF4-FFF2-40B4-BE49-F238E27FC236}">
                <a16:creationId xmlns:a16="http://schemas.microsoft.com/office/drawing/2014/main" id="{E8212FDF-B029-EBA8-F2F2-2081EF1CE083}"/>
              </a:ext>
            </a:extLst>
          </p:cNvPr>
          <p:cNvSpPr/>
          <p:nvPr/>
        </p:nvSpPr>
        <p:spPr>
          <a:xfrm>
            <a:off x="4810010" y="5479742"/>
            <a:ext cx="2560320" cy="1614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776518E3-A5E0-AFEC-AFC8-96DE925FA622}"/>
              </a:ext>
            </a:extLst>
          </p:cNvPr>
          <p:cNvSpPr/>
          <p:nvPr/>
        </p:nvSpPr>
        <p:spPr>
          <a:xfrm>
            <a:off x="1043492" y="978946"/>
            <a:ext cx="10069157" cy="571395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0AA42613-E644-7EE4-D5B7-F5BBDA5FADF7}"/>
              </a:ext>
            </a:extLst>
          </p:cNvPr>
          <p:cNvSpPr txBox="1"/>
          <p:nvPr/>
        </p:nvSpPr>
        <p:spPr>
          <a:xfrm>
            <a:off x="1479985" y="1069332"/>
            <a:ext cx="9196170" cy="707886"/>
          </a:xfrm>
          <a:prstGeom prst="rect">
            <a:avLst/>
          </a:prstGeom>
          <a:noFill/>
        </p:spPr>
        <p:txBody>
          <a:bodyPr wrap="square">
            <a:spAutoFit/>
          </a:bodyPr>
          <a:lstStyle/>
          <a:p>
            <a:pPr marL="0" marR="0" lvl="0" indent="0" algn="ctr" defTabSz="914377"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2000" b="1" i="1" u="none" strike="noStrike" kern="1200" cap="none" spc="0" normalizeH="0" baseline="0" noProof="0">
                <a:ln>
                  <a:noFill/>
                </a:ln>
                <a:effectLst/>
                <a:uLnTx/>
                <a:uFillTx/>
                <a:latin typeface="Open Sans"/>
                <a:ea typeface="+mn-ea"/>
                <a:cs typeface="Arial" panose="020B0604020202020204" pitchFamily="34" charset="0"/>
              </a:rPr>
              <a:t>Participants were asked their level of agreement (Agree and Strongly Agree shown below) to positive statements related to the following themes:</a:t>
            </a:r>
          </a:p>
        </p:txBody>
      </p:sp>
      <p:pic>
        <p:nvPicPr>
          <p:cNvPr id="19" name="Picture 18">
            <a:extLst>
              <a:ext uri="{FF2B5EF4-FFF2-40B4-BE49-F238E27FC236}">
                <a16:creationId xmlns:a16="http://schemas.microsoft.com/office/drawing/2014/main" id="{6E07A835-FE63-56EE-929D-DE138DE66A46}"/>
              </a:ext>
            </a:extLst>
          </p:cNvPr>
          <p:cNvPicPr>
            <a:picLocks noChangeAspect="1"/>
          </p:cNvPicPr>
          <p:nvPr/>
        </p:nvPicPr>
        <p:blipFill>
          <a:blip r:embed="rId3"/>
          <a:stretch>
            <a:fillRect/>
          </a:stretch>
        </p:blipFill>
        <p:spPr>
          <a:xfrm>
            <a:off x="1515845" y="1725595"/>
            <a:ext cx="9196170" cy="5170505"/>
          </a:xfrm>
          <a:prstGeom prst="rect">
            <a:avLst/>
          </a:prstGeom>
        </p:spPr>
      </p:pic>
    </p:spTree>
    <p:extLst>
      <p:ext uri="{BB962C8B-B14F-4D97-AF65-F5344CB8AC3E}">
        <p14:creationId xmlns:p14="http://schemas.microsoft.com/office/powerpoint/2010/main" val="3417424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EDE0B13-7009-5886-8F97-AC53DF9ED3F2}"/>
              </a:ext>
            </a:extLst>
          </p:cNvPr>
          <p:cNvSpPr/>
          <p:nvPr/>
        </p:nvSpPr>
        <p:spPr>
          <a:xfrm>
            <a:off x="0" y="888671"/>
            <a:ext cx="4585214" cy="57933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72B910A5-75CB-9010-9770-A09EDA42A574}"/>
              </a:ext>
            </a:extLst>
          </p:cNvPr>
          <p:cNvSpPr>
            <a:spLocks noGrp="1"/>
          </p:cNvSpPr>
          <p:nvPr>
            <p:ph type="title"/>
          </p:nvPr>
        </p:nvSpPr>
        <p:spPr/>
        <p:txBody>
          <a:bodyPr/>
          <a:lstStyle/>
          <a:p>
            <a:r>
              <a:rPr lang="en-US"/>
              <a:t>Summary Insights: </a:t>
            </a:r>
            <a:r>
              <a:rPr lang="en-US" b="0"/>
              <a:t>Focus Group Results</a:t>
            </a:r>
          </a:p>
        </p:txBody>
      </p:sp>
      <p:grpSp>
        <p:nvGrpSpPr>
          <p:cNvPr id="81" name="Group 80">
            <a:extLst>
              <a:ext uri="{FF2B5EF4-FFF2-40B4-BE49-F238E27FC236}">
                <a16:creationId xmlns:a16="http://schemas.microsoft.com/office/drawing/2014/main" id="{5C6101A6-BBB7-5210-D1D1-17349F7ADCB8}"/>
              </a:ext>
            </a:extLst>
          </p:cNvPr>
          <p:cNvGrpSpPr/>
          <p:nvPr/>
        </p:nvGrpSpPr>
        <p:grpSpPr>
          <a:xfrm>
            <a:off x="224796" y="982421"/>
            <a:ext cx="2086709" cy="1915880"/>
            <a:chOff x="297366" y="1269077"/>
            <a:chExt cx="2086709" cy="1915880"/>
          </a:xfrm>
        </p:grpSpPr>
        <p:sp>
          <p:nvSpPr>
            <p:cNvPr id="4" name="TextBox 3">
              <a:extLst>
                <a:ext uri="{FF2B5EF4-FFF2-40B4-BE49-F238E27FC236}">
                  <a16:creationId xmlns:a16="http://schemas.microsoft.com/office/drawing/2014/main" id="{7F4F5AAD-EF9E-2515-B767-3C859D92D9DA}"/>
                </a:ext>
              </a:extLst>
            </p:cNvPr>
            <p:cNvSpPr txBox="1"/>
            <p:nvPr/>
          </p:nvSpPr>
          <p:spPr>
            <a:xfrm>
              <a:off x="297366" y="1923073"/>
              <a:ext cx="2086709"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1,485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Employee opted in to participate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pic>
          <p:nvPicPr>
            <p:cNvPr id="5" name="Graphic 4" descr="Document with solid fill">
              <a:extLst>
                <a:ext uri="{FF2B5EF4-FFF2-40B4-BE49-F238E27FC236}">
                  <a16:creationId xmlns:a16="http://schemas.microsoft.com/office/drawing/2014/main" id="{67900EA4-DF5F-0888-2F63-4E7346964C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902" y="1269077"/>
              <a:ext cx="667637" cy="667637"/>
            </a:xfrm>
            <a:prstGeom prst="rect">
              <a:avLst/>
            </a:prstGeom>
          </p:spPr>
        </p:pic>
      </p:grpSp>
      <p:grpSp>
        <p:nvGrpSpPr>
          <p:cNvPr id="83" name="Group 82">
            <a:extLst>
              <a:ext uri="{FF2B5EF4-FFF2-40B4-BE49-F238E27FC236}">
                <a16:creationId xmlns:a16="http://schemas.microsoft.com/office/drawing/2014/main" id="{99BB3549-EFB5-DF90-2CB0-97E326AA448B}"/>
              </a:ext>
            </a:extLst>
          </p:cNvPr>
          <p:cNvGrpSpPr/>
          <p:nvPr/>
        </p:nvGrpSpPr>
        <p:grpSpPr>
          <a:xfrm>
            <a:off x="224796" y="2667816"/>
            <a:ext cx="2086709" cy="2013625"/>
            <a:chOff x="297366" y="2719399"/>
            <a:chExt cx="2086709" cy="2013625"/>
          </a:xfrm>
        </p:grpSpPr>
        <p:sp>
          <p:nvSpPr>
            <p:cNvPr id="17" name="TextBox 16">
              <a:extLst>
                <a:ext uri="{FF2B5EF4-FFF2-40B4-BE49-F238E27FC236}">
                  <a16:creationId xmlns:a16="http://schemas.microsoft.com/office/drawing/2014/main" id="{B8F07844-1D2F-1F2C-871B-A28B0E54C596}"/>
                </a:ext>
              </a:extLst>
            </p:cNvPr>
            <p:cNvSpPr txBox="1"/>
            <p:nvPr/>
          </p:nvSpPr>
          <p:spPr>
            <a:xfrm>
              <a:off x="297366" y="3471140"/>
              <a:ext cx="2086709"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8132"/>
                  </a:solidFill>
                  <a:effectLst/>
                  <a:uLnTx/>
                  <a:uFillTx/>
                  <a:latin typeface="Open Sans"/>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mn-ea"/>
                  <a:cs typeface="+mn-cs"/>
                </a:rPr>
                <a:t>Agencies Represented</a:t>
              </a:r>
              <a:r>
                <a:rPr kumimoji="0" lang="en-US" sz="1600" b="1" i="0" u="none" strike="noStrike" kern="1200" cap="none" spc="0" normalizeH="0" baseline="30000" noProof="0" dirty="0">
                  <a:ln>
                    <a:noFill/>
                  </a:ln>
                  <a:solidFill>
                    <a:prstClr val="black"/>
                  </a:solidFill>
                  <a:effectLst/>
                  <a:uLnTx/>
                  <a:uFillTx/>
                  <a:latin typeface="Open Sans"/>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pic>
          <p:nvPicPr>
            <p:cNvPr id="20" name="Graphic 19" descr="Greek Temple with solid fill">
              <a:extLst>
                <a:ext uri="{FF2B5EF4-FFF2-40B4-BE49-F238E27FC236}">
                  <a16:creationId xmlns:a16="http://schemas.microsoft.com/office/drawing/2014/main" id="{28278F7F-8A96-1C4D-A4A6-FEABE79175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418" y="2719399"/>
              <a:ext cx="838604" cy="838602"/>
            </a:xfrm>
            <a:prstGeom prst="rect">
              <a:avLst/>
            </a:prstGeom>
          </p:spPr>
        </p:pic>
      </p:grpSp>
      <p:sp>
        <p:nvSpPr>
          <p:cNvPr id="28" name="TextBox 27">
            <a:extLst>
              <a:ext uri="{FF2B5EF4-FFF2-40B4-BE49-F238E27FC236}">
                <a16:creationId xmlns:a16="http://schemas.microsoft.com/office/drawing/2014/main" id="{4BCEDEDA-BEEB-2FDC-EBF2-23E9D47B5A4F}"/>
              </a:ext>
            </a:extLst>
          </p:cNvPr>
          <p:cNvSpPr txBox="1"/>
          <p:nvPr/>
        </p:nvSpPr>
        <p:spPr>
          <a:xfrm>
            <a:off x="224796" y="5255073"/>
            <a:ext cx="2086709"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8132"/>
                </a:solidFill>
                <a:effectLst/>
                <a:uLnTx/>
                <a:uFillTx/>
                <a:latin typeface="Open Sans"/>
                <a:ea typeface="+mn-ea"/>
                <a:cs typeface="+mn-cs"/>
              </a:rPr>
              <a:t>8.5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mn-ea"/>
                <a:cs typeface="+mn-cs"/>
              </a:rPr>
              <a:t>Average tenure of participants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grpSp>
        <p:nvGrpSpPr>
          <p:cNvPr id="82" name="Group 81">
            <a:extLst>
              <a:ext uri="{FF2B5EF4-FFF2-40B4-BE49-F238E27FC236}">
                <a16:creationId xmlns:a16="http://schemas.microsoft.com/office/drawing/2014/main" id="{548ACE33-1578-1268-AFB4-903373EB9C35}"/>
              </a:ext>
            </a:extLst>
          </p:cNvPr>
          <p:cNvGrpSpPr/>
          <p:nvPr/>
        </p:nvGrpSpPr>
        <p:grpSpPr>
          <a:xfrm>
            <a:off x="2323344" y="979928"/>
            <a:ext cx="2231133" cy="1672152"/>
            <a:chOff x="2412137" y="1266584"/>
            <a:chExt cx="2231133" cy="1672152"/>
          </a:xfrm>
        </p:grpSpPr>
        <p:sp>
          <p:nvSpPr>
            <p:cNvPr id="31" name="TextBox 30">
              <a:extLst>
                <a:ext uri="{FF2B5EF4-FFF2-40B4-BE49-F238E27FC236}">
                  <a16:creationId xmlns:a16="http://schemas.microsoft.com/office/drawing/2014/main" id="{144A9ED3-B4BE-8AC0-A2C8-7F16F20A864E}"/>
                </a:ext>
              </a:extLst>
            </p:cNvPr>
            <p:cNvSpPr txBox="1"/>
            <p:nvPr/>
          </p:nvSpPr>
          <p:spPr>
            <a:xfrm>
              <a:off x="2412137" y="1923073"/>
              <a:ext cx="22311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Participants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grpSp>
          <p:nvGrpSpPr>
            <p:cNvPr id="32" name="Group 31">
              <a:extLst>
                <a:ext uri="{FF2B5EF4-FFF2-40B4-BE49-F238E27FC236}">
                  <a16:creationId xmlns:a16="http://schemas.microsoft.com/office/drawing/2014/main" id="{2926C9C3-2F1F-AFA1-E4AC-1199B4C2CED5}"/>
                </a:ext>
              </a:extLst>
            </p:cNvPr>
            <p:cNvGrpSpPr>
              <a:grpSpLocks noChangeAspect="1"/>
            </p:cNvGrpSpPr>
            <p:nvPr/>
          </p:nvGrpSpPr>
          <p:grpSpPr>
            <a:xfrm>
              <a:off x="3311827" y="1266584"/>
              <a:ext cx="431753" cy="643595"/>
              <a:chOff x="2428875" y="2124075"/>
              <a:chExt cx="679450" cy="1012826"/>
            </a:xfrm>
            <a:solidFill>
              <a:schemeClr val="tx1"/>
            </a:solidFill>
          </p:grpSpPr>
          <p:sp>
            <p:nvSpPr>
              <p:cNvPr id="34" name="Oval 33">
                <a:extLst>
                  <a:ext uri="{FF2B5EF4-FFF2-40B4-BE49-F238E27FC236}">
                    <a16:creationId xmlns:a16="http://schemas.microsoft.com/office/drawing/2014/main" id="{C9BD9919-C56A-6CF0-60DE-3FF7A2F3408B}"/>
                  </a:ext>
                </a:extLst>
              </p:cNvPr>
              <p:cNvSpPr>
                <a:spLocks noChangeArrowheads="1"/>
              </p:cNvSpPr>
              <p:nvPr/>
            </p:nvSpPr>
            <p:spPr bwMode="auto">
              <a:xfrm>
                <a:off x="2571750" y="2124075"/>
                <a:ext cx="390525" cy="385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sp>
            <p:nvSpPr>
              <p:cNvPr id="35" name="Freeform 59">
                <a:extLst>
                  <a:ext uri="{FF2B5EF4-FFF2-40B4-BE49-F238E27FC236}">
                    <a16:creationId xmlns:a16="http://schemas.microsoft.com/office/drawing/2014/main" id="{D5AF4556-F72B-ACEB-FD6F-085F2E8E7112}"/>
                  </a:ext>
                </a:extLst>
              </p:cNvPr>
              <p:cNvSpPr>
                <a:spLocks/>
              </p:cNvSpPr>
              <p:nvPr/>
            </p:nvSpPr>
            <p:spPr bwMode="auto">
              <a:xfrm>
                <a:off x="2428875" y="2547938"/>
                <a:ext cx="679450" cy="588963"/>
              </a:xfrm>
              <a:custGeom>
                <a:avLst/>
                <a:gdLst>
                  <a:gd name="T0" fmla="*/ 123 w 181"/>
                  <a:gd name="T1" fmla="*/ 0 h 157"/>
                  <a:gd name="T2" fmla="*/ 90 w 181"/>
                  <a:gd name="T3" fmla="*/ 38 h 157"/>
                  <a:gd name="T4" fmla="*/ 58 w 181"/>
                  <a:gd name="T5" fmla="*/ 0 h 157"/>
                  <a:gd name="T6" fmla="*/ 0 w 181"/>
                  <a:gd name="T7" fmla="*/ 98 h 157"/>
                  <a:gd name="T8" fmla="*/ 1 w 181"/>
                  <a:gd name="T9" fmla="*/ 116 h 157"/>
                  <a:gd name="T10" fmla="*/ 91 w 181"/>
                  <a:gd name="T11" fmla="*/ 157 h 157"/>
                  <a:gd name="T12" fmla="*/ 180 w 181"/>
                  <a:gd name="T13" fmla="*/ 116 h 157"/>
                  <a:gd name="T14" fmla="*/ 181 w 181"/>
                  <a:gd name="T15" fmla="*/ 98 h 157"/>
                  <a:gd name="T16" fmla="*/ 123 w 181"/>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57">
                    <a:moveTo>
                      <a:pt x="123" y="0"/>
                    </a:moveTo>
                    <a:cubicBezTo>
                      <a:pt x="90" y="38"/>
                      <a:pt x="90" y="38"/>
                      <a:pt x="90" y="38"/>
                    </a:cubicBezTo>
                    <a:cubicBezTo>
                      <a:pt x="58" y="0"/>
                      <a:pt x="58" y="0"/>
                      <a:pt x="58" y="0"/>
                    </a:cubicBezTo>
                    <a:cubicBezTo>
                      <a:pt x="24" y="15"/>
                      <a:pt x="0" y="53"/>
                      <a:pt x="0" y="98"/>
                    </a:cubicBezTo>
                    <a:cubicBezTo>
                      <a:pt x="0" y="105"/>
                      <a:pt x="0" y="111"/>
                      <a:pt x="1" y="116"/>
                    </a:cubicBezTo>
                    <a:cubicBezTo>
                      <a:pt x="20" y="141"/>
                      <a:pt x="53" y="157"/>
                      <a:pt x="91" y="157"/>
                    </a:cubicBezTo>
                    <a:cubicBezTo>
                      <a:pt x="128" y="157"/>
                      <a:pt x="161" y="141"/>
                      <a:pt x="180" y="116"/>
                    </a:cubicBezTo>
                    <a:cubicBezTo>
                      <a:pt x="181" y="111"/>
                      <a:pt x="181" y="105"/>
                      <a:pt x="181" y="98"/>
                    </a:cubicBezTo>
                    <a:cubicBezTo>
                      <a:pt x="181" y="53"/>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grpSp>
      </p:grpSp>
      <p:sp>
        <p:nvSpPr>
          <p:cNvPr id="57" name="TextBox 56">
            <a:extLst>
              <a:ext uri="{FF2B5EF4-FFF2-40B4-BE49-F238E27FC236}">
                <a16:creationId xmlns:a16="http://schemas.microsoft.com/office/drawing/2014/main" id="{9F63EB84-2596-32BF-81D9-4A9F45FE0B2F}"/>
              </a:ext>
            </a:extLst>
          </p:cNvPr>
          <p:cNvSpPr txBox="1"/>
          <p:nvPr/>
        </p:nvSpPr>
        <p:spPr>
          <a:xfrm>
            <a:off x="74499" y="6486690"/>
            <a:ext cx="524089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a:ea typeface="+mn-ea"/>
                <a:cs typeface="+mn-cs"/>
              </a:rPr>
              <a:t>*Technical Colleges (TC) are considered independent agencies for this calculation</a:t>
            </a:r>
          </a:p>
        </p:txBody>
      </p:sp>
      <p:grpSp>
        <p:nvGrpSpPr>
          <p:cNvPr id="33" name="Group 32">
            <a:extLst>
              <a:ext uri="{FF2B5EF4-FFF2-40B4-BE49-F238E27FC236}">
                <a16:creationId xmlns:a16="http://schemas.microsoft.com/office/drawing/2014/main" id="{DC29D945-6C01-40E9-137F-6EE719A46C06}"/>
              </a:ext>
            </a:extLst>
          </p:cNvPr>
          <p:cNvGrpSpPr>
            <a:grpSpLocks noChangeAspect="1"/>
          </p:cNvGrpSpPr>
          <p:nvPr/>
        </p:nvGrpSpPr>
        <p:grpSpPr>
          <a:xfrm>
            <a:off x="933228" y="4546370"/>
            <a:ext cx="669844" cy="667637"/>
            <a:chOff x="2301875" y="3651250"/>
            <a:chExt cx="963613" cy="960438"/>
          </a:xfrm>
          <a:solidFill>
            <a:schemeClr val="tx1"/>
          </a:solidFill>
        </p:grpSpPr>
        <p:sp>
          <p:nvSpPr>
            <p:cNvPr id="36" name="Freeform 144">
              <a:extLst>
                <a:ext uri="{FF2B5EF4-FFF2-40B4-BE49-F238E27FC236}">
                  <a16:creationId xmlns:a16="http://schemas.microsoft.com/office/drawing/2014/main" id="{FC4ABDD5-28B3-138D-C355-59557FBA0FD7}"/>
                </a:ext>
              </a:extLst>
            </p:cNvPr>
            <p:cNvSpPr>
              <a:spLocks noEditPoints="1"/>
            </p:cNvSpPr>
            <p:nvPr/>
          </p:nvSpPr>
          <p:spPr bwMode="auto">
            <a:xfrm>
              <a:off x="2301875" y="3651250"/>
              <a:ext cx="963613" cy="960438"/>
            </a:xfrm>
            <a:custGeom>
              <a:avLst/>
              <a:gdLst>
                <a:gd name="T0" fmla="*/ 0 w 317"/>
                <a:gd name="T1" fmla="*/ 158 h 316"/>
                <a:gd name="T2" fmla="*/ 158 w 317"/>
                <a:gd name="T3" fmla="*/ 0 h 316"/>
                <a:gd name="T4" fmla="*/ 158 w 317"/>
                <a:gd name="T5" fmla="*/ 0 h 316"/>
                <a:gd name="T6" fmla="*/ 317 w 317"/>
                <a:gd name="T7" fmla="*/ 158 h 316"/>
                <a:gd name="T8" fmla="*/ 317 w 317"/>
                <a:gd name="T9" fmla="*/ 158 h 316"/>
                <a:gd name="T10" fmla="*/ 158 w 317"/>
                <a:gd name="T11" fmla="*/ 316 h 316"/>
                <a:gd name="T12" fmla="*/ 158 w 317"/>
                <a:gd name="T13" fmla="*/ 316 h 316"/>
                <a:gd name="T14" fmla="*/ 0 w 317"/>
                <a:gd name="T15" fmla="*/ 158 h 316"/>
                <a:gd name="T16" fmla="*/ 40 w 317"/>
                <a:gd name="T17" fmla="*/ 158 h 316"/>
                <a:gd name="T18" fmla="*/ 158 w 317"/>
                <a:gd name="T19" fmla="*/ 276 h 316"/>
                <a:gd name="T20" fmla="*/ 158 w 317"/>
                <a:gd name="T21" fmla="*/ 276 h 316"/>
                <a:gd name="T22" fmla="*/ 276 w 317"/>
                <a:gd name="T23" fmla="*/ 158 h 316"/>
                <a:gd name="T24" fmla="*/ 276 w 317"/>
                <a:gd name="T25" fmla="*/ 158 h 316"/>
                <a:gd name="T26" fmla="*/ 158 w 317"/>
                <a:gd name="T27" fmla="*/ 40 h 316"/>
                <a:gd name="T28" fmla="*/ 158 w 317"/>
                <a:gd name="T29" fmla="*/ 40 h 316"/>
                <a:gd name="T30" fmla="*/ 40 w 317"/>
                <a:gd name="T31"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 h="316">
                  <a:moveTo>
                    <a:pt x="0" y="158"/>
                  </a:moveTo>
                  <a:cubicBezTo>
                    <a:pt x="0" y="70"/>
                    <a:pt x="71" y="0"/>
                    <a:pt x="158" y="0"/>
                  </a:cubicBezTo>
                  <a:cubicBezTo>
                    <a:pt x="158" y="0"/>
                    <a:pt x="158" y="0"/>
                    <a:pt x="158" y="0"/>
                  </a:cubicBezTo>
                  <a:cubicBezTo>
                    <a:pt x="246" y="0"/>
                    <a:pt x="317" y="70"/>
                    <a:pt x="317" y="158"/>
                  </a:cubicBezTo>
                  <a:cubicBezTo>
                    <a:pt x="317" y="158"/>
                    <a:pt x="317" y="158"/>
                    <a:pt x="317" y="158"/>
                  </a:cubicBezTo>
                  <a:cubicBezTo>
                    <a:pt x="317" y="245"/>
                    <a:pt x="246" y="316"/>
                    <a:pt x="158" y="316"/>
                  </a:cubicBezTo>
                  <a:cubicBezTo>
                    <a:pt x="158" y="316"/>
                    <a:pt x="158" y="316"/>
                    <a:pt x="158" y="316"/>
                  </a:cubicBezTo>
                  <a:cubicBezTo>
                    <a:pt x="71" y="316"/>
                    <a:pt x="0" y="245"/>
                    <a:pt x="0" y="158"/>
                  </a:cubicBezTo>
                  <a:close/>
                  <a:moveTo>
                    <a:pt x="40" y="158"/>
                  </a:moveTo>
                  <a:cubicBezTo>
                    <a:pt x="40" y="223"/>
                    <a:pt x="93" y="276"/>
                    <a:pt x="158" y="276"/>
                  </a:cubicBezTo>
                  <a:cubicBezTo>
                    <a:pt x="158" y="276"/>
                    <a:pt x="158" y="276"/>
                    <a:pt x="158" y="276"/>
                  </a:cubicBezTo>
                  <a:cubicBezTo>
                    <a:pt x="224" y="276"/>
                    <a:pt x="276" y="223"/>
                    <a:pt x="276" y="158"/>
                  </a:cubicBezTo>
                  <a:cubicBezTo>
                    <a:pt x="276" y="158"/>
                    <a:pt x="276" y="158"/>
                    <a:pt x="276" y="158"/>
                  </a:cubicBezTo>
                  <a:cubicBezTo>
                    <a:pt x="276" y="93"/>
                    <a:pt x="224" y="40"/>
                    <a:pt x="158" y="40"/>
                  </a:cubicBezTo>
                  <a:cubicBezTo>
                    <a:pt x="158" y="40"/>
                    <a:pt x="158" y="40"/>
                    <a:pt x="158" y="40"/>
                  </a:cubicBezTo>
                  <a:cubicBezTo>
                    <a:pt x="93" y="40"/>
                    <a:pt x="40" y="93"/>
                    <a:pt x="40"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8" name="Freeform 145">
              <a:extLst>
                <a:ext uri="{FF2B5EF4-FFF2-40B4-BE49-F238E27FC236}">
                  <a16:creationId xmlns:a16="http://schemas.microsoft.com/office/drawing/2014/main" id="{8C929045-3046-274A-202C-8BE0050D262B}"/>
                </a:ext>
              </a:extLst>
            </p:cNvPr>
            <p:cNvSpPr>
              <a:spLocks noEditPoints="1"/>
            </p:cNvSpPr>
            <p:nvPr/>
          </p:nvSpPr>
          <p:spPr bwMode="auto">
            <a:xfrm>
              <a:off x="2478088" y="3824288"/>
              <a:ext cx="611188" cy="614363"/>
            </a:xfrm>
            <a:custGeom>
              <a:avLst/>
              <a:gdLst>
                <a:gd name="T0" fmla="*/ 157 w 201"/>
                <a:gd name="T1" fmla="*/ 167 h 202"/>
                <a:gd name="T2" fmla="*/ 157 w 201"/>
                <a:gd name="T3" fmla="*/ 167 h 202"/>
                <a:gd name="T4" fmla="*/ 134 w 201"/>
                <a:gd name="T5" fmla="*/ 159 h 202"/>
                <a:gd name="T6" fmla="*/ 81 w 201"/>
                <a:gd name="T7" fmla="*/ 116 h 202"/>
                <a:gd name="T8" fmla="*/ 74 w 201"/>
                <a:gd name="T9" fmla="*/ 103 h 202"/>
                <a:gd name="T10" fmla="*/ 79 w 201"/>
                <a:gd name="T11" fmla="*/ 92 h 202"/>
                <a:gd name="T12" fmla="*/ 108 w 201"/>
                <a:gd name="T13" fmla="*/ 57 h 202"/>
                <a:gd name="T14" fmla="*/ 130 w 201"/>
                <a:gd name="T15" fmla="*/ 45 h 202"/>
                <a:gd name="T16" fmla="*/ 129 w 201"/>
                <a:gd name="T17" fmla="*/ 45 h 202"/>
                <a:gd name="T18" fmla="*/ 126 w 201"/>
                <a:gd name="T19" fmla="*/ 70 h 202"/>
                <a:gd name="T20" fmla="*/ 107 w 201"/>
                <a:gd name="T21" fmla="*/ 101 h 202"/>
                <a:gd name="T22" fmla="*/ 150 w 201"/>
                <a:gd name="T23" fmla="*/ 143 h 202"/>
                <a:gd name="T24" fmla="*/ 157 w 201"/>
                <a:gd name="T25" fmla="*/ 167 h 202"/>
                <a:gd name="T26" fmla="*/ 117 w 201"/>
                <a:gd name="T27" fmla="*/ 17 h 202"/>
                <a:gd name="T28" fmla="*/ 100 w 201"/>
                <a:gd name="T29" fmla="*/ 34 h 202"/>
                <a:gd name="T30" fmla="*/ 84 w 201"/>
                <a:gd name="T31" fmla="*/ 17 h 202"/>
                <a:gd name="T32" fmla="*/ 100 w 201"/>
                <a:gd name="T33" fmla="*/ 0 h 202"/>
                <a:gd name="T34" fmla="*/ 117 w 201"/>
                <a:gd name="T35" fmla="*/ 17 h 202"/>
                <a:gd name="T36" fmla="*/ 117 w 201"/>
                <a:gd name="T37" fmla="*/ 185 h 202"/>
                <a:gd name="T38" fmla="*/ 100 w 201"/>
                <a:gd name="T39" fmla="*/ 202 h 202"/>
                <a:gd name="T40" fmla="*/ 84 w 201"/>
                <a:gd name="T41" fmla="*/ 185 h 202"/>
                <a:gd name="T42" fmla="*/ 100 w 201"/>
                <a:gd name="T43" fmla="*/ 168 h 202"/>
                <a:gd name="T44" fmla="*/ 117 w 201"/>
                <a:gd name="T45" fmla="*/ 185 h 202"/>
                <a:gd name="T46" fmla="*/ 33 w 201"/>
                <a:gd name="T47" fmla="*/ 101 h 202"/>
                <a:gd name="T48" fmla="*/ 16 w 201"/>
                <a:gd name="T49" fmla="*/ 118 h 202"/>
                <a:gd name="T50" fmla="*/ 0 w 201"/>
                <a:gd name="T51" fmla="*/ 101 h 202"/>
                <a:gd name="T52" fmla="*/ 16 w 201"/>
                <a:gd name="T53" fmla="*/ 84 h 202"/>
                <a:gd name="T54" fmla="*/ 33 w 201"/>
                <a:gd name="T55" fmla="*/ 101 h 202"/>
                <a:gd name="T56" fmla="*/ 201 w 201"/>
                <a:gd name="T57" fmla="*/ 101 h 202"/>
                <a:gd name="T58" fmla="*/ 184 w 201"/>
                <a:gd name="T59" fmla="*/ 118 h 202"/>
                <a:gd name="T60" fmla="*/ 168 w 201"/>
                <a:gd name="T61" fmla="*/ 101 h 202"/>
                <a:gd name="T62" fmla="*/ 184 w 201"/>
                <a:gd name="T63" fmla="*/ 84 h 202"/>
                <a:gd name="T64" fmla="*/ 201 w 201"/>
                <a:gd name="T65" fmla="*/ 1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57" y="167"/>
                  </a:moveTo>
                  <a:cubicBezTo>
                    <a:pt x="157" y="167"/>
                    <a:pt x="157" y="167"/>
                    <a:pt x="157" y="167"/>
                  </a:cubicBezTo>
                  <a:cubicBezTo>
                    <a:pt x="157" y="167"/>
                    <a:pt x="142" y="165"/>
                    <a:pt x="134" y="159"/>
                  </a:cubicBezTo>
                  <a:cubicBezTo>
                    <a:pt x="81" y="116"/>
                    <a:pt x="81" y="116"/>
                    <a:pt x="81" y="116"/>
                  </a:cubicBezTo>
                  <a:cubicBezTo>
                    <a:pt x="77" y="112"/>
                    <a:pt x="74" y="109"/>
                    <a:pt x="74" y="103"/>
                  </a:cubicBezTo>
                  <a:cubicBezTo>
                    <a:pt x="74" y="99"/>
                    <a:pt x="76" y="94"/>
                    <a:pt x="79" y="92"/>
                  </a:cubicBezTo>
                  <a:cubicBezTo>
                    <a:pt x="108" y="57"/>
                    <a:pt x="108" y="57"/>
                    <a:pt x="108" y="57"/>
                  </a:cubicBezTo>
                  <a:cubicBezTo>
                    <a:pt x="115" y="49"/>
                    <a:pt x="130" y="45"/>
                    <a:pt x="130" y="45"/>
                  </a:cubicBezTo>
                  <a:cubicBezTo>
                    <a:pt x="129" y="45"/>
                    <a:pt x="129" y="45"/>
                    <a:pt x="129" y="45"/>
                  </a:cubicBezTo>
                  <a:cubicBezTo>
                    <a:pt x="130" y="45"/>
                    <a:pt x="131" y="61"/>
                    <a:pt x="126" y="70"/>
                  </a:cubicBezTo>
                  <a:cubicBezTo>
                    <a:pt x="107" y="101"/>
                    <a:pt x="107" y="101"/>
                    <a:pt x="107" y="101"/>
                  </a:cubicBezTo>
                  <a:cubicBezTo>
                    <a:pt x="150" y="143"/>
                    <a:pt x="150" y="143"/>
                    <a:pt x="150" y="143"/>
                  </a:cubicBezTo>
                  <a:cubicBezTo>
                    <a:pt x="156" y="151"/>
                    <a:pt x="157" y="167"/>
                    <a:pt x="157" y="167"/>
                  </a:cubicBezTo>
                  <a:close/>
                  <a:moveTo>
                    <a:pt x="117" y="17"/>
                  </a:moveTo>
                  <a:cubicBezTo>
                    <a:pt x="117" y="26"/>
                    <a:pt x="110" y="34"/>
                    <a:pt x="100" y="34"/>
                  </a:cubicBezTo>
                  <a:cubicBezTo>
                    <a:pt x="91" y="34"/>
                    <a:pt x="84" y="26"/>
                    <a:pt x="84" y="17"/>
                  </a:cubicBezTo>
                  <a:cubicBezTo>
                    <a:pt x="84" y="8"/>
                    <a:pt x="91" y="0"/>
                    <a:pt x="100" y="0"/>
                  </a:cubicBezTo>
                  <a:cubicBezTo>
                    <a:pt x="110" y="0"/>
                    <a:pt x="117" y="8"/>
                    <a:pt x="117" y="17"/>
                  </a:cubicBezTo>
                  <a:close/>
                  <a:moveTo>
                    <a:pt x="117" y="185"/>
                  </a:moveTo>
                  <a:cubicBezTo>
                    <a:pt x="117" y="194"/>
                    <a:pt x="110" y="202"/>
                    <a:pt x="100" y="202"/>
                  </a:cubicBezTo>
                  <a:cubicBezTo>
                    <a:pt x="91" y="202"/>
                    <a:pt x="84" y="194"/>
                    <a:pt x="84" y="185"/>
                  </a:cubicBezTo>
                  <a:cubicBezTo>
                    <a:pt x="84" y="175"/>
                    <a:pt x="91" y="168"/>
                    <a:pt x="100" y="168"/>
                  </a:cubicBezTo>
                  <a:cubicBezTo>
                    <a:pt x="110" y="168"/>
                    <a:pt x="117" y="175"/>
                    <a:pt x="117" y="185"/>
                  </a:cubicBezTo>
                  <a:close/>
                  <a:moveTo>
                    <a:pt x="33" y="101"/>
                  </a:moveTo>
                  <a:cubicBezTo>
                    <a:pt x="33" y="110"/>
                    <a:pt x="26" y="118"/>
                    <a:pt x="16" y="118"/>
                  </a:cubicBezTo>
                  <a:cubicBezTo>
                    <a:pt x="7" y="118"/>
                    <a:pt x="0" y="110"/>
                    <a:pt x="0" y="101"/>
                  </a:cubicBezTo>
                  <a:cubicBezTo>
                    <a:pt x="0" y="92"/>
                    <a:pt x="7" y="84"/>
                    <a:pt x="16" y="84"/>
                  </a:cubicBezTo>
                  <a:cubicBezTo>
                    <a:pt x="26" y="84"/>
                    <a:pt x="33" y="92"/>
                    <a:pt x="33" y="101"/>
                  </a:cubicBezTo>
                  <a:close/>
                  <a:moveTo>
                    <a:pt x="201" y="101"/>
                  </a:moveTo>
                  <a:cubicBezTo>
                    <a:pt x="201" y="110"/>
                    <a:pt x="194" y="118"/>
                    <a:pt x="184" y="118"/>
                  </a:cubicBezTo>
                  <a:cubicBezTo>
                    <a:pt x="175" y="118"/>
                    <a:pt x="168" y="110"/>
                    <a:pt x="168" y="101"/>
                  </a:cubicBezTo>
                  <a:cubicBezTo>
                    <a:pt x="168" y="92"/>
                    <a:pt x="175" y="84"/>
                    <a:pt x="184" y="84"/>
                  </a:cubicBezTo>
                  <a:cubicBezTo>
                    <a:pt x="194" y="84"/>
                    <a:pt x="201" y="92"/>
                    <a:pt x="2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40" name="TextBox 39">
            <a:extLst>
              <a:ext uri="{FF2B5EF4-FFF2-40B4-BE49-F238E27FC236}">
                <a16:creationId xmlns:a16="http://schemas.microsoft.com/office/drawing/2014/main" id="{51B251A2-CF90-5F1C-0C31-A8FEEE01AD69}"/>
              </a:ext>
            </a:extLst>
          </p:cNvPr>
          <p:cNvSpPr txBox="1"/>
          <p:nvPr/>
        </p:nvSpPr>
        <p:spPr>
          <a:xfrm>
            <a:off x="2293656" y="5245022"/>
            <a:ext cx="2264157"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8132"/>
                </a:solidFill>
                <a:effectLst/>
                <a:uLnTx/>
                <a:uFillTx/>
                <a:latin typeface="Open Sans"/>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mn-ea"/>
                <a:cs typeface="+mn-cs"/>
              </a:rPr>
              <a:t>Would find new roles/transfer before leaving State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41" name="TextBox 40">
            <a:extLst>
              <a:ext uri="{FF2B5EF4-FFF2-40B4-BE49-F238E27FC236}">
                <a16:creationId xmlns:a16="http://schemas.microsoft.com/office/drawing/2014/main" id="{56A1C99C-E88C-A175-5832-28D395622B54}"/>
              </a:ext>
            </a:extLst>
          </p:cNvPr>
          <p:cNvSpPr txBox="1"/>
          <p:nvPr/>
        </p:nvSpPr>
        <p:spPr>
          <a:xfrm>
            <a:off x="2281256" y="3407020"/>
            <a:ext cx="2312150"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8132"/>
                </a:solidFill>
                <a:effectLst/>
                <a:uLnTx/>
                <a:uFillTx/>
                <a:latin typeface="Open Sans"/>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mn-ea"/>
                <a:cs typeface="+mn-cs"/>
              </a:rPr>
              <a:t>Considered outside employment in the last 12 months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pic>
        <p:nvPicPr>
          <p:cNvPr id="43" name="Graphic 42" descr="Exit with solid fill">
            <a:extLst>
              <a:ext uri="{FF2B5EF4-FFF2-40B4-BE49-F238E27FC236}">
                <a16:creationId xmlns:a16="http://schemas.microsoft.com/office/drawing/2014/main" id="{2D94DE14-11F8-0263-22FF-8493EB3895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71571" y="2693617"/>
            <a:ext cx="731520" cy="731520"/>
          </a:xfrm>
          <a:prstGeom prst="rect">
            <a:avLst/>
          </a:prstGeom>
        </p:spPr>
      </p:pic>
      <p:pic>
        <p:nvPicPr>
          <p:cNvPr id="45" name="Graphic 44" descr="Magnifying glass with solid fill">
            <a:extLst>
              <a:ext uri="{FF2B5EF4-FFF2-40B4-BE49-F238E27FC236}">
                <a16:creationId xmlns:a16="http://schemas.microsoft.com/office/drawing/2014/main" id="{27936C99-77CD-3834-6E80-9ABB5FF88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73150" y="4571486"/>
            <a:ext cx="731520" cy="731520"/>
          </a:xfrm>
          <a:prstGeom prst="rect">
            <a:avLst/>
          </a:prstGeom>
        </p:spPr>
      </p:pic>
      <p:graphicFrame>
        <p:nvGraphicFramePr>
          <p:cNvPr id="29" name="Table 29">
            <a:extLst>
              <a:ext uri="{FF2B5EF4-FFF2-40B4-BE49-F238E27FC236}">
                <a16:creationId xmlns:a16="http://schemas.microsoft.com/office/drawing/2014/main" id="{7E37BDFB-3D9D-FBE0-16C8-873234BB20F5}"/>
              </a:ext>
            </a:extLst>
          </p:cNvPr>
          <p:cNvGraphicFramePr>
            <a:graphicFrameLocks noGrp="1"/>
          </p:cNvGraphicFramePr>
          <p:nvPr>
            <p:extLst>
              <p:ext uri="{D42A27DB-BD31-4B8C-83A1-F6EECF244321}">
                <p14:modId xmlns:p14="http://schemas.microsoft.com/office/powerpoint/2010/main" val="487907954"/>
              </p:ext>
            </p:extLst>
          </p:nvPr>
        </p:nvGraphicFramePr>
        <p:xfrm>
          <a:off x="4685953" y="1212823"/>
          <a:ext cx="7335816" cy="5658852"/>
        </p:xfrm>
        <a:graphic>
          <a:graphicData uri="http://schemas.openxmlformats.org/drawingml/2006/table">
            <a:tbl>
              <a:tblPr firstRow="1" bandRow="1">
                <a:tableStyleId>{5C22544A-7EE6-4342-B048-85BDC9FD1C3A}</a:tableStyleId>
              </a:tblPr>
              <a:tblGrid>
                <a:gridCol w="2445272">
                  <a:extLst>
                    <a:ext uri="{9D8B030D-6E8A-4147-A177-3AD203B41FA5}">
                      <a16:colId xmlns:a16="http://schemas.microsoft.com/office/drawing/2014/main" val="634444491"/>
                    </a:ext>
                  </a:extLst>
                </a:gridCol>
                <a:gridCol w="2445272">
                  <a:extLst>
                    <a:ext uri="{9D8B030D-6E8A-4147-A177-3AD203B41FA5}">
                      <a16:colId xmlns:a16="http://schemas.microsoft.com/office/drawing/2014/main" val="2476277026"/>
                    </a:ext>
                  </a:extLst>
                </a:gridCol>
                <a:gridCol w="2445272">
                  <a:extLst>
                    <a:ext uri="{9D8B030D-6E8A-4147-A177-3AD203B41FA5}">
                      <a16:colId xmlns:a16="http://schemas.microsoft.com/office/drawing/2014/main" val="2451731911"/>
                    </a:ext>
                  </a:extLst>
                </a:gridCol>
              </a:tblGrid>
              <a:tr h="676296">
                <a:tc>
                  <a:txBody>
                    <a:bodyPr/>
                    <a:lstStyle/>
                    <a:p>
                      <a:pPr algn="ctr"/>
                      <a:endParaRPr lang="en-US" sz="2000" b="0" dirty="0">
                        <a:solidFill>
                          <a:schemeClr val="tx1"/>
                        </a:solidFill>
                      </a:endParaRPr>
                    </a:p>
                  </a:txBody>
                  <a:tcPr>
                    <a:noFill/>
                  </a:tcPr>
                </a:tc>
                <a:tc>
                  <a:txBody>
                    <a:bodyPr/>
                    <a:lstStyle/>
                    <a:p>
                      <a:pPr algn="ctr"/>
                      <a:endParaRPr lang="en-US" sz="2000" b="0" dirty="0">
                        <a:solidFill>
                          <a:schemeClr val="tx1"/>
                        </a:solidFill>
                      </a:endParaRPr>
                    </a:p>
                  </a:txBody>
                  <a:tcPr>
                    <a:noFill/>
                  </a:tcPr>
                </a:tc>
                <a:tc>
                  <a:txBody>
                    <a:bodyPr/>
                    <a:lstStyle/>
                    <a:p>
                      <a:pPr algn="ctr"/>
                      <a:endParaRPr lang="en-US" sz="2000" b="0">
                        <a:solidFill>
                          <a:schemeClr val="tx1"/>
                        </a:solidFill>
                      </a:endParaRPr>
                    </a:p>
                  </a:txBody>
                  <a:tcPr>
                    <a:noFill/>
                  </a:tcPr>
                </a:tc>
                <a:extLst>
                  <a:ext uri="{0D108BD9-81ED-4DB2-BD59-A6C34878D82A}">
                    <a16:rowId xmlns:a16="http://schemas.microsoft.com/office/drawing/2014/main" val="3397904615"/>
                  </a:ext>
                </a:extLst>
              </a:tr>
              <a:tr h="1351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Strong Connection to Mission</a:t>
                      </a:r>
                    </a:p>
                  </a:txBody>
                  <a:tcPr>
                    <a:noFill/>
                  </a:tcPr>
                </a:tc>
                <a:tc>
                  <a:txBody>
                    <a:bodyPr/>
                    <a:lstStyle/>
                    <a:p>
                      <a:pPr algn="ctr"/>
                      <a:r>
                        <a:rPr lang="en-US" sz="1800" b="0" dirty="0">
                          <a:solidFill>
                            <a:schemeClr val="tx1"/>
                          </a:solidFill>
                        </a:rPr>
                        <a:t>Remote Work Options &amp; Work/Life Balance</a:t>
                      </a:r>
                    </a:p>
                  </a:txBody>
                  <a:tcPr>
                    <a:noFill/>
                  </a:tcPr>
                </a:tc>
                <a:tc>
                  <a:txBody>
                    <a:bodyPr/>
                    <a:lstStyle/>
                    <a:p>
                      <a:pPr algn="ctr"/>
                      <a:r>
                        <a:rPr lang="en-US" sz="1800" b="0" dirty="0">
                          <a:solidFill>
                            <a:schemeClr val="tx1"/>
                          </a:solidFill>
                        </a:rPr>
                        <a:t>Retirement &amp; Benefits Satisfaction</a:t>
                      </a:r>
                    </a:p>
                  </a:txBody>
                  <a:tcPr>
                    <a:noFill/>
                  </a:tcPr>
                </a:tc>
                <a:extLst>
                  <a:ext uri="{0D108BD9-81ED-4DB2-BD59-A6C34878D82A}">
                    <a16:rowId xmlns:a16="http://schemas.microsoft.com/office/drawing/2014/main" val="3787404844"/>
                  </a:ext>
                </a:extLst>
              </a:tr>
              <a:tr h="574108">
                <a:tc>
                  <a:txBody>
                    <a:bodyPr/>
                    <a:lstStyle/>
                    <a:p>
                      <a:pPr marL="285750" indent="-285750" algn="ctr">
                        <a:buFont typeface="Arial" panose="020B0604020202020204" pitchFamily="34" charset="0"/>
                        <a:buChar char="•"/>
                      </a:pPr>
                      <a:endParaRPr lang="en-US" sz="1800" b="0">
                        <a:solidFill>
                          <a:schemeClr val="tx1"/>
                        </a:solidFill>
                      </a:endParaRPr>
                    </a:p>
                  </a:txBody>
                  <a:tcPr>
                    <a:noFill/>
                  </a:tcPr>
                </a:tc>
                <a:tc>
                  <a:txBody>
                    <a:bodyPr/>
                    <a:lstStyle/>
                    <a:p>
                      <a:pPr marL="137160" marR="0" lvl="0" indent="-137160" algn="ctr"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chemeClr val="tx1"/>
                        </a:solidFill>
                        <a:effectLst/>
                        <a:uLnTx/>
                        <a:uFillTx/>
                        <a:ea typeface="+mn-ea"/>
                        <a:cs typeface="+mn-cs"/>
                      </a:endParaRPr>
                    </a:p>
                  </a:txBody>
                  <a:tcPr>
                    <a:noFill/>
                  </a:tcPr>
                </a:tc>
                <a:tc>
                  <a:txBody>
                    <a:bodyPr/>
                    <a:lstStyle/>
                    <a:p>
                      <a:pPr marL="137160" marR="0" lvl="0" indent="-137160" algn="ctr"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chemeClr val="tx1"/>
                        </a:solidFill>
                        <a:effectLst/>
                        <a:uLnTx/>
                        <a:uFillTx/>
                        <a:ea typeface="+mn-ea"/>
                        <a:cs typeface="+mn-cs"/>
                      </a:endParaRPr>
                    </a:p>
                  </a:txBody>
                  <a:tcPr>
                    <a:noFill/>
                  </a:tcPr>
                </a:tc>
                <a:extLst>
                  <a:ext uri="{0D108BD9-81ED-4DB2-BD59-A6C34878D82A}">
                    <a16:rowId xmlns:a16="http://schemas.microsoft.com/office/drawing/2014/main" val="2413972543"/>
                  </a:ext>
                </a:extLst>
              </a:tr>
              <a:tr h="11750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rPr>
                        <a:t>Limited Professional Development Opportunities</a:t>
                      </a:r>
                    </a:p>
                    <a:p>
                      <a:pPr algn="ctr"/>
                      <a:endParaRPr lang="en-US" sz="1800" b="0">
                        <a:solidFill>
                          <a:schemeClr val="tx1"/>
                        </a:solidFill>
                      </a:endParaRPr>
                    </a:p>
                  </a:txBody>
                  <a:tcPr>
                    <a:noFill/>
                  </a:tcPr>
                </a:tc>
                <a:tc>
                  <a:txBody>
                    <a:bodyPr/>
                    <a:lstStyle/>
                    <a:p>
                      <a:pPr algn="ctr"/>
                      <a:r>
                        <a:rPr lang="en-US" sz="1800" b="0" dirty="0">
                          <a:solidFill>
                            <a:schemeClr val="tx1"/>
                          </a:solidFill>
                        </a:rPr>
                        <a:t>Noncompetitive Compensation</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rPr>
                        <a:t>Poor Management Experience</a:t>
                      </a:r>
                    </a:p>
                  </a:txBody>
                  <a:tcPr>
                    <a:noFill/>
                  </a:tcPr>
                </a:tc>
                <a:extLst>
                  <a:ext uri="{0D108BD9-81ED-4DB2-BD59-A6C34878D82A}">
                    <a16:rowId xmlns:a16="http://schemas.microsoft.com/office/drawing/2014/main" val="3997046543"/>
                  </a:ext>
                </a:extLst>
              </a:tr>
              <a:tr h="873161">
                <a:tc>
                  <a:txBody>
                    <a:bodyPr/>
                    <a:lstStyle/>
                    <a:p>
                      <a:pPr marL="285750" indent="-285750" algn="ctr">
                        <a:buFont typeface="Arial" panose="020B0604020202020204" pitchFamily="34" charset="0"/>
                        <a:buChar char="•"/>
                      </a:pPr>
                      <a:endParaRPr lang="en-US" sz="1800" b="0">
                        <a:solidFill>
                          <a:schemeClr val="tx1"/>
                        </a:solidFill>
                      </a:endParaRPr>
                    </a:p>
                  </a:txBody>
                  <a:tcPr>
                    <a:noFill/>
                  </a:tcPr>
                </a:tc>
                <a:tc>
                  <a:txBody>
                    <a:bodyPr/>
                    <a:lstStyle/>
                    <a:p>
                      <a:pPr marL="137160" marR="0" lvl="0" indent="-137160" algn="ctr"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chemeClr val="tx1"/>
                        </a:solidFill>
                        <a:effectLst/>
                        <a:uLnTx/>
                        <a:uFillTx/>
                        <a:ea typeface="+mn-ea"/>
                        <a:cs typeface="+mn-cs"/>
                      </a:endParaRPr>
                    </a:p>
                  </a:txBody>
                  <a:tcPr>
                    <a:noFill/>
                  </a:tcPr>
                </a:tc>
                <a:tc>
                  <a:txBody>
                    <a:bodyPr/>
                    <a:lstStyle/>
                    <a:p>
                      <a:pPr marL="137160" marR="0" lvl="0" indent="-137160" algn="ctr"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endParaRPr lang="en-US" sz="1800" b="0">
                        <a:solidFill>
                          <a:schemeClr val="tx1"/>
                        </a:solidFill>
                      </a:endParaRPr>
                    </a:p>
                  </a:txBody>
                  <a:tcPr>
                    <a:noFill/>
                  </a:tcPr>
                </a:tc>
                <a:extLst>
                  <a:ext uri="{0D108BD9-81ED-4DB2-BD59-A6C34878D82A}">
                    <a16:rowId xmlns:a16="http://schemas.microsoft.com/office/drawing/2014/main" val="3993294914"/>
                  </a:ext>
                </a:extLst>
              </a:tr>
              <a:tr h="9953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rPr>
                        <a:t>Lack of Leadership Transparency</a:t>
                      </a:r>
                    </a:p>
                  </a:txBody>
                  <a:tcPr>
                    <a:noFill/>
                  </a:tcPr>
                </a:tc>
                <a:tc>
                  <a:txBody>
                    <a:bodyPr/>
                    <a:lstStyle/>
                    <a:p>
                      <a:pPr algn="ctr"/>
                      <a:r>
                        <a:rPr lang="en-US" sz="1800" b="0" dirty="0">
                          <a:solidFill>
                            <a:schemeClr val="tx1"/>
                          </a:solidFill>
                        </a:rPr>
                        <a:t>Outdated Technology &amp; Processes</a:t>
                      </a:r>
                    </a:p>
                  </a:txBody>
                  <a:tcPr>
                    <a:noFill/>
                  </a:tcPr>
                </a:tc>
                <a:tc>
                  <a:txBody>
                    <a:bodyPr/>
                    <a:lstStyle/>
                    <a:p>
                      <a:pPr algn="ctr"/>
                      <a:r>
                        <a:rPr lang="en-US" sz="1800" b="0" dirty="0">
                          <a:solidFill>
                            <a:schemeClr val="tx1"/>
                          </a:solidFill>
                        </a:rPr>
                        <a:t>Employee Burnout</a:t>
                      </a:r>
                    </a:p>
                  </a:txBody>
                  <a:tcPr>
                    <a:noFill/>
                  </a:tcPr>
                </a:tc>
                <a:extLst>
                  <a:ext uri="{0D108BD9-81ED-4DB2-BD59-A6C34878D82A}">
                    <a16:rowId xmlns:a16="http://schemas.microsoft.com/office/drawing/2014/main" val="1504496452"/>
                  </a:ext>
                </a:extLst>
              </a:tr>
            </a:tbl>
          </a:graphicData>
        </a:graphic>
      </p:graphicFrame>
      <p:pic>
        <p:nvPicPr>
          <p:cNvPr id="58" name="Graphic 57" descr="Open book with solid fill">
            <a:extLst>
              <a:ext uri="{FF2B5EF4-FFF2-40B4-BE49-F238E27FC236}">
                <a16:creationId xmlns:a16="http://schemas.microsoft.com/office/drawing/2014/main" id="{7A19F7EA-6054-88CE-7DDB-95793C089F5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79190" y="3129976"/>
            <a:ext cx="640080" cy="640080"/>
          </a:xfrm>
          <a:prstGeom prst="rect">
            <a:avLst/>
          </a:prstGeom>
        </p:spPr>
      </p:pic>
      <p:pic>
        <p:nvPicPr>
          <p:cNvPr id="60" name="Graphic 59" descr="Cheers with solid fill">
            <a:extLst>
              <a:ext uri="{FF2B5EF4-FFF2-40B4-BE49-F238E27FC236}">
                <a16:creationId xmlns:a16="http://schemas.microsoft.com/office/drawing/2014/main" id="{1A824B3B-57E4-614D-2BA9-5BE5EC28C3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81812" y="3099086"/>
            <a:ext cx="640080" cy="640080"/>
          </a:xfrm>
          <a:prstGeom prst="rect">
            <a:avLst/>
          </a:prstGeom>
        </p:spPr>
      </p:pic>
      <p:pic>
        <p:nvPicPr>
          <p:cNvPr id="62" name="Graphic 61" descr="Lecturer with solid fill">
            <a:extLst>
              <a:ext uri="{FF2B5EF4-FFF2-40B4-BE49-F238E27FC236}">
                <a16:creationId xmlns:a16="http://schemas.microsoft.com/office/drawing/2014/main" id="{3DBBC612-BD1A-A5DA-A1BC-E6C13701AE2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88957" y="5230684"/>
            <a:ext cx="640080" cy="640080"/>
          </a:xfrm>
          <a:prstGeom prst="rect">
            <a:avLst/>
          </a:prstGeom>
        </p:spPr>
      </p:pic>
      <p:pic>
        <p:nvPicPr>
          <p:cNvPr id="66" name="Graphic 65" descr="Money with solid fill">
            <a:extLst>
              <a:ext uri="{FF2B5EF4-FFF2-40B4-BE49-F238E27FC236}">
                <a16:creationId xmlns:a16="http://schemas.microsoft.com/office/drawing/2014/main" id="{4ECC2A0C-92EF-5D35-B4EA-96EB07BCFB8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38073" y="3133051"/>
            <a:ext cx="640080" cy="640080"/>
          </a:xfrm>
          <a:prstGeom prst="rect">
            <a:avLst/>
          </a:prstGeom>
        </p:spPr>
      </p:pic>
      <p:pic>
        <p:nvPicPr>
          <p:cNvPr id="68" name="Graphic 67" descr="Stars with solid fill">
            <a:extLst>
              <a:ext uri="{FF2B5EF4-FFF2-40B4-BE49-F238E27FC236}">
                <a16:creationId xmlns:a16="http://schemas.microsoft.com/office/drawing/2014/main" id="{FAD079D1-FDA7-F843-174F-820246AB055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574315" y="1249092"/>
            <a:ext cx="640080" cy="640080"/>
          </a:xfrm>
          <a:prstGeom prst="rect">
            <a:avLst/>
          </a:prstGeom>
        </p:spPr>
      </p:pic>
      <p:pic>
        <p:nvPicPr>
          <p:cNvPr id="72" name="Graphic 71" descr="Agriculture with solid fill">
            <a:extLst>
              <a:ext uri="{FF2B5EF4-FFF2-40B4-BE49-F238E27FC236}">
                <a16:creationId xmlns:a16="http://schemas.microsoft.com/office/drawing/2014/main" id="{7CE47141-A1E8-CA32-34CA-C69F2C8E485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942602" y="1212822"/>
            <a:ext cx="640080" cy="640080"/>
          </a:xfrm>
          <a:prstGeom prst="rect">
            <a:avLst/>
          </a:prstGeom>
        </p:spPr>
      </p:pic>
      <p:pic>
        <p:nvPicPr>
          <p:cNvPr id="74" name="Graphic 73" descr="Disk with solid fill">
            <a:extLst>
              <a:ext uri="{FF2B5EF4-FFF2-40B4-BE49-F238E27FC236}">
                <a16:creationId xmlns:a16="http://schemas.microsoft.com/office/drawing/2014/main" id="{233E6900-3190-7FD9-0ADF-F174B4CFC3E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957244" y="5211633"/>
            <a:ext cx="640080" cy="640080"/>
          </a:xfrm>
          <a:prstGeom prst="rect">
            <a:avLst/>
          </a:prstGeom>
        </p:spPr>
      </p:pic>
      <p:pic>
        <p:nvPicPr>
          <p:cNvPr id="76" name="Graphic 75" descr="Fire with solid fill">
            <a:extLst>
              <a:ext uri="{FF2B5EF4-FFF2-40B4-BE49-F238E27FC236}">
                <a16:creationId xmlns:a16="http://schemas.microsoft.com/office/drawing/2014/main" id="{63AAF5FE-0FAF-AF90-5A4D-68EF095C279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481812" y="5124562"/>
            <a:ext cx="640080" cy="640080"/>
          </a:xfrm>
          <a:prstGeom prst="rect">
            <a:avLst/>
          </a:prstGeom>
        </p:spPr>
      </p:pic>
      <p:sp>
        <p:nvSpPr>
          <p:cNvPr id="96" name="TextBox 95">
            <a:extLst>
              <a:ext uri="{FF2B5EF4-FFF2-40B4-BE49-F238E27FC236}">
                <a16:creationId xmlns:a16="http://schemas.microsoft.com/office/drawing/2014/main" id="{1F95BA8D-DBB9-FC19-F1B4-4608AF8E40FF}"/>
              </a:ext>
            </a:extLst>
          </p:cNvPr>
          <p:cNvSpPr txBox="1"/>
          <p:nvPr/>
        </p:nvSpPr>
        <p:spPr>
          <a:xfrm>
            <a:off x="4692235" y="986136"/>
            <a:ext cx="3387466"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300" normalizeH="0" baseline="0" noProof="0">
                <a:ln>
                  <a:noFill/>
                </a:ln>
                <a:solidFill>
                  <a:srgbClr val="912F7E"/>
                </a:solidFill>
                <a:effectLst/>
                <a:uLnTx/>
                <a:uFillTx/>
                <a:latin typeface="Open Sans"/>
                <a:ea typeface="+mn-ea"/>
                <a:cs typeface="+mn-cs"/>
              </a:rPr>
              <a:t>Drivers of Retention:</a:t>
            </a:r>
          </a:p>
        </p:txBody>
      </p:sp>
      <p:sp>
        <p:nvSpPr>
          <p:cNvPr id="7" name="TextBox 6">
            <a:extLst>
              <a:ext uri="{FF2B5EF4-FFF2-40B4-BE49-F238E27FC236}">
                <a16:creationId xmlns:a16="http://schemas.microsoft.com/office/drawing/2014/main" id="{241A77F8-C391-4282-0CA4-8965C5862145}"/>
              </a:ext>
            </a:extLst>
          </p:cNvPr>
          <p:cNvSpPr txBox="1"/>
          <p:nvPr/>
        </p:nvSpPr>
        <p:spPr>
          <a:xfrm>
            <a:off x="4706877" y="2762580"/>
            <a:ext cx="3244799"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300" normalizeH="0" baseline="0" noProof="0">
                <a:ln>
                  <a:noFill/>
                </a:ln>
                <a:solidFill>
                  <a:srgbClr val="912F7E"/>
                </a:solidFill>
                <a:effectLst/>
                <a:uLnTx/>
                <a:uFillTx/>
                <a:latin typeface="Open Sans"/>
                <a:ea typeface="+mn-ea"/>
                <a:cs typeface="+mn-cs"/>
              </a:rPr>
              <a:t>Drivers of Attrition:</a:t>
            </a:r>
          </a:p>
        </p:txBody>
      </p:sp>
      <p:sp>
        <p:nvSpPr>
          <p:cNvPr id="8" name="TextBox 7">
            <a:extLst>
              <a:ext uri="{FF2B5EF4-FFF2-40B4-BE49-F238E27FC236}">
                <a16:creationId xmlns:a16="http://schemas.microsoft.com/office/drawing/2014/main" id="{4301FC24-D68D-DE45-424E-92F1058A01F7}"/>
              </a:ext>
            </a:extLst>
          </p:cNvPr>
          <p:cNvSpPr txBox="1"/>
          <p:nvPr/>
        </p:nvSpPr>
        <p:spPr>
          <a:xfrm>
            <a:off x="4706877" y="4798122"/>
            <a:ext cx="6125588"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300" normalizeH="0" baseline="0" noProof="0" dirty="0">
                <a:ln>
                  <a:noFill/>
                </a:ln>
                <a:solidFill>
                  <a:srgbClr val="912F7E"/>
                </a:solidFill>
                <a:effectLst/>
                <a:uLnTx/>
                <a:uFillTx/>
                <a:latin typeface="Open Sans"/>
                <a:ea typeface="+mn-ea"/>
                <a:cs typeface="+mn-cs"/>
              </a:rPr>
              <a:t>Additional Focus Areas of Participants:</a:t>
            </a:r>
          </a:p>
        </p:txBody>
      </p:sp>
      <p:pic>
        <p:nvPicPr>
          <p:cNvPr id="3" name="Graphic 2" descr="Vacation with solid fill">
            <a:extLst>
              <a:ext uri="{FF2B5EF4-FFF2-40B4-BE49-F238E27FC236}">
                <a16:creationId xmlns:a16="http://schemas.microsoft.com/office/drawing/2014/main" id="{80BDE3EC-60A7-04D1-267D-DD1170DAF02E}"/>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524956" y="1249092"/>
            <a:ext cx="640080" cy="640080"/>
          </a:xfrm>
          <a:prstGeom prst="rect">
            <a:avLst/>
          </a:prstGeom>
        </p:spPr>
      </p:pic>
    </p:spTree>
    <p:extLst>
      <p:ext uri="{BB962C8B-B14F-4D97-AF65-F5344CB8AC3E}">
        <p14:creationId xmlns:p14="http://schemas.microsoft.com/office/powerpoint/2010/main" val="7040201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10A5-75CB-9010-9770-A09EDA42A574}"/>
              </a:ext>
            </a:extLst>
          </p:cNvPr>
          <p:cNvSpPr>
            <a:spLocks noGrp="1"/>
          </p:cNvSpPr>
          <p:nvPr>
            <p:ph type="title"/>
          </p:nvPr>
        </p:nvSpPr>
        <p:spPr/>
        <p:txBody>
          <a:bodyPr/>
          <a:lstStyle/>
          <a:p>
            <a:r>
              <a:rPr lang="en-US"/>
              <a:t>Summary Insights: </a:t>
            </a:r>
            <a:r>
              <a:rPr lang="en-US" b="0"/>
              <a:t>Pilot Exit Survey Results</a:t>
            </a:r>
          </a:p>
        </p:txBody>
      </p:sp>
      <p:grpSp>
        <p:nvGrpSpPr>
          <p:cNvPr id="10" name="Group 9">
            <a:extLst>
              <a:ext uri="{FF2B5EF4-FFF2-40B4-BE49-F238E27FC236}">
                <a16:creationId xmlns:a16="http://schemas.microsoft.com/office/drawing/2014/main" id="{7E825AB5-C93A-ACD1-BF6C-5BD17E5CC4FB}"/>
              </a:ext>
            </a:extLst>
          </p:cNvPr>
          <p:cNvGrpSpPr/>
          <p:nvPr/>
        </p:nvGrpSpPr>
        <p:grpSpPr>
          <a:xfrm>
            <a:off x="0" y="1070929"/>
            <a:ext cx="2281290" cy="5550122"/>
            <a:chOff x="-3114580" y="1197929"/>
            <a:chExt cx="2448562" cy="5550122"/>
          </a:xfrm>
        </p:grpSpPr>
        <p:sp>
          <p:nvSpPr>
            <p:cNvPr id="80" name="Rectangle 79">
              <a:extLst>
                <a:ext uri="{FF2B5EF4-FFF2-40B4-BE49-F238E27FC236}">
                  <a16:creationId xmlns:a16="http://schemas.microsoft.com/office/drawing/2014/main" id="{2CAC740E-7FDE-6402-BD8B-7E230CBAA451}"/>
                </a:ext>
              </a:extLst>
            </p:cNvPr>
            <p:cNvSpPr/>
            <p:nvPr/>
          </p:nvSpPr>
          <p:spPr>
            <a:xfrm>
              <a:off x="-3114580" y="1197929"/>
              <a:ext cx="2441373" cy="54396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nvGrpSpPr>
            <p:cNvPr id="79" name="Group 78">
              <a:extLst>
                <a:ext uri="{FF2B5EF4-FFF2-40B4-BE49-F238E27FC236}">
                  <a16:creationId xmlns:a16="http://schemas.microsoft.com/office/drawing/2014/main" id="{27A608FE-AC6E-478F-AF62-E03B20CE4B56}"/>
                </a:ext>
              </a:extLst>
            </p:cNvPr>
            <p:cNvGrpSpPr/>
            <p:nvPr/>
          </p:nvGrpSpPr>
          <p:grpSpPr>
            <a:xfrm>
              <a:off x="-3053442" y="1338791"/>
              <a:ext cx="2321343" cy="1415557"/>
              <a:chOff x="170882" y="1458286"/>
              <a:chExt cx="2086709" cy="1415557"/>
            </a:xfrm>
          </p:grpSpPr>
          <p:sp>
            <p:nvSpPr>
              <p:cNvPr id="21" name="TextBox 20">
                <a:extLst>
                  <a:ext uri="{FF2B5EF4-FFF2-40B4-BE49-F238E27FC236}">
                    <a16:creationId xmlns:a16="http://schemas.microsoft.com/office/drawing/2014/main" id="{06E34B71-D629-DD93-F364-7E955A04A9F9}"/>
                  </a:ext>
                </a:extLst>
              </p:cNvPr>
              <p:cNvSpPr txBox="1"/>
              <p:nvPr/>
            </p:nvSpPr>
            <p:spPr>
              <a:xfrm>
                <a:off x="170882" y="2104402"/>
                <a:ext cx="20867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Employees</a:t>
                </a:r>
              </a:p>
            </p:txBody>
          </p:sp>
          <p:grpSp>
            <p:nvGrpSpPr>
              <p:cNvPr id="22" name="Group 21">
                <a:extLst>
                  <a:ext uri="{FF2B5EF4-FFF2-40B4-BE49-F238E27FC236}">
                    <a16:creationId xmlns:a16="http://schemas.microsoft.com/office/drawing/2014/main" id="{F8BE926C-D640-4FDB-F926-24F7AD522A3D}"/>
                  </a:ext>
                </a:extLst>
              </p:cNvPr>
              <p:cNvGrpSpPr>
                <a:grpSpLocks noChangeAspect="1"/>
              </p:cNvGrpSpPr>
              <p:nvPr/>
            </p:nvGrpSpPr>
            <p:grpSpPr>
              <a:xfrm>
                <a:off x="998360" y="1458286"/>
                <a:ext cx="431753" cy="643595"/>
                <a:chOff x="2428875" y="2124075"/>
                <a:chExt cx="679450" cy="1012826"/>
              </a:xfrm>
              <a:solidFill>
                <a:schemeClr val="tx1"/>
              </a:solidFill>
            </p:grpSpPr>
            <p:sp>
              <p:nvSpPr>
                <p:cNvPr id="25" name="Oval 24">
                  <a:extLst>
                    <a:ext uri="{FF2B5EF4-FFF2-40B4-BE49-F238E27FC236}">
                      <a16:creationId xmlns:a16="http://schemas.microsoft.com/office/drawing/2014/main" id="{5599778A-EB3D-5483-0CDF-BD66BF2ECAAA}"/>
                    </a:ext>
                  </a:extLst>
                </p:cNvPr>
                <p:cNvSpPr>
                  <a:spLocks noChangeArrowheads="1"/>
                </p:cNvSpPr>
                <p:nvPr/>
              </p:nvSpPr>
              <p:spPr bwMode="auto">
                <a:xfrm>
                  <a:off x="2571750" y="2124075"/>
                  <a:ext cx="390525" cy="385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Open Sans"/>
                    <a:ea typeface="+mn-ea"/>
                    <a:cs typeface="+mn-cs"/>
                  </a:endParaRPr>
                </a:p>
              </p:txBody>
            </p:sp>
            <p:sp>
              <p:nvSpPr>
                <p:cNvPr id="26" name="Freeform 59">
                  <a:extLst>
                    <a:ext uri="{FF2B5EF4-FFF2-40B4-BE49-F238E27FC236}">
                      <a16:creationId xmlns:a16="http://schemas.microsoft.com/office/drawing/2014/main" id="{A8E745BE-AF30-60AD-755A-AF225B2CC32C}"/>
                    </a:ext>
                  </a:extLst>
                </p:cNvPr>
                <p:cNvSpPr>
                  <a:spLocks/>
                </p:cNvSpPr>
                <p:nvPr/>
              </p:nvSpPr>
              <p:spPr bwMode="auto">
                <a:xfrm>
                  <a:off x="2428875" y="2547938"/>
                  <a:ext cx="679450" cy="588963"/>
                </a:xfrm>
                <a:custGeom>
                  <a:avLst/>
                  <a:gdLst>
                    <a:gd name="T0" fmla="*/ 123 w 181"/>
                    <a:gd name="T1" fmla="*/ 0 h 157"/>
                    <a:gd name="T2" fmla="*/ 90 w 181"/>
                    <a:gd name="T3" fmla="*/ 38 h 157"/>
                    <a:gd name="T4" fmla="*/ 58 w 181"/>
                    <a:gd name="T5" fmla="*/ 0 h 157"/>
                    <a:gd name="T6" fmla="*/ 0 w 181"/>
                    <a:gd name="T7" fmla="*/ 98 h 157"/>
                    <a:gd name="T8" fmla="*/ 1 w 181"/>
                    <a:gd name="T9" fmla="*/ 116 h 157"/>
                    <a:gd name="T10" fmla="*/ 91 w 181"/>
                    <a:gd name="T11" fmla="*/ 157 h 157"/>
                    <a:gd name="T12" fmla="*/ 180 w 181"/>
                    <a:gd name="T13" fmla="*/ 116 h 157"/>
                    <a:gd name="T14" fmla="*/ 181 w 181"/>
                    <a:gd name="T15" fmla="*/ 98 h 157"/>
                    <a:gd name="T16" fmla="*/ 123 w 181"/>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57">
                      <a:moveTo>
                        <a:pt x="123" y="0"/>
                      </a:moveTo>
                      <a:cubicBezTo>
                        <a:pt x="90" y="38"/>
                        <a:pt x="90" y="38"/>
                        <a:pt x="90" y="38"/>
                      </a:cubicBezTo>
                      <a:cubicBezTo>
                        <a:pt x="58" y="0"/>
                        <a:pt x="58" y="0"/>
                        <a:pt x="58" y="0"/>
                      </a:cubicBezTo>
                      <a:cubicBezTo>
                        <a:pt x="24" y="15"/>
                        <a:pt x="0" y="53"/>
                        <a:pt x="0" y="98"/>
                      </a:cubicBezTo>
                      <a:cubicBezTo>
                        <a:pt x="0" y="105"/>
                        <a:pt x="0" y="111"/>
                        <a:pt x="1" y="116"/>
                      </a:cubicBezTo>
                      <a:cubicBezTo>
                        <a:pt x="20" y="141"/>
                        <a:pt x="53" y="157"/>
                        <a:pt x="91" y="157"/>
                      </a:cubicBezTo>
                      <a:cubicBezTo>
                        <a:pt x="128" y="157"/>
                        <a:pt x="161" y="141"/>
                        <a:pt x="180" y="116"/>
                      </a:cubicBezTo>
                      <a:cubicBezTo>
                        <a:pt x="181" y="111"/>
                        <a:pt x="181" y="105"/>
                        <a:pt x="181" y="98"/>
                      </a:cubicBezTo>
                      <a:cubicBezTo>
                        <a:pt x="181" y="53"/>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Open Sans"/>
                    <a:ea typeface="+mn-ea"/>
                    <a:cs typeface="+mn-cs"/>
                  </a:endParaRPr>
                </a:p>
              </p:txBody>
            </p:sp>
          </p:grpSp>
        </p:grpSp>
        <p:grpSp>
          <p:nvGrpSpPr>
            <p:cNvPr id="78" name="Group 77">
              <a:extLst>
                <a:ext uri="{FF2B5EF4-FFF2-40B4-BE49-F238E27FC236}">
                  <a16:creationId xmlns:a16="http://schemas.microsoft.com/office/drawing/2014/main" id="{3BBD4E38-9F3E-C590-D51E-C28B020FA76C}"/>
                </a:ext>
              </a:extLst>
            </p:cNvPr>
            <p:cNvGrpSpPr/>
            <p:nvPr/>
          </p:nvGrpSpPr>
          <p:grpSpPr>
            <a:xfrm>
              <a:off x="-3107391" y="2877019"/>
              <a:ext cx="2441373" cy="1789191"/>
              <a:chOff x="116934" y="3122283"/>
              <a:chExt cx="2194607" cy="1789191"/>
            </a:xfrm>
          </p:grpSpPr>
          <p:sp>
            <p:nvSpPr>
              <p:cNvPr id="23" name="TextBox 22">
                <a:extLst>
                  <a:ext uri="{FF2B5EF4-FFF2-40B4-BE49-F238E27FC236}">
                    <a16:creationId xmlns:a16="http://schemas.microsoft.com/office/drawing/2014/main" id="{CDAF97B0-5431-952C-865A-B05E1971D5ED}"/>
                  </a:ext>
                </a:extLst>
              </p:cNvPr>
              <p:cNvSpPr txBox="1"/>
              <p:nvPr/>
            </p:nvSpPr>
            <p:spPr>
              <a:xfrm>
                <a:off x="116934" y="3895811"/>
                <a:ext cx="219460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Generation 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or older</a:t>
                </a:r>
              </a:p>
            </p:txBody>
          </p:sp>
          <p:pic>
            <p:nvPicPr>
              <p:cNvPr id="70" name="Graphic 69" descr="Users with solid fill">
                <a:extLst>
                  <a:ext uri="{FF2B5EF4-FFF2-40B4-BE49-F238E27FC236}">
                    <a16:creationId xmlns:a16="http://schemas.microsoft.com/office/drawing/2014/main" id="{E36D94F3-39C8-9F83-8000-42F9965C57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037" y="3122283"/>
                <a:ext cx="914400" cy="914400"/>
              </a:xfrm>
              <a:prstGeom prst="rect">
                <a:avLst/>
              </a:prstGeom>
            </p:spPr>
          </p:pic>
        </p:grpSp>
        <p:grpSp>
          <p:nvGrpSpPr>
            <p:cNvPr id="71" name="Group 70">
              <a:extLst>
                <a:ext uri="{FF2B5EF4-FFF2-40B4-BE49-F238E27FC236}">
                  <a16:creationId xmlns:a16="http://schemas.microsoft.com/office/drawing/2014/main" id="{52B91624-9AB2-5F56-6A85-56017FD275C2}"/>
                </a:ext>
              </a:extLst>
            </p:cNvPr>
            <p:cNvGrpSpPr/>
            <p:nvPr/>
          </p:nvGrpSpPr>
          <p:grpSpPr>
            <a:xfrm>
              <a:off x="-3053442" y="4734426"/>
              <a:ext cx="2321343" cy="2013625"/>
              <a:chOff x="297366" y="2787133"/>
              <a:chExt cx="2086709" cy="2013625"/>
            </a:xfrm>
          </p:grpSpPr>
          <p:sp>
            <p:nvSpPr>
              <p:cNvPr id="73" name="TextBox 72">
                <a:extLst>
                  <a:ext uri="{FF2B5EF4-FFF2-40B4-BE49-F238E27FC236}">
                    <a16:creationId xmlns:a16="http://schemas.microsoft.com/office/drawing/2014/main" id="{3B427139-4EE8-15CF-805C-33AA6E792CEA}"/>
                  </a:ext>
                </a:extLst>
              </p:cNvPr>
              <p:cNvSpPr txBox="1"/>
              <p:nvPr/>
            </p:nvSpPr>
            <p:spPr>
              <a:xfrm>
                <a:off x="297366" y="3538874"/>
                <a:ext cx="2086709"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Agencies Represented</a:t>
                </a:r>
                <a:endParaRPr kumimoji="0" lang="en-US" sz="1600" b="1" i="0" u="none" strike="noStrike" kern="1200" cap="none" spc="0" normalizeH="0" baseline="30000" noProof="0">
                  <a:ln>
                    <a:noFill/>
                  </a:ln>
                  <a:solidFill>
                    <a:prstClr val="black"/>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pic>
            <p:nvPicPr>
              <p:cNvPr id="75" name="Graphic 74" descr="Greek Temple with solid fill">
                <a:extLst>
                  <a:ext uri="{FF2B5EF4-FFF2-40B4-BE49-F238E27FC236}">
                    <a16:creationId xmlns:a16="http://schemas.microsoft.com/office/drawing/2014/main" id="{593DF37C-EF6C-94B6-3F80-F25629EC61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418" y="2787133"/>
                <a:ext cx="838604" cy="838602"/>
              </a:xfrm>
              <a:prstGeom prst="rect">
                <a:avLst/>
              </a:prstGeom>
            </p:spPr>
          </p:pic>
        </p:grpSp>
      </p:grpSp>
      <p:sp>
        <p:nvSpPr>
          <p:cNvPr id="88" name="TextBox 87">
            <a:extLst>
              <a:ext uri="{FF2B5EF4-FFF2-40B4-BE49-F238E27FC236}">
                <a16:creationId xmlns:a16="http://schemas.microsoft.com/office/drawing/2014/main" id="{0473838B-D7BB-C1E8-A86A-8C1C1AD788EE}"/>
              </a:ext>
            </a:extLst>
          </p:cNvPr>
          <p:cNvSpPr txBox="1"/>
          <p:nvPr/>
        </p:nvSpPr>
        <p:spPr>
          <a:xfrm>
            <a:off x="2332090" y="1299154"/>
            <a:ext cx="4958203"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strike="noStrike" kern="1200" cap="none" spc="300" normalizeH="0" baseline="0" noProof="0">
                <a:ln>
                  <a:noFill/>
                </a:ln>
                <a:solidFill>
                  <a:schemeClr val="accent3"/>
                </a:solidFill>
                <a:effectLst/>
                <a:uLnTx/>
                <a:uFillTx/>
                <a:latin typeface="Open Sans"/>
                <a:ea typeface="+mn-ea"/>
                <a:cs typeface="+mn-cs"/>
              </a:rPr>
              <a:t>Top Attrition Factors:</a:t>
            </a:r>
          </a:p>
        </p:txBody>
      </p:sp>
      <p:grpSp>
        <p:nvGrpSpPr>
          <p:cNvPr id="11" name="Group 10">
            <a:extLst>
              <a:ext uri="{FF2B5EF4-FFF2-40B4-BE49-F238E27FC236}">
                <a16:creationId xmlns:a16="http://schemas.microsoft.com/office/drawing/2014/main" id="{9C09E47C-370B-00B0-7A51-EA2B7ECC8C2D}"/>
              </a:ext>
            </a:extLst>
          </p:cNvPr>
          <p:cNvGrpSpPr/>
          <p:nvPr/>
        </p:nvGrpSpPr>
        <p:grpSpPr>
          <a:xfrm>
            <a:off x="1579321" y="1727334"/>
            <a:ext cx="10619075" cy="4574602"/>
            <a:chOff x="1572925" y="2021923"/>
            <a:chExt cx="10619075" cy="4574602"/>
          </a:xfrm>
        </p:grpSpPr>
        <p:pic>
          <p:nvPicPr>
            <p:cNvPr id="5" name="Picture 4">
              <a:extLst>
                <a:ext uri="{FF2B5EF4-FFF2-40B4-BE49-F238E27FC236}">
                  <a16:creationId xmlns:a16="http://schemas.microsoft.com/office/drawing/2014/main" id="{CBDF4E64-62D2-57F0-F7D5-686BE42EBA8D}"/>
                </a:ext>
              </a:extLst>
            </p:cNvPr>
            <p:cNvPicPr>
              <a:picLocks noChangeAspect="1"/>
            </p:cNvPicPr>
            <p:nvPr/>
          </p:nvPicPr>
          <p:blipFill rotWithShape="1">
            <a:blip r:embed="rId7"/>
            <a:srcRect l="49379" t="1" r="10238" b="42687"/>
            <a:stretch/>
          </p:blipFill>
          <p:spPr>
            <a:xfrm>
              <a:off x="7055552" y="2021923"/>
              <a:ext cx="4270936" cy="4457598"/>
            </a:xfrm>
            <a:prstGeom prst="rect">
              <a:avLst/>
            </a:prstGeom>
          </p:spPr>
        </p:pic>
        <p:sp>
          <p:nvSpPr>
            <p:cNvPr id="7" name="TextBox 6">
              <a:extLst>
                <a:ext uri="{FF2B5EF4-FFF2-40B4-BE49-F238E27FC236}">
                  <a16:creationId xmlns:a16="http://schemas.microsoft.com/office/drawing/2014/main" id="{E257F77A-5756-2602-CACF-9244E3DA564F}"/>
                </a:ext>
              </a:extLst>
            </p:cNvPr>
            <p:cNvSpPr txBox="1"/>
            <p:nvPr/>
          </p:nvSpPr>
          <p:spPr>
            <a:xfrm>
              <a:off x="1572925" y="2195320"/>
              <a:ext cx="5533432" cy="4401205"/>
            </a:xfrm>
            <a:prstGeom prst="rect">
              <a:avLst/>
            </a:prstGeom>
            <a:noFill/>
          </p:spPr>
          <p:txBody>
            <a:bodyPr wrap="square" rtlCol="0">
              <a:spAutoFit/>
            </a:bodyPr>
            <a:lstStyle/>
            <a:p>
              <a:pPr algn="r">
                <a:lnSpc>
                  <a:spcPct val="150000"/>
                </a:lnSpc>
              </a:pPr>
              <a:r>
                <a:rPr lang="en-US" sz="2000" b="1"/>
                <a:t>Compensation</a:t>
              </a:r>
            </a:p>
            <a:p>
              <a:pPr algn="r">
                <a:lnSpc>
                  <a:spcPct val="150000"/>
                </a:lnSpc>
              </a:pPr>
              <a:r>
                <a:rPr lang="en-US" sz="2000" b="1"/>
                <a:t>Career Change/Shift in Interest</a:t>
              </a:r>
            </a:p>
            <a:p>
              <a:pPr algn="r">
                <a:lnSpc>
                  <a:spcPct val="150000"/>
                </a:lnSpc>
              </a:pPr>
              <a:r>
                <a:rPr lang="en-US" sz="2000" b="1"/>
                <a:t>Limited Advancement Opportunities</a:t>
              </a:r>
            </a:p>
            <a:p>
              <a:pPr algn="r">
                <a:lnSpc>
                  <a:spcPct val="150000"/>
                </a:lnSpc>
              </a:pPr>
              <a:r>
                <a:rPr lang="en-US" sz="2000" b="1"/>
                <a:t>Retirement</a:t>
              </a:r>
            </a:p>
            <a:p>
              <a:pPr algn="r">
                <a:lnSpc>
                  <a:spcPct val="150000"/>
                </a:lnSpc>
              </a:pPr>
              <a:r>
                <a:rPr lang="en-US" sz="2000" b="1"/>
                <a:t>Negative Work Environment</a:t>
              </a:r>
            </a:p>
            <a:p>
              <a:pPr algn="r">
                <a:lnSpc>
                  <a:spcPct val="150000"/>
                </a:lnSpc>
              </a:pPr>
              <a:r>
                <a:rPr lang="en-US" sz="2000" b="1"/>
                <a:t>Poor Relationship with Manager</a:t>
              </a:r>
            </a:p>
            <a:p>
              <a:pPr algn="r">
                <a:lnSpc>
                  <a:spcPct val="150000"/>
                </a:lnSpc>
              </a:pPr>
              <a:r>
                <a:rPr lang="en-US" sz="2000" b="1"/>
                <a:t>Lack of Recognition</a:t>
              </a:r>
            </a:p>
            <a:p>
              <a:pPr algn="r">
                <a:lnSpc>
                  <a:spcPct val="150000"/>
                </a:lnSpc>
              </a:pPr>
              <a:r>
                <a:rPr lang="en-US" sz="2000" b="1"/>
                <a:t>Limited Professional Development</a:t>
              </a:r>
            </a:p>
            <a:p>
              <a:pPr algn="r"/>
              <a:r>
                <a:rPr lang="en-US" sz="2000" b="1"/>
                <a:t>Limited Responsibilities that Match Interests</a:t>
              </a:r>
            </a:p>
          </p:txBody>
        </p:sp>
        <p:sp>
          <p:nvSpPr>
            <p:cNvPr id="19" name="TextBox 18">
              <a:extLst>
                <a:ext uri="{FF2B5EF4-FFF2-40B4-BE49-F238E27FC236}">
                  <a16:creationId xmlns:a16="http://schemas.microsoft.com/office/drawing/2014/main" id="{6D99D573-9E15-60A3-CE55-4CC4920E3107}"/>
                </a:ext>
              </a:extLst>
            </p:cNvPr>
            <p:cNvSpPr txBox="1"/>
            <p:nvPr/>
          </p:nvSpPr>
          <p:spPr>
            <a:xfrm>
              <a:off x="11326488" y="2240833"/>
              <a:ext cx="865512" cy="369332"/>
            </a:xfrm>
            <a:prstGeom prst="rect">
              <a:avLst/>
            </a:prstGeom>
            <a:noFill/>
          </p:spPr>
          <p:txBody>
            <a:bodyPr wrap="square" rtlCol="0">
              <a:spAutoFit/>
            </a:bodyPr>
            <a:lstStyle/>
            <a:p>
              <a:r>
                <a:rPr lang="en-US" b="1"/>
                <a:t>20%</a:t>
              </a:r>
            </a:p>
          </p:txBody>
        </p:sp>
        <p:sp>
          <p:nvSpPr>
            <p:cNvPr id="20" name="TextBox 19">
              <a:extLst>
                <a:ext uri="{FF2B5EF4-FFF2-40B4-BE49-F238E27FC236}">
                  <a16:creationId xmlns:a16="http://schemas.microsoft.com/office/drawing/2014/main" id="{86BFCD82-A830-AABA-71ED-1CE4A06EDEDD}"/>
                </a:ext>
              </a:extLst>
            </p:cNvPr>
            <p:cNvSpPr txBox="1"/>
            <p:nvPr/>
          </p:nvSpPr>
          <p:spPr>
            <a:xfrm>
              <a:off x="10348087" y="2698033"/>
              <a:ext cx="978401" cy="369332"/>
            </a:xfrm>
            <a:prstGeom prst="rect">
              <a:avLst/>
            </a:prstGeom>
            <a:noFill/>
          </p:spPr>
          <p:txBody>
            <a:bodyPr wrap="square" rtlCol="0">
              <a:spAutoFit/>
            </a:bodyPr>
            <a:lstStyle/>
            <a:p>
              <a:r>
                <a:rPr lang="en-US" b="1"/>
                <a:t>16%</a:t>
              </a:r>
            </a:p>
          </p:txBody>
        </p:sp>
        <p:sp>
          <p:nvSpPr>
            <p:cNvPr id="24" name="TextBox 23">
              <a:extLst>
                <a:ext uri="{FF2B5EF4-FFF2-40B4-BE49-F238E27FC236}">
                  <a16:creationId xmlns:a16="http://schemas.microsoft.com/office/drawing/2014/main" id="{B0B58499-AB85-26C9-FC8E-17C8DECF1527}"/>
                </a:ext>
              </a:extLst>
            </p:cNvPr>
            <p:cNvSpPr txBox="1"/>
            <p:nvPr/>
          </p:nvSpPr>
          <p:spPr>
            <a:xfrm>
              <a:off x="9813777" y="3155233"/>
              <a:ext cx="865512" cy="369332"/>
            </a:xfrm>
            <a:prstGeom prst="rect">
              <a:avLst/>
            </a:prstGeom>
            <a:noFill/>
          </p:spPr>
          <p:txBody>
            <a:bodyPr wrap="square" rtlCol="0">
              <a:spAutoFit/>
            </a:bodyPr>
            <a:lstStyle/>
            <a:p>
              <a:r>
                <a:rPr lang="en-US" b="1"/>
                <a:t>14%</a:t>
              </a:r>
            </a:p>
          </p:txBody>
        </p:sp>
        <p:sp>
          <p:nvSpPr>
            <p:cNvPr id="27" name="TextBox 26">
              <a:extLst>
                <a:ext uri="{FF2B5EF4-FFF2-40B4-BE49-F238E27FC236}">
                  <a16:creationId xmlns:a16="http://schemas.microsoft.com/office/drawing/2014/main" id="{67D5C4C7-479B-ECD0-9B82-FF2200D18906}"/>
                </a:ext>
              </a:extLst>
            </p:cNvPr>
            <p:cNvSpPr txBox="1"/>
            <p:nvPr/>
          </p:nvSpPr>
          <p:spPr>
            <a:xfrm>
              <a:off x="8522703" y="3692133"/>
              <a:ext cx="538134" cy="369332"/>
            </a:xfrm>
            <a:prstGeom prst="rect">
              <a:avLst/>
            </a:prstGeom>
            <a:noFill/>
          </p:spPr>
          <p:txBody>
            <a:bodyPr wrap="square" rtlCol="0">
              <a:spAutoFit/>
            </a:bodyPr>
            <a:lstStyle/>
            <a:p>
              <a:r>
                <a:rPr lang="en-US" b="1"/>
                <a:t>7%</a:t>
              </a:r>
            </a:p>
          </p:txBody>
        </p:sp>
        <p:sp>
          <p:nvSpPr>
            <p:cNvPr id="28" name="TextBox 27">
              <a:extLst>
                <a:ext uri="{FF2B5EF4-FFF2-40B4-BE49-F238E27FC236}">
                  <a16:creationId xmlns:a16="http://schemas.microsoft.com/office/drawing/2014/main" id="{603E3945-450E-5294-290B-2F7686240C5C}"/>
                </a:ext>
              </a:extLst>
            </p:cNvPr>
            <p:cNvSpPr txBox="1"/>
            <p:nvPr/>
          </p:nvSpPr>
          <p:spPr>
            <a:xfrm>
              <a:off x="8017852" y="5587735"/>
              <a:ext cx="538134" cy="369332"/>
            </a:xfrm>
            <a:prstGeom prst="rect">
              <a:avLst/>
            </a:prstGeom>
            <a:noFill/>
          </p:spPr>
          <p:txBody>
            <a:bodyPr wrap="square" rtlCol="0">
              <a:spAutoFit/>
            </a:bodyPr>
            <a:lstStyle/>
            <a:p>
              <a:r>
                <a:rPr lang="en-US" b="1"/>
                <a:t>5%</a:t>
              </a:r>
            </a:p>
          </p:txBody>
        </p:sp>
        <p:sp>
          <p:nvSpPr>
            <p:cNvPr id="3" name="TextBox 2">
              <a:extLst>
                <a:ext uri="{FF2B5EF4-FFF2-40B4-BE49-F238E27FC236}">
                  <a16:creationId xmlns:a16="http://schemas.microsoft.com/office/drawing/2014/main" id="{96FDBF8E-3DEB-6533-7351-2DC50FA41458}"/>
                </a:ext>
              </a:extLst>
            </p:cNvPr>
            <p:cNvSpPr txBox="1"/>
            <p:nvPr/>
          </p:nvSpPr>
          <p:spPr>
            <a:xfrm>
              <a:off x="8522703" y="4155889"/>
              <a:ext cx="538134" cy="369332"/>
            </a:xfrm>
            <a:prstGeom prst="rect">
              <a:avLst/>
            </a:prstGeom>
            <a:noFill/>
          </p:spPr>
          <p:txBody>
            <a:bodyPr wrap="square" rtlCol="0">
              <a:spAutoFit/>
            </a:bodyPr>
            <a:lstStyle/>
            <a:p>
              <a:r>
                <a:rPr lang="en-US" b="1"/>
                <a:t>7%</a:t>
              </a:r>
            </a:p>
          </p:txBody>
        </p:sp>
        <p:sp>
          <p:nvSpPr>
            <p:cNvPr id="4" name="TextBox 3">
              <a:extLst>
                <a:ext uri="{FF2B5EF4-FFF2-40B4-BE49-F238E27FC236}">
                  <a16:creationId xmlns:a16="http://schemas.microsoft.com/office/drawing/2014/main" id="{9A93A313-DA68-83DF-1F9A-D17E6F0CFE7B}"/>
                </a:ext>
              </a:extLst>
            </p:cNvPr>
            <p:cNvSpPr txBox="1"/>
            <p:nvPr/>
          </p:nvSpPr>
          <p:spPr>
            <a:xfrm>
              <a:off x="8522703" y="4645577"/>
              <a:ext cx="538134" cy="369332"/>
            </a:xfrm>
            <a:prstGeom prst="rect">
              <a:avLst/>
            </a:prstGeom>
            <a:noFill/>
          </p:spPr>
          <p:txBody>
            <a:bodyPr wrap="square" rtlCol="0">
              <a:spAutoFit/>
            </a:bodyPr>
            <a:lstStyle/>
            <a:p>
              <a:r>
                <a:rPr lang="en-US" b="1"/>
                <a:t>7%</a:t>
              </a:r>
            </a:p>
          </p:txBody>
        </p:sp>
        <p:sp>
          <p:nvSpPr>
            <p:cNvPr id="6" name="TextBox 5">
              <a:extLst>
                <a:ext uri="{FF2B5EF4-FFF2-40B4-BE49-F238E27FC236}">
                  <a16:creationId xmlns:a16="http://schemas.microsoft.com/office/drawing/2014/main" id="{9EAD83C7-0BB1-96E0-0DAE-D5A64A4B892A}"/>
                </a:ext>
              </a:extLst>
            </p:cNvPr>
            <p:cNvSpPr txBox="1"/>
            <p:nvPr/>
          </p:nvSpPr>
          <p:spPr>
            <a:xfrm>
              <a:off x="8522703" y="5116656"/>
              <a:ext cx="538134" cy="369332"/>
            </a:xfrm>
            <a:prstGeom prst="rect">
              <a:avLst/>
            </a:prstGeom>
            <a:noFill/>
          </p:spPr>
          <p:txBody>
            <a:bodyPr wrap="square" rtlCol="0">
              <a:spAutoFit/>
            </a:bodyPr>
            <a:lstStyle/>
            <a:p>
              <a:r>
                <a:rPr lang="en-US" b="1"/>
                <a:t>7%</a:t>
              </a:r>
            </a:p>
          </p:txBody>
        </p:sp>
        <p:sp>
          <p:nvSpPr>
            <p:cNvPr id="9" name="TextBox 8">
              <a:extLst>
                <a:ext uri="{FF2B5EF4-FFF2-40B4-BE49-F238E27FC236}">
                  <a16:creationId xmlns:a16="http://schemas.microsoft.com/office/drawing/2014/main" id="{91F9B83C-AB6F-7EF7-4188-A2EB1D6CBCC9}"/>
                </a:ext>
              </a:extLst>
            </p:cNvPr>
            <p:cNvSpPr txBox="1"/>
            <p:nvPr/>
          </p:nvSpPr>
          <p:spPr>
            <a:xfrm>
              <a:off x="8017852" y="6080330"/>
              <a:ext cx="538134" cy="369332"/>
            </a:xfrm>
            <a:prstGeom prst="rect">
              <a:avLst/>
            </a:prstGeom>
            <a:noFill/>
          </p:spPr>
          <p:txBody>
            <a:bodyPr wrap="square" rtlCol="0">
              <a:spAutoFit/>
            </a:bodyPr>
            <a:lstStyle/>
            <a:p>
              <a:r>
                <a:rPr lang="en-US" b="1"/>
                <a:t>5%</a:t>
              </a:r>
            </a:p>
          </p:txBody>
        </p:sp>
      </p:grpSp>
    </p:spTree>
    <p:extLst>
      <p:ext uri="{BB962C8B-B14F-4D97-AF65-F5344CB8AC3E}">
        <p14:creationId xmlns:p14="http://schemas.microsoft.com/office/powerpoint/2010/main" val="254509700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DC2E3-F3B9-3636-9FAC-36D6FA59D40E}"/>
              </a:ext>
            </a:extLst>
          </p:cNvPr>
          <p:cNvPicPr>
            <a:picLocks noChangeAspect="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t="21486" b="11595"/>
          <a:stretch/>
        </p:blipFill>
        <p:spPr>
          <a:xfrm flipH="1">
            <a:off x="953680" y="3249977"/>
            <a:ext cx="10819893" cy="3608023"/>
          </a:xfrm>
          <a:prstGeom prst="rect">
            <a:avLst/>
          </a:prstGeom>
        </p:spPr>
      </p:pic>
      <p:grpSp>
        <p:nvGrpSpPr>
          <p:cNvPr id="24" name="Group 23">
            <a:extLst>
              <a:ext uri="{FF2B5EF4-FFF2-40B4-BE49-F238E27FC236}">
                <a16:creationId xmlns:a16="http://schemas.microsoft.com/office/drawing/2014/main" id="{926C8F11-BA43-9DEB-9DA4-03352C51EBC2}"/>
              </a:ext>
            </a:extLst>
          </p:cNvPr>
          <p:cNvGrpSpPr/>
          <p:nvPr/>
        </p:nvGrpSpPr>
        <p:grpSpPr>
          <a:xfrm>
            <a:off x="7043917" y="1203467"/>
            <a:ext cx="5022427" cy="3263265"/>
            <a:chOff x="6785085" y="1299915"/>
            <a:chExt cx="5022427" cy="3263265"/>
          </a:xfrm>
        </p:grpSpPr>
        <p:grpSp>
          <p:nvGrpSpPr>
            <p:cNvPr id="34" name="Group 33">
              <a:extLst>
                <a:ext uri="{FF2B5EF4-FFF2-40B4-BE49-F238E27FC236}">
                  <a16:creationId xmlns:a16="http://schemas.microsoft.com/office/drawing/2014/main" id="{0FAE9905-3A50-DA9D-7AA9-47FCB5C949A6}"/>
                </a:ext>
              </a:extLst>
            </p:cNvPr>
            <p:cNvGrpSpPr/>
            <p:nvPr/>
          </p:nvGrpSpPr>
          <p:grpSpPr>
            <a:xfrm>
              <a:off x="6785085" y="1876255"/>
              <a:ext cx="5022427" cy="2686925"/>
              <a:chOff x="829957" y="2561224"/>
              <a:chExt cx="4873415" cy="1601444"/>
            </a:xfrm>
          </p:grpSpPr>
          <p:sp>
            <p:nvSpPr>
              <p:cNvPr id="18" name="Rectangle: Rounded Corners 17">
                <a:extLst>
                  <a:ext uri="{FF2B5EF4-FFF2-40B4-BE49-F238E27FC236}">
                    <a16:creationId xmlns:a16="http://schemas.microsoft.com/office/drawing/2014/main" id="{217E578A-311A-963B-8865-15B304339BE3}"/>
                  </a:ext>
                </a:extLst>
              </p:cNvPr>
              <p:cNvSpPr>
                <a:spLocks noChangeAspect="1"/>
              </p:cNvSpPr>
              <p:nvPr/>
            </p:nvSpPr>
            <p:spPr>
              <a:xfrm>
                <a:off x="852786" y="2561224"/>
                <a:ext cx="4702186" cy="1601444"/>
              </a:xfrm>
              <a:prstGeom prst="roundRect">
                <a:avLst/>
              </a:prstGeom>
              <a:solidFill>
                <a:srgbClr val="F6E2F2"/>
              </a:solid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450"/>
                  </a:spcBef>
                  <a:spcAft>
                    <a:spcPts val="600"/>
                  </a:spcAft>
                  <a:buClrTx/>
                  <a:buSzTx/>
                  <a:buFontTx/>
                  <a:buNone/>
                  <a:tabLst/>
                  <a:defRPr/>
                </a:pPr>
                <a:endParaRPr kumimoji="0" lang="en-US" sz="1400" b="0" i="0" u="none" strike="noStrike" kern="0" cap="all" spc="150" normalizeH="0" baseline="0" noProof="0">
                  <a:ln>
                    <a:noFill/>
                  </a:ln>
                  <a:solidFill>
                    <a:srgbClr val="000000"/>
                  </a:solidFill>
                  <a:effectLst/>
                  <a:uLnTx/>
                  <a:uFillTx/>
                  <a:latin typeface="Open Sans"/>
                  <a:ea typeface="Open Sans" charset="0"/>
                  <a:cs typeface="Open Sans" charset="0"/>
                </a:endParaRPr>
              </a:p>
            </p:txBody>
          </p:sp>
          <p:sp>
            <p:nvSpPr>
              <p:cNvPr id="21" name="Rounded Rectangle 13">
                <a:extLst>
                  <a:ext uri="{FF2B5EF4-FFF2-40B4-BE49-F238E27FC236}">
                    <a16:creationId xmlns:a16="http://schemas.microsoft.com/office/drawing/2014/main" id="{A71E5574-4785-E71A-62B0-51A2FA572A14}"/>
                  </a:ext>
                </a:extLst>
              </p:cNvPr>
              <p:cNvSpPr/>
              <p:nvPr/>
            </p:nvSpPr>
            <p:spPr bwMode="gray">
              <a:xfrm>
                <a:off x="829957" y="2650198"/>
                <a:ext cx="4873415" cy="1428281"/>
              </a:xfrm>
              <a:prstGeom prst="rect">
                <a:avLst/>
              </a:prstGeom>
              <a:noFill/>
              <a:ln w="9525" algn="ctr">
                <a:noFill/>
                <a:miter lim="800000"/>
                <a:headEnd/>
                <a:tailEnd/>
              </a:ln>
            </p:spPr>
            <p:txBody>
              <a:bodyPr wrap="square" lIns="342900" tIns="66675" rIns="66675" bIns="66675" rtlCol="0" anchor="ctr"/>
              <a:lstStyle/>
              <a:p>
                <a:pPr marL="342900" marR="0" lvl="0" indent="-342900" algn="l" defTabSz="914400" rtl="0" eaLnBrk="1" fontAlgn="ctr" latinLnBrk="0" hangingPunct="1">
                  <a:lnSpc>
                    <a:spcPct val="100000"/>
                  </a:lnSpc>
                  <a:spcBef>
                    <a:spcPts val="0"/>
                  </a:spcBef>
                  <a:spcAft>
                    <a:spcPts val="1000"/>
                  </a:spcAft>
                  <a:buClrTx/>
                  <a:buSzTx/>
                  <a:buFont typeface="+mj-lt"/>
                  <a:buAutoNum type="arabicPeriod" startAt="6"/>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Standardize and expand opportunities for hybrid </a:t>
                </a:r>
              </a:p>
              <a:p>
                <a:pPr marL="342900" marR="0" lvl="0" indent="-342900" algn="l" defTabSz="914400" rtl="0" eaLnBrk="1" fontAlgn="ctr" latinLnBrk="0" hangingPunct="1">
                  <a:lnSpc>
                    <a:spcPct val="100000"/>
                  </a:lnSpc>
                  <a:spcBef>
                    <a:spcPts val="0"/>
                  </a:spcBef>
                  <a:spcAft>
                    <a:spcPts val="1000"/>
                  </a:spcAft>
                  <a:buClrTx/>
                  <a:buSzTx/>
                  <a:buFont typeface="+mj-lt"/>
                  <a:buAutoNum type="arabicPeriod" startAt="6"/>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Increase change management and communication efforts</a:t>
                </a:r>
              </a:p>
              <a:p>
                <a:pPr marL="342900" marR="0" lvl="0" indent="-342900" algn="l" defTabSz="914400" rtl="0" eaLnBrk="1" fontAlgn="ctr" latinLnBrk="0" hangingPunct="1">
                  <a:lnSpc>
                    <a:spcPct val="100000"/>
                  </a:lnSpc>
                  <a:spcBef>
                    <a:spcPts val="0"/>
                  </a:spcBef>
                  <a:spcAft>
                    <a:spcPts val="1000"/>
                  </a:spcAft>
                  <a:buClrTx/>
                  <a:buSzTx/>
                  <a:buFont typeface="+mj-lt"/>
                  <a:buAutoNum type="arabicPeriod" startAt="6"/>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Conduct regular employee engagement activities </a:t>
                </a:r>
              </a:p>
              <a:p>
                <a:pPr marL="342900" marR="0" lvl="0" indent="-342900" algn="l" defTabSz="914400" rtl="0" eaLnBrk="1" fontAlgn="ctr" latinLnBrk="0" hangingPunct="1">
                  <a:lnSpc>
                    <a:spcPct val="100000"/>
                  </a:lnSpc>
                  <a:spcBef>
                    <a:spcPts val="0"/>
                  </a:spcBef>
                  <a:spcAft>
                    <a:spcPts val="1000"/>
                  </a:spcAft>
                  <a:buClrTx/>
                  <a:buSzTx/>
                  <a:buFont typeface="+mj-lt"/>
                  <a:buAutoNum type="arabicPeriod" startAt="6"/>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Develop accessible reporting mechanisms</a:t>
                </a:r>
                <a:endParaRPr kumimoji="0" lang="en-US" b="0" i="0" u="none" strike="noStrike" kern="1200" cap="none" spc="0" normalizeH="0" baseline="0" noProof="0" dirty="0">
                  <a:ln>
                    <a:noFill/>
                  </a:ln>
                  <a:solidFill>
                    <a:prstClr val="black"/>
                  </a:solidFill>
                  <a:effectLst/>
                  <a:uLnTx/>
                  <a:uFillTx/>
                  <a:latin typeface="Open Sans"/>
                  <a:ea typeface="Calibri" panose="020F0502020204030204" pitchFamily="34" charset="0"/>
                  <a:cs typeface="Times New Roman" panose="02020603050405020304" pitchFamily="18" charset="0"/>
                </a:endParaRPr>
              </a:p>
            </p:txBody>
          </p:sp>
        </p:grpSp>
        <p:pic>
          <p:nvPicPr>
            <p:cNvPr id="23" name="Graphic 22" descr="Group success with solid fill">
              <a:extLst>
                <a:ext uri="{FF2B5EF4-FFF2-40B4-BE49-F238E27FC236}">
                  <a16:creationId xmlns:a16="http://schemas.microsoft.com/office/drawing/2014/main" id="{930277C2-8323-FA37-0F24-FE89896B0B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97403" y="1299915"/>
              <a:ext cx="1155983" cy="1168868"/>
            </a:xfrm>
            <a:prstGeom prst="rect">
              <a:avLst/>
            </a:prstGeom>
          </p:spPr>
        </p:pic>
        <p:sp>
          <p:nvSpPr>
            <p:cNvPr id="10" name="TextBox 9">
              <a:extLst>
                <a:ext uri="{FF2B5EF4-FFF2-40B4-BE49-F238E27FC236}">
                  <a16:creationId xmlns:a16="http://schemas.microsoft.com/office/drawing/2014/main" id="{699AE799-C2DB-4F87-9BBC-C51290C95B88}"/>
                </a:ext>
              </a:extLst>
            </p:cNvPr>
            <p:cNvSpPr txBox="1"/>
            <p:nvPr/>
          </p:nvSpPr>
          <p:spPr>
            <a:xfrm>
              <a:off x="6947370" y="1483441"/>
              <a:ext cx="1976031"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US" sz="2400" b="1" i="0" u="none" strike="noStrike" kern="0" cap="all" spc="300" normalizeH="0" baseline="0" noProof="0" dirty="0">
                  <a:ln>
                    <a:noFill/>
                  </a:ln>
                  <a:solidFill>
                    <a:srgbClr val="912F7E"/>
                  </a:solidFill>
                  <a:effectLst/>
                  <a:uLnTx/>
                  <a:uFillTx/>
                  <a:latin typeface="Open Sans"/>
                  <a:ea typeface="Open Sans" charset="0"/>
                  <a:cs typeface="Open Sans" charset="0"/>
                </a:rPr>
                <a:t>engage</a:t>
              </a:r>
            </a:p>
          </p:txBody>
        </p:sp>
      </p:grpSp>
      <p:grpSp>
        <p:nvGrpSpPr>
          <p:cNvPr id="22" name="Group 21">
            <a:extLst>
              <a:ext uri="{FF2B5EF4-FFF2-40B4-BE49-F238E27FC236}">
                <a16:creationId xmlns:a16="http://schemas.microsoft.com/office/drawing/2014/main" id="{8B705898-B765-8375-74F5-7758561176A3}"/>
              </a:ext>
            </a:extLst>
          </p:cNvPr>
          <p:cNvGrpSpPr/>
          <p:nvPr/>
        </p:nvGrpSpPr>
        <p:grpSpPr>
          <a:xfrm>
            <a:off x="344639" y="4146990"/>
            <a:ext cx="9634195" cy="2503095"/>
            <a:chOff x="311587" y="4497715"/>
            <a:chExt cx="9634195" cy="2503095"/>
          </a:xfrm>
        </p:grpSpPr>
        <p:grpSp>
          <p:nvGrpSpPr>
            <p:cNvPr id="5" name="Group 4">
              <a:extLst>
                <a:ext uri="{FF2B5EF4-FFF2-40B4-BE49-F238E27FC236}">
                  <a16:creationId xmlns:a16="http://schemas.microsoft.com/office/drawing/2014/main" id="{33CE3CBB-465B-6389-AA50-852497F8B789}"/>
                </a:ext>
              </a:extLst>
            </p:cNvPr>
            <p:cNvGrpSpPr/>
            <p:nvPr/>
          </p:nvGrpSpPr>
          <p:grpSpPr>
            <a:xfrm>
              <a:off x="311587" y="4910311"/>
              <a:ext cx="9634195" cy="2090499"/>
              <a:chOff x="398516" y="1572489"/>
              <a:chExt cx="8794632" cy="2243316"/>
            </a:xfrm>
          </p:grpSpPr>
          <p:sp>
            <p:nvSpPr>
              <p:cNvPr id="14" name="Rectangle: Rounded Corners 13">
                <a:extLst>
                  <a:ext uri="{FF2B5EF4-FFF2-40B4-BE49-F238E27FC236}">
                    <a16:creationId xmlns:a16="http://schemas.microsoft.com/office/drawing/2014/main" id="{03BA4193-A3F6-800C-B684-BBD25CD47EA3}"/>
                  </a:ext>
                </a:extLst>
              </p:cNvPr>
              <p:cNvSpPr>
                <a:spLocks noChangeAspect="1"/>
              </p:cNvSpPr>
              <p:nvPr/>
            </p:nvSpPr>
            <p:spPr>
              <a:xfrm>
                <a:off x="398516" y="1572489"/>
                <a:ext cx="8794632" cy="2243316"/>
              </a:xfrm>
              <a:prstGeom prst="roundRect">
                <a:avLst/>
              </a:prstGeom>
              <a:solidFill>
                <a:schemeClr val="accent5">
                  <a:lumMod val="20000"/>
                  <a:lumOff val="80000"/>
                </a:schemeClr>
              </a:solid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975"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975"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975"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975"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975"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p:txBody>
          </p:sp>
          <p:sp>
            <p:nvSpPr>
              <p:cNvPr id="4" name="Rounded Rectangle 17">
                <a:extLst>
                  <a:ext uri="{FF2B5EF4-FFF2-40B4-BE49-F238E27FC236}">
                    <a16:creationId xmlns:a16="http://schemas.microsoft.com/office/drawing/2014/main" id="{57E8BE1A-92B0-6300-E2FD-A33B16BA422F}"/>
                  </a:ext>
                </a:extLst>
              </p:cNvPr>
              <p:cNvSpPr/>
              <p:nvPr/>
            </p:nvSpPr>
            <p:spPr bwMode="gray">
              <a:xfrm>
                <a:off x="520771" y="1883041"/>
                <a:ext cx="8556444" cy="1615409"/>
              </a:xfrm>
              <a:prstGeom prst="rect">
                <a:avLst/>
              </a:prstGeom>
              <a:noFill/>
              <a:ln w="9525" algn="ctr">
                <a:noFill/>
                <a:miter lim="800000"/>
                <a:headEnd/>
                <a:tailEnd/>
              </a:ln>
            </p:spPr>
            <p:txBody>
              <a:bodyPr wrap="square" lIns="68580" tIns="66675" rIns="274320" bIns="66675" rtlCol="0" anchor="ctr"/>
              <a:lstStyle/>
              <a:p>
                <a:pPr marL="342900" marR="0" lvl="0" indent="-342900" algn="l" defTabSz="914400" rtl="0" eaLnBrk="1" fontAlgn="ctr" latinLnBrk="0" hangingPunct="1">
                  <a:lnSpc>
                    <a:spcPct val="107000"/>
                  </a:lnSpc>
                  <a:spcBef>
                    <a:spcPts val="0"/>
                  </a:spcBef>
                  <a:spcAft>
                    <a:spcPts val="1000"/>
                  </a:spcAft>
                  <a:buClrTx/>
                  <a:buSzTx/>
                  <a:buFont typeface="+mj-lt"/>
                  <a:buAutoNum type="arabicPeriod" startAt="10"/>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Design pre-management and management training programs</a:t>
                </a:r>
              </a:p>
              <a:p>
                <a:pPr marL="342900" marR="0" lvl="0" indent="-342900" algn="l" defTabSz="914400" rtl="0" eaLnBrk="1" fontAlgn="ctr" latinLnBrk="0" hangingPunct="1">
                  <a:lnSpc>
                    <a:spcPct val="107000"/>
                  </a:lnSpc>
                  <a:spcBef>
                    <a:spcPts val="0"/>
                  </a:spcBef>
                  <a:spcAft>
                    <a:spcPts val="1000"/>
                  </a:spcAft>
                  <a:buClrTx/>
                  <a:buSzTx/>
                  <a:buFont typeface="+mj-lt"/>
                  <a:buAutoNum type="arabicPeriod" startAt="10"/>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Establish Employee Training and Continued Education Programs</a:t>
                </a:r>
              </a:p>
              <a:p>
                <a:pPr marL="342900" marR="0" lvl="0" indent="-342900" algn="l" defTabSz="914400" rtl="0" eaLnBrk="1" fontAlgn="ctr" latinLnBrk="0" hangingPunct="1">
                  <a:lnSpc>
                    <a:spcPct val="107000"/>
                  </a:lnSpc>
                  <a:spcBef>
                    <a:spcPts val="0"/>
                  </a:spcBef>
                  <a:spcAft>
                    <a:spcPts val="1000"/>
                  </a:spcAft>
                  <a:buClrTx/>
                  <a:buSzTx/>
                  <a:buFont typeface="+mj-lt"/>
                  <a:buAutoNum type="arabicPeriod" startAt="10"/>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Formalize role progression</a:t>
                </a:r>
                <a:endParaRPr kumimoji="0" lang="en-US" b="0"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endParaRPr>
              </a:p>
              <a:p>
                <a:pPr marL="342900" marR="0" lvl="0" indent="-342900" algn="l" defTabSz="914400" rtl="0" eaLnBrk="1" fontAlgn="ctr" latinLnBrk="0" hangingPunct="1">
                  <a:lnSpc>
                    <a:spcPct val="107000"/>
                  </a:lnSpc>
                  <a:spcBef>
                    <a:spcPts val="0"/>
                  </a:spcBef>
                  <a:spcAft>
                    <a:spcPts val="1000"/>
                  </a:spcAft>
                  <a:buClrTx/>
                  <a:buSzTx/>
                  <a:buFont typeface="+mj-lt"/>
                  <a:buAutoNum type="arabicPeriod" startAt="10"/>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Define State-wide desired outcome of performance management processes</a:t>
                </a:r>
                <a:endParaRPr kumimoji="0" lang="en-US" b="0"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endParaRPr>
              </a:p>
              <a:p>
                <a:pPr marL="342900" marR="0" lvl="0" indent="-342900" algn="l" defTabSz="914400" rtl="0" eaLnBrk="1" fontAlgn="ctr" latinLnBrk="0" hangingPunct="1">
                  <a:lnSpc>
                    <a:spcPct val="107000"/>
                  </a:lnSpc>
                  <a:spcBef>
                    <a:spcPts val="0"/>
                  </a:spcBef>
                  <a:spcAft>
                    <a:spcPts val="1000"/>
                  </a:spcAft>
                  <a:buClrTx/>
                  <a:buSzTx/>
                  <a:buFont typeface="+mj-lt"/>
                  <a:buAutoNum type="arabicPeriod" startAt="10"/>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Establish a succession planning framework</a:t>
                </a:r>
              </a:p>
            </p:txBody>
          </p:sp>
        </p:grpSp>
        <p:sp>
          <p:nvSpPr>
            <p:cNvPr id="27" name="TextBox 26">
              <a:extLst>
                <a:ext uri="{FF2B5EF4-FFF2-40B4-BE49-F238E27FC236}">
                  <a16:creationId xmlns:a16="http://schemas.microsoft.com/office/drawing/2014/main" id="{21F14B4F-4176-4926-4070-3C566EC9F705}"/>
                </a:ext>
              </a:extLst>
            </p:cNvPr>
            <p:cNvSpPr txBox="1"/>
            <p:nvPr/>
          </p:nvSpPr>
          <p:spPr>
            <a:xfrm>
              <a:off x="446443" y="4497715"/>
              <a:ext cx="2171439" cy="461665"/>
            </a:xfrm>
            <a:prstGeom prst="rect">
              <a:avLst/>
            </a:prstGeom>
            <a:noFill/>
          </p:spPr>
          <p:txBody>
            <a:bodyPr wrap="square">
              <a:spAutoFit/>
            </a:bodyPr>
            <a:lstStyle/>
            <a:p>
              <a:pPr marL="0" marR="0" lvl="0" indent="0" defTabSz="685800" rtl="0" eaLnBrk="1" fontAlgn="auto" latinLnBrk="0" hangingPunct="1">
                <a:lnSpc>
                  <a:spcPct val="100000"/>
                </a:lnSpc>
                <a:spcBef>
                  <a:spcPts val="450"/>
                </a:spcBef>
                <a:spcAft>
                  <a:spcPts val="0"/>
                </a:spcAft>
                <a:buClrTx/>
                <a:buSzTx/>
                <a:buFontTx/>
                <a:buNone/>
                <a:tabLst/>
                <a:defRPr/>
              </a:pPr>
              <a:r>
                <a:rPr kumimoji="0" lang="en-US" sz="2400" b="1" i="0" u="none" strike="noStrike" kern="0" cap="all" spc="300" normalizeH="0" baseline="0" noProof="0" dirty="0">
                  <a:ln>
                    <a:noFill/>
                  </a:ln>
                  <a:solidFill>
                    <a:srgbClr val="32A543"/>
                  </a:solidFill>
                  <a:effectLst/>
                  <a:uLnTx/>
                  <a:uFillTx/>
                  <a:latin typeface="Open Sans"/>
                  <a:ea typeface="Open Sans" charset="0"/>
                  <a:cs typeface="Open Sans" charset="0"/>
                </a:rPr>
                <a:t>develop</a:t>
              </a:r>
            </a:p>
          </p:txBody>
        </p:sp>
        <p:pic>
          <p:nvPicPr>
            <p:cNvPr id="38" name="Graphic 37" descr="Aspiration with solid fill">
              <a:extLst>
                <a:ext uri="{FF2B5EF4-FFF2-40B4-BE49-F238E27FC236}">
                  <a16:creationId xmlns:a16="http://schemas.microsoft.com/office/drawing/2014/main" id="{5B8EA02A-9D2B-D600-3DC1-5E33D9B772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84245" y="4884911"/>
              <a:ext cx="1083736" cy="1083736"/>
            </a:xfrm>
            <a:prstGeom prst="rect">
              <a:avLst/>
            </a:prstGeom>
          </p:spPr>
        </p:pic>
      </p:grpSp>
      <p:grpSp>
        <p:nvGrpSpPr>
          <p:cNvPr id="17" name="Group 16">
            <a:extLst>
              <a:ext uri="{FF2B5EF4-FFF2-40B4-BE49-F238E27FC236}">
                <a16:creationId xmlns:a16="http://schemas.microsoft.com/office/drawing/2014/main" id="{E8A305F5-D860-1CB4-8B90-3D7604BD01AA}"/>
              </a:ext>
            </a:extLst>
          </p:cNvPr>
          <p:cNvGrpSpPr/>
          <p:nvPr/>
        </p:nvGrpSpPr>
        <p:grpSpPr>
          <a:xfrm>
            <a:off x="221084" y="1398139"/>
            <a:ext cx="6480032" cy="2470423"/>
            <a:chOff x="188033" y="1031414"/>
            <a:chExt cx="6480032" cy="2470423"/>
          </a:xfrm>
        </p:grpSpPr>
        <p:sp>
          <p:nvSpPr>
            <p:cNvPr id="36" name="TextBox 35">
              <a:extLst>
                <a:ext uri="{FF2B5EF4-FFF2-40B4-BE49-F238E27FC236}">
                  <a16:creationId xmlns:a16="http://schemas.microsoft.com/office/drawing/2014/main" id="{AE014DB4-5506-7AE6-355F-46060B1C2CD9}"/>
                </a:ext>
              </a:extLst>
            </p:cNvPr>
            <p:cNvSpPr txBox="1"/>
            <p:nvPr/>
          </p:nvSpPr>
          <p:spPr>
            <a:xfrm>
              <a:off x="446443" y="1031414"/>
              <a:ext cx="2047805"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US" sz="2400" b="1" i="0" u="none" strike="noStrike" kern="0" cap="all" spc="300" normalizeH="0" baseline="0" noProof="0" dirty="0">
                  <a:ln>
                    <a:noFill/>
                  </a:ln>
                  <a:solidFill>
                    <a:srgbClr val="F08132"/>
                  </a:solidFill>
                  <a:effectLst/>
                  <a:uLnTx/>
                  <a:uFillTx/>
                  <a:latin typeface="Open Sans"/>
                  <a:ea typeface="Open Sans" charset="0"/>
                  <a:cs typeface="Open Sans" charset="0"/>
                </a:rPr>
                <a:t>attract</a:t>
              </a:r>
            </a:p>
          </p:txBody>
        </p:sp>
        <p:grpSp>
          <p:nvGrpSpPr>
            <p:cNvPr id="8" name="Group 7">
              <a:extLst>
                <a:ext uri="{FF2B5EF4-FFF2-40B4-BE49-F238E27FC236}">
                  <a16:creationId xmlns:a16="http://schemas.microsoft.com/office/drawing/2014/main" id="{8B3C6254-1C6A-7F6C-3AF0-63309BB1F6AA}"/>
                </a:ext>
              </a:extLst>
            </p:cNvPr>
            <p:cNvGrpSpPr/>
            <p:nvPr/>
          </p:nvGrpSpPr>
          <p:grpSpPr>
            <a:xfrm>
              <a:off x="188033" y="1411338"/>
              <a:ext cx="6480032" cy="2090499"/>
              <a:chOff x="1473658" y="5465220"/>
              <a:chExt cx="5250298" cy="1275711"/>
            </a:xfrm>
          </p:grpSpPr>
          <p:sp>
            <p:nvSpPr>
              <p:cNvPr id="16" name="Rectangle: Rounded Corners 22">
                <a:extLst>
                  <a:ext uri="{FF2B5EF4-FFF2-40B4-BE49-F238E27FC236}">
                    <a16:creationId xmlns:a16="http://schemas.microsoft.com/office/drawing/2014/main" id="{EE535138-D0D5-AA19-57B5-DF98217C0E31}"/>
                  </a:ext>
                </a:extLst>
              </p:cNvPr>
              <p:cNvSpPr>
                <a:spLocks noChangeAspect="1"/>
              </p:cNvSpPr>
              <p:nvPr/>
            </p:nvSpPr>
            <p:spPr>
              <a:xfrm>
                <a:off x="1573766" y="5483837"/>
                <a:ext cx="5133347" cy="1257094"/>
              </a:xfrm>
              <a:prstGeom prst="roundRect">
                <a:avLst/>
              </a:prstGeom>
              <a:solidFill>
                <a:schemeClr val="tx2">
                  <a:lumMod val="20000"/>
                  <a:lumOff val="80000"/>
                </a:schemeClr>
              </a:solid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45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p:txBody>
          </p:sp>
          <p:sp>
            <p:nvSpPr>
              <p:cNvPr id="7" name="Rounded Rectangle 5">
                <a:extLst>
                  <a:ext uri="{FF2B5EF4-FFF2-40B4-BE49-F238E27FC236}">
                    <a16:creationId xmlns:a16="http://schemas.microsoft.com/office/drawing/2014/main" id="{1DB1E8B6-6553-113B-43FF-3C4207126658}"/>
                  </a:ext>
                </a:extLst>
              </p:cNvPr>
              <p:cNvSpPr/>
              <p:nvPr/>
            </p:nvSpPr>
            <p:spPr bwMode="gray">
              <a:xfrm>
                <a:off x="1473658" y="5465220"/>
                <a:ext cx="5250298" cy="1275711"/>
              </a:xfrm>
              <a:prstGeom prst="rect">
                <a:avLst/>
              </a:prstGeom>
              <a:noFill/>
              <a:ln w="9525" algn="ctr">
                <a:noFill/>
                <a:miter lim="800000"/>
                <a:headEnd/>
                <a:tailEnd/>
              </a:ln>
            </p:spPr>
            <p:txBody>
              <a:bodyPr wrap="square" lIns="342900" tIns="66675" rIns="66675" bIns="66675" rtlCol="0" anchor="ctr"/>
              <a:lstStyle/>
              <a:p>
                <a:pPr marL="228600" marR="0" lvl="0" indent="-228600" algn="l" defTabSz="914400" rtl="0" eaLnBrk="1" fontAlgn="ctr" latinLnBrk="0" hangingPunct="1">
                  <a:lnSpc>
                    <a:spcPct val="100000"/>
                  </a:lnSpc>
                  <a:spcBef>
                    <a:spcPts val="0"/>
                  </a:spcBef>
                  <a:spcAft>
                    <a:spcPts val="10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Design employer brand strategy </a:t>
                </a:r>
              </a:p>
              <a:p>
                <a:pPr marL="228600" marR="0" lvl="0" indent="-228600" algn="l" defTabSz="914400" rtl="0" eaLnBrk="1" fontAlgn="ctr" latinLnBrk="0" hangingPunct="1">
                  <a:lnSpc>
                    <a:spcPct val="100000"/>
                  </a:lnSpc>
                  <a:spcBef>
                    <a:spcPts val="0"/>
                  </a:spcBef>
                  <a:spcAft>
                    <a:spcPts val="10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Expand talent sourcing</a:t>
                </a:r>
                <a:endParaRPr kumimoji="0" lang="en-US" b="0"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endParaRPr>
              </a:p>
              <a:p>
                <a:pPr marL="228600" marR="0" lvl="0" indent="-228600" algn="l" defTabSz="914400" rtl="0" eaLnBrk="1" fontAlgn="ctr" latinLnBrk="0" hangingPunct="1">
                  <a:lnSpc>
                    <a:spcPct val="100000"/>
                  </a:lnSpc>
                  <a:spcBef>
                    <a:spcPts val="0"/>
                  </a:spcBef>
                  <a:spcAft>
                    <a:spcPts val="10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Open Sans"/>
                    <a:ea typeface="Calibri" panose="020F0502020204030204" pitchFamily="34" charset="0"/>
                    <a:cs typeface="Calibri" panose="020F0502020204030204" pitchFamily="34" charset="0"/>
                  </a:rPr>
                  <a:t>Review compensation philosophy</a:t>
                </a:r>
                <a:endParaRPr kumimoji="0" lang="en-US" b="0" i="0" u="none" strike="noStrike" kern="1200" cap="none" spc="0" normalizeH="0" baseline="0" noProof="0" dirty="0">
                  <a:ln>
                    <a:noFill/>
                  </a:ln>
                  <a:solidFill>
                    <a:prstClr val="black"/>
                  </a:solidFill>
                  <a:effectLst/>
                  <a:uLnTx/>
                  <a:uFillTx/>
                  <a:latin typeface="Open Sans"/>
                  <a:ea typeface="Calibri" panose="020F0502020204030204" pitchFamily="34" charset="0"/>
                  <a:cs typeface="Calibri" panose="020F0502020204030204" pitchFamily="34" charset="0"/>
                </a:endParaRPr>
              </a:p>
              <a:p>
                <a:pPr marL="228600" marR="0" lvl="0" indent="-228600" algn="l" defTabSz="914400" rtl="0" eaLnBrk="1" fontAlgn="ctr" latinLnBrk="0" hangingPunct="1">
                  <a:lnSpc>
                    <a:spcPct val="100000"/>
                  </a:lnSpc>
                  <a:spcBef>
                    <a:spcPts val="0"/>
                  </a:spcBef>
                  <a:spcAft>
                    <a:spcPts val="10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Redefine/define job architecture and requirements </a:t>
                </a:r>
              </a:p>
              <a:p>
                <a:pPr marL="228600" marR="0" lvl="0" indent="-228600" algn="l" defTabSz="914400" rtl="0" eaLnBrk="1" fontAlgn="ctr" latinLnBrk="0" hangingPunct="1">
                  <a:lnSpc>
                    <a:spcPct val="100000"/>
                  </a:lnSpc>
                  <a:spcBef>
                    <a:spcPts val="0"/>
                  </a:spcBef>
                  <a:spcAft>
                    <a:spcPts val="1000"/>
                  </a:spcAft>
                  <a:buClrTx/>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rPr>
                  <a:t>Modernize technical infrastructure</a:t>
                </a:r>
                <a:endParaRPr kumimoji="0" lang="en-US" b="0" i="0" u="none" strike="noStrike" kern="1200" cap="none" spc="0" normalizeH="0" baseline="0" noProof="0" dirty="0">
                  <a:ln>
                    <a:noFill/>
                  </a:ln>
                  <a:solidFill>
                    <a:prstClr val="black"/>
                  </a:solidFill>
                  <a:effectLst/>
                  <a:uLnTx/>
                  <a:uFillTx/>
                  <a:latin typeface="Open Sans"/>
                  <a:ea typeface="Times New Roman" panose="02020603050405020304" pitchFamily="18" charset="0"/>
                  <a:cs typeface="Calibri" panose="020F0502020204030204" pitchFamily="34" charset="0"/>
                </a:endParaRPr>
              </a:p>
            </p:txBody>
          </p:sp>
        </p:grpSp>
        <p:pic>
          <p:nvPicPr>
            <p:cNvPr id="25" name="Graphic 24" descr="Walk with solid fill">
              <a:extLst>
                <a:ext uri="{FF2B5EF4-FFF2-40B4-BE49-F238E27FC236}">
                  <a16:creationId xmlns:a16="http://schemas.microsoft.com/office/drawing/2014/main" id="{140505EA-6120-B052-BA6D-1C4A92A876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6947" y="1100905"/>
              <a:ext cx="676628" cy="676628"/>
            </a:xfrm>
            <a:prstGeom prst="rect">
              <a:avLst/>
            </a:prstGeom>
          </p:spPr>
        </p:pic>
      </p:grpSp>
      <p:sp>
        <p:nvSpPr>
          <p:cNvPr id="13" name="Title 1">
            <a:extLst>
              <a:ext uri="{FF2B5EF4-FFF2-40B4-BE49-F238E27FC236}">
                <a16:creationId xmlns:a16="http://schemas.microsoft.com/office/drawing/2014/main" id="{14A1814E-EF73-BBF9-BBDD-B64B72133A81}"/>
              </a:ext>
            </a:extLst>
          </p:cNvPr>
          <p:cNvSpPr>
            <a:spLocks noGrp="1"/>
          </p:cNvSpPr>
          <p:nvPr>
            <p:ph type="title"/>
          </p:nvPr>
        </p:nvSpPr>
        <p:spPr>
          <a:xfrm>
            <a:off x="457205" y="434975"/>
            <a:ext cx="11277599" cy="453696"/>
          </a:xfrm>
        </p:spPr>
        <p:txBody>
          <a:bodyPr>
            <a:noAutofit/>
          </a:bodyPr>
          <a:lstStyle/>
          <a:p>
            <a:r>
              <a:rPr lang="en-US" sz="2800"/>
              <a:t>Recommendations Across the Talent Journey</a:t>
            </a:r>
          </a:p>
        </p:txBody>
      </p:sp>
      <p:sp>
        <p:nvSpPr>
          <p:cNvPr id="19" name="Text Placeholder 84">
            <a:extLst>
              <a:ext uri="{FF2B5EF4-FFF2-40B4-BE49-F238E27FC236}">
                <a16:creationId xmlns:a16="http://schemas.microsoft.com/office/drawing/2014/main" id="{FE8612D0-5143-2228-480D-6F4E7B7FA5A1}"/>
              </a:ext>
            </a:extLst>
          </p:cNvPr>
          <p:cNvSpPr txBox="1">
            <a:spLocks/>
          </p:cNvSpPr>
          <p:nvPr/>
        </p:nvSpPr>
        <p:spPr>
          <a:xfrm>
            <a:off x="458794" y="886258"/>
            <a:ext cx="10874954" cy="440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787878"/>
                </a:solidFill>
                <a:effectLst/>
                <a:uLnTx/>
                <a:uFillTx/>
                <a:latin typeface="Open Sans"/>
                <a:ea typeface="+mn-ea"/>
                <a:cs typeface="+mn-cs"/>
              </a:rPr>
              <a:t>Based on the information collected throughout the Retention Study, the team developed 14 recommendations for the State of Georgia to consider.</a:t>
            </a:r>
          </a:p>
        </p:txBody>
      </p:sp>
    </p:spTree>
    <p:extLst>
      <p:ext uri="{BB962C8B-B14F-4D97-AF65-F5344CB8AC3E}">
        <p14:creationId xmlns:p14="http://schemas.microsoft.com/office/powerpoint/2010/main" val="6545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D618E7-3555-478B-AF67-AE3AE1759B12}"/>
              </a:ext>
            </a:extLst>
          </p:cNvPr>
          <p:cNvSpPr txBox="1"/>
          <p:nvPr/>
        </p:nvSpPr>
        <p:spPr>
          <a:xfrm>
            <a:off x="1371600" y="3036624"/>
            <a:ext cx="711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Open Sans"/>
                <a:ea typeface="+mn-ea"/>
                <a:cs typeface="+mn-cs"/>
              </a:rPr>
              <a:t>Work Plan</a:t>
            </a:r>
          </a:p>
        </p:txBody>
      </p:sp>
      <p:sp>
        <p:nvSpPr>
          <p:cNvPr id="6" name="Freeform 9">
            <a:extLst>
              <a:ext uri="{FF2B5EF4-FFF2-40B4-BE49-F238E27FC236}">
                <a16:creationId xmlns:a16="http://schemas.microsoft.com/office/drawing/2014/main" id="{7A6F5DCB-45E6-4822-BC37-0946090482C5}"/>
              </a:ext>
            </a:extLst>
          </p:cNvPr>
          <p:cNvSpPr>
            <a:spLocks noChangeAspect="1" noEditPoints="1"/>
          </p:cNvSpPr>
          <p:nvPr/>
        </p:nvSpPr>
        <p:spPr bwMode="auto">
          <a:xfrm>
            <a:off x="568961" y="3037556"/>
            <a:ext cx="677702" cy="644466"/>
          </a:xfrm>
          <a:custGeom>
            <a:avLst/>
            <a:gdLst>
              <a:gd name="T0" fmla="*/ 3361 w 3383"/>
              <a:gd name="T1" fmla="*/ 2573 h 3220"/>
              <a:gd name="T2" fmla="*/ 2876 w 3383"/>
              <a:gd name="T3" fmla="*/ 2122 h 3220"/>
              <a:gd name="T4" fmla="*/ 1995 w 3383"/>
              <a:gd name="T5" fmla="*/ 1483 h 3220"/>
              <a:gd name="T6" fmla="*/ 1389 w 3383"/>
              <a:gd name="T7" fmla="*/ 581 h 3220"/>
              <a:gd name="T8" fmla="*/ 911 w 3383"/>
              <a:gd name="T9" fmla="*/ 34 h 3220"/>
              <a:gd name="T10" fmla="*/ 685 w 3383"/>
              <a:gd name="T11" fmla="*/ 20 h 3220"/>
              <a:gd name="T12" fmla="*/ 818 w 3383"/>
              <a:gd name="T13" fmla="*/ 261 h 3220"/>
              <a:gd name="T14" fmla="*/ 933 w 3383"/>
              <a:gd name="T15" fmla="*/ 605 h 3220"/>
              <a:gd name="T16" fmla="*/ 631 w 3383"/>
              <a:gd name="T17" fmla="*/ 847 h 3220"/>
              <a:gd name="T18" fmla="*/ 418 w 3383"/>
              <a:gd name="T19" fmla="*/ 661 h 3220"/>
              <a:gd name="T20" fmla="*/ 220 w 3383"/>
              <a:gd name="T21" fmla="*/ 485 h 3220"/>
              <a:gd name="T22" fmla="*/ 191 w 3383"/>
              <a:gd name="T23" fmla="*/ 755 h 3220"/>
              <a:gd name="T24" fmla="*/ 737 w 3383"/>
              <a:gd name="T25" fmla="*/ 1233 h 3220"/>
              <a:gd name="T26" fmla="*/ 1640 w 3383"/>
              <a:gd name="T27" fmla="*/ 1839 h 3220"/>
              <a:gd name="T28" fmla="*/ 2278 w 3383"/>
              <a:gd name="T29" fmla="*/ 2720 h 3220"/>
              <a:gd name="T30" fmla="*/ 2730 w 3383"/>
              <a:gd name="T31" fmla="*/ 3204 h 3220"/>
              <a:gd name="T32" fmla="*/ 2948 w 3383"/>
              <a:gd name="T33" fmla="*/ 3197 h 3220"/>
              <a:gd name="T34" fmla="*/ 2849 w 3383"/>
              <a:gd name="T35" fmla="*/ 2969 h 3220"/>
              <a:gd name="T36" fmla="*/ 2726 w 3383"/>
              <a:gd name="T37" fmla="*/ 2689 h 3220"/>
              <a:gd name="T38" fmla="*/ 2940 w 3383"/>
              <a:gd name="T39" fmla="*/ 2527 h 3220"/>
              <a:gd name="T40" fmla="*/ 3125 w 3383"/>
              <a:gd name="T41" fmla="*/ 2692 h 3220"/>
              <a:gd name="T42" fmla="*/ 3297 w 3383"/>
              <a:gd name="T43" fmla="*/ 2848 h 3220"/>
              <a:gd name="T44" fmla="*/ 3361 w 3383"/>
              <a:gd name="T45" fmla="*/ 2573 h 3220"/>
              <a:gd name="T46" fmla="*/ 1159 w 3383"/>
              <a:gd name="T47" fmla="*/ 2390 h 3220"/>
              <a:gd name="T48" fmla="*/ 1093 w 3383"/>
              <a:gd name="T49" fmla="*/ 2324 h 3220"/>
              <a:gd name="T50" fmla="*/ 529 w 3383"/>
              <a:gd name="T51" fmla="*/ 3021 h 3220"/>
              <a:gd name="T52" fmla="*/ 1159 w 3383"/>
              <a:gd name="T53" fmla="*/ 2390 h 3220"/>
              <a:gd name="T54" fmla="*/ 867 w 3383"/>
              <a:gd name="T55" fmla="*/ 2098 h 3220"/>
              <a:gd name="T56" fmla="*/ 169 w 3383"/>
              <a:gd name="T57" fmla="*/ 2662 h 3220"/>
              <a:gd name="T58" fmla="*/ 867 w 3383"/>
              <a:gd name="T59" fmla="*/ 2098 h 3220"/>
              <a:gd name="T60" fmla="*/ 1566 w 3383"/>
              <a:gd name="T61" fmla="*/ 1913 h 3220"/>
              <a:gd name="T62" fmla="*/ 1635 w 3383"/>
              <a:gd name="T63" fmla="*/ 1982 h 3220"/>
              <a:gd name="T64" fmla="*/ 1011 w 3383"/>
              <a:gd name="T65" fmla="*/ 2719 h 3220"/>
              <a:gd name="T66" fmla="*/ 546 w 3383"/>
              <a:gd name="T67" fmla="*/ 3157 h 3220"/>
              <a:gd name="T68" fmla="*/ 47 w 3383"/>
              <a:gd name="T69" fmla="*/ 2605 h 3220"/>
              <a:gd name="T70" fmla="*/ 1003 w 3383"/>
              <a:gd name="T71" fmla="*/ 1711 h 3220"/>
              <a:gd name="T72" fmla="*/ 1566 w 3383"/>
              <a:gd name="T73" fmla="*/ 1913 h 3220"/>
              <a:gd name="T74" fmla="*/ 1849 w 3383"/>
              <a:gd name="T75" fmla="*/ 1186 h 3220"/>
              <a:gd name="T76" fmla="*/ 2715 w 3383"/>
              <a:gd name="T77" fmla="*/ 319 h 3220"/>
              <a:gd name="T78" fmla="*/ 3046 w 3383"/>
              <a:gd name="T79" fmla="*/ 0 h 3220"/>
              <a:gd name="T80" fmla="*/ 2971 w 3383"/>
              <a:gd name="T81" fmla="*/ 514 h 3220"/>
              <a:gd name="T82" fmla="*/ 2004 w 3383"/>
              <a:gd name="T83" fmla="*/ 1344 h 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3220">
                <a:moveTo>
                  <a:pt x="3361" y="2573"/>
                </a:moveTo>
                <a:lnTo>
                  <a:pt x="3361" y="2573"/>
                </a:lnTo>
                <a:cubicBezTo>
                  <a:pt x="3338" y="2480"/>
                  <a:pt x="3265" y="2350"/>
                  <a:pt x="3199" y="2283"/>
                </a:cubicBezTo>
                <a:cubicBezTo>
                  <a:pt x="3132" y="2217"/>
                  <a:pt x="2987" y="2144"/>
                  <a:pt x="2876" y="2122"/>
                </a:cubicBezTo>
                <a:cubicBezTo>
                  <a:pt x="2766" y="2100"/>
                  <a:pt x="2639" y="2064"/>
                  <a:pt x="2595" y="2043"/>
                </a:cubicBezTo>
                <a:cubicBezTo>
                  <a:pt x="2551" y="2021"/>
                  <a:pt x="2281" y="1769"/>
                  <a:pt x="1995" y="1483"/>
                </a:cubicBezTo>
                <a:cubicBezTo>
                  <a:pt x="1709" y="1197"/>
                  <a:pt x="1457" y="927"/>
                  <a:pt x="1436" y="883"/>
                </a:cubicBezTo>
                <a:cubicBezTo>
                  <a:pt x="1415" y="840"/>
                  <a:pt x="1393" y="704"/>
                  <a:pt x="1389" y="581"/>
                </a:cubicBezTo>
                <a:cubicBezTo>
                  <a:pt x="1384" y="458"/>
                  <a:pt x="1318" y="295"/>
                  <a:pt x="1243" y="219"/>
                </a:cubicBezTo>
                <a:cubicBezTo>
                  <a:pt x="1167" y="144"/>
                  <a:pt x="1018" y="60"/>
                  <a:pt x="911" y="34"/>
                </a:cubicBezTo>
                <a:cubicBezTo>
                  <a:pt x="845" y="18"/>
                  <a:pt x="781" y="10"/>
                  <a:pt x="738" y="10"/>
                </a:cubicBezTo>
                <a:cubicBezTo>
                  <a:pt x="711" y="10"/>
                  <a:pt x="692" y="13"/>
                  <a:pt x="685" y="20"/>
                </a:cubicBezTo>
                <a:cubicBezTo>
                  <a:pt x="667" y="38"/>
                  <a:pt x="648" y="57"/>
                  <a:pt x="642" y="63"/>
                </a:cubicBezTo>
                <a:cubicBezTo>
                  <a:pt x="636" y="69"/>
                  <a:pt x="715" y="158"/>
                  <a:pt x="818" y="261"/>
                </a:cubicBezTo>
                <a:cubicBezTo>
                  <a:pt x="920" y="364"/>
                  <a:pt x="1004" y="460"/>
                  <a:pt x="1004" y="475"/>
                </a:cubicBezTo>
                <a:cubicBezTo>
                  <a:pt x="1003" y="490"/>
                  <a:pt x="971" y="548"/>
                  <a:pt x="933" y="605"/>
                </a:cubicBezTo>
                <a:cubicBezTo>
                  <a:pt x="895" y="661"/>
                  <a:pt x="818" y="739"/>
                  <a:pt x="761" y="777"/>
                </a:cubicBezTo>
                <a:cubicBezTo>
                  <a:pt x="705" y="815"/>
                  <a:pt x="646" y="847"/>
                  <a:pt x="631" y="847"/>
                </a:cubicBezTo>
                <a:lnTo>
                  <a:pt x="631" y="847"/>
                </a:lnTo>
                <a:cubicBezTo>
                  <a:pt x="616" y="847"/>
                  <a:pt x="520" y="764"/>
                  <a:pt x="418" y="661"/>
                </a:cubicBezTo>
                <a:cubicBezTo>
                  <a:pt x="319" y="562"/>
                  <a:pt x="232" y="485"/>
                  <a:pt x="221" y="485"/>
                </a:cubicBezTo>
                <a:cubicBezTo>
                  <a:pt x="220" y="485"/>
                  <a:pt x="220" y="485"/>
                  <a:pt x="220" y="485"/>
                </a:cubicBezTo>
                <a:cubicBezTo>
                  <a:pt x="213" y="491"/>
                  <a:pt x="194" y="511"/>
                  <a:pt x="176" y="529"/>
                </a:cubicBezTo>
                <a:cubicBezTo>
                  <a:pt x="158" y="547"/>
                  <a:pt x="165" y="648"/>
                  <a:pt x="191" y="755"/>
                </a:cubicBezTo>
                <a:cubicBezTo>
                  <a:pt x="217" y="861"/>
                  <a:pt x="300" y="1010"/>
                  <a:pt x="376" y="1086"/>
                </a:cubicBezTo>
                <a:cubicBezTo>
                  <a:pt x="452" y="1162"/>
                  <a:pt x="614" y="1228"/>
                  <a:pt x="737" y="1233"/>
                </a:cubicBezTo>
                <a:cubicBezTo>
                  <a:pt x="860" y="1237"/>
                  <a:pt x="996" y="1258"/>
                  <a:pt x="1040" y="1280"/>
                </a:cubicBezTo>
                <a:cubicBezTo>
                  <a:pt x="1084" y="1301"/>
                  <a:pt x="1354" y="1553"/>
                  <a:pt x="1640" y="1839"/>
                </a:cubicBezTo>
                <a:cubicBezTo>
                  <a:pt x="1926" y="2125"/>
                  <a:pt x="2178" y="2395"/>
                  <a:pt x="2199" y="2439"/>
                </a:cubicBezTo>
                <a:cubicBezTo>
                  <a:pt x="2220" y="2483"/>
                  <a:pt x="2256" y="2609"/>
                  <a:pt x="2278" y="2720"/>
                </a:cubicBezTo>
                <a:cubicBezTo>
                  <a:pt x="2300" y="2831"/>
                  <a:pt x="2373" y="2976"/>
                  <a:pt x="2440" y="3042"/>
                </a:cubicBezTo>
                <a:cubicBezTo>
                  <a:pt x="2506" y="3109"/>
                  <a:pt x="2637" y="3182"/>
                  <a:pt x="2730" y="3204"/>
                </a:cubicBezTo>
                <a:cubicBezTo>
                  <a:pt x="2771" y="3214"/>
                  <a:pt x="2814" y="3220"/>
                  <a:pt x="2850" y="3220"/>
                </a:cubicBezTo>
                <a:cubicBezTo>
                  <a:pt x="2896" y="3220"/>
                  <a:pt x="2933" y="3212"/>
                  <a:pt x="2948" y="3197"/>
                </a:cubicBezTo>
                <a:cubicBezTo>
                  <a:pt x="2975" y="3170"/>
                  <a:pt x="3000" y="3144"/>
                  <a:pt x="3005" y="3140"/>
                </a:cubicBezTo>
                <a:cubicBezTo>
                  <a:pt x="3009" y="3136"/>
                  <a:pt x="2939" y="3059"/>
                  <a:pt x="2849" y="2969"/>
                </a:cubicBezTo>
                <a:cubicBezTo>
                  <a:pt x="2758" y="2879"/>
                  <a:pt x="2684" y="2796"/>
                  <a:pt x="2683" y="2784"/>
                </a:cubicBezTo>
                <a:cubicBezTo>
                  <a:pt x="2682" y="2773"/>
                  <a:pt x="2701" y="2730"/>
                  <a:pt x="2726" y="2689"/>
                </a:cubicBezTo>
                <a:cubicBezTo>
                  <a:pt x="2751" y="2648"/>
                  <a:pt x="2804" y="2595"/>
                  <a:pt x="2845" y="2570"/>
                </a:cubicBezTo>
                <a:cubicBezTo>
                  <a:pt x="2885" y="2546"/>
                  <a:pt x="2927" y="2527"/>
                  <a:pt x="2940" y="2527"/>
                </a:cubicBezTo>
                <a:cubicBezTo>
                  <a:pt x="2940" y="2527"/>
                  <a:pt x="2940" y="2527"/>
                  <a:pt x="2940" y="2527"/>
                </a:cubicBezTo>
                <a:cubicBezTo>
                  <a:pt x="2952" y="2528"/>
                  <a:pt x="3035" y="2602"/>
                  <a:pt x="3125" y="2692"/>
                </a:cubicBezTo>
                <a:cubicBezTo>
                  <a:pt x="3213" y="2780"/>
                  <a:pt x="3288" y="2848"/>
                  <a:pt x="3296" y="2848"/>
                </a:cubicBezTo>
                <a:cubicBezTo>
                  <a:pt x="3296" y="2848"/>
                  <a:pt x="3297" y="2848"/>
                  <a:pt x="3297" y="2848"/>
                </a:cubicBezTo>
                <a:cubicBezTo>
                  <a:pt x="3301" y="2844"/>
                  <a:pt x="3326" y="2819"/>
                  <a:pt x="3353" y="2792"/>
                </a:cubicBezTo>
                <a:cubicBezTo>
                  <a:pt x="3380" y="2765"/>
                  <a:pt x="3383" y="2667"/>
                  <a:pt x="3361" y="2573"/>
                </a:cubicBezTo>
                <a:lnTo>
                  <a:pt x="3361" y="2573"/>
                </a:lnTo>
                <a:close/>
                <a:moveTo>
                  <a:pt x="1159" y="2390"/>
                </a:moveTo>
                <a:lnTo>
                  <a:pt x="1159" y="2390"/>
                </a:lnTo>
                <a:lnTo>
                  <a:pt x="1093" y="2324"/>
                </a:lnTo>
                <a:lnTo>
                  <a:pt x="443" y="2973"/>
                </a:lnTo>
                <a:lnTo>
                  <a:pt x="529" y="3021"/>
                </a:lnTo>
                <a:lnTo>
                  <a:pt x="1159" y="2390"/>
                </a:lnTo>
                <a:lnTo>
                  <a:pt x="1159" y="2390"/>
                </a:lnTo>
                <a:close/>
                <a:moveTo>
                  <a:pt x="867" y="2098"/>
                </a:moveTo>
                <a:lnTo>
                  <a:pt x="867" y="2098"/>
                </a:lnTo>
                <a:lnTo>
                  <a:pt x="800" y="2031"/>
                </a:lnTo>
                <a:lnTo>
                  <a:pt x="169" y="2662"/>
                </a:lnTo>
                <a:lnTo>
                  <a:pt x="218" y="2747"/>
                </a:lnTo>
                <a:lnTo>
                  <a:pt x="867" y="2098"/>
                </a:lnTo>
                <a:lnTo>
                  <a:pt x="867" y="2098"/>
                </a:lnTo>
                <a:close/>
                <a:moveTo>
                  <a:pt x="1566" y="1913"/>
                </a:moveTo>
                <a:lnTo>
                  <a:pt x="1566" y="1913"/>
                </a:lnTo>
                <a:cubicBezTo>
                  <a:pt x="1590" y="1937"/>
                  <a:pt x="1613" y="1959"/>
                  <a:pt x="1635" y="1982"/>
                </a:cubicBezTo>
                <a:cubicBezTo>
                  <a:pt x="1584" y="2045"/>
                  <a:pt x="1525" y="2122"/>
                  <a:pt x="1480" y="2188"/>
                </a:cubicBezTo>
                <a:cubicBezTo>
                  <a:pt x="1408" y="2294"/>
                  <a:pt x="1197" y="2533"/>
                  <a:pt x="1011" y="2719"/>
                </a:cubicBezTo>
                <a:cubicBezTo>
                  <a:pt x="825" y="2904"/>
                  <a:pt x="634" y="3095"/>
                  <a:pt x="586" y="3143"/>
                </a:cubicBezTo>
                <a:cubicBezTo>
                  <a:pt x="577" y="3153"/>
                  <a:pt x="563" y="3157"/>
                  <a:pt x="546" y="3157"/>
                </a:cubicBezTo>
                <a:cubicBezTo>
                  <a:pt x="476" y="3157"/>
                  <a:pt x="349" y="3081"/>
                  <a:pt x="229" y="2962"/>
                </a:cubicBezTo>
                <a:cubicBezTo>
                  <a:pt x="81" y="2813"/>
                  <a:pt x="0" y="2653"/>
                  <a:pt x="47" y="2605"/>
                </a:cubicBezTo>
                <a:cubicBezTo>
                  <a:pt x="95" y="2557"/>
                  <a:pt x="287" y="2365"/>
                  <a:pt x="472" y="2180"/>
                </a:cubicBezTo>
                <a:cubicBezTo>
                  <a:pt x="658" y="1994"/>
                  <a:pt x="896" y="1783"/>
                  <a:pt x="1003" y="1711"/>
                </a:cubicBezTo>
                <a:cubicBezTo>
                  <a:pt x="1067" y="1667"/>
                  <a:pt x="1142" y="1610"/>
                  <a:pt x="1203" y="1560"/>
                </a:cubicBezTo>
                <a:cubicBezTo>
                  <a:pt x="1300" y="1651"/>
                  <a:pt x="1424" y="1770"/>
                  <a:pt x="1566" y="1913"/>
                </a:cubicBezTo>
                <a:lnTo>
                  <a:pt x="1566" y="1913"/>
                </a:lnTo>
                <a:close/>
                <a:moveTo>
                  <a:pt x="1849" y="1186"/>
                </a:moveTo>
                <a:lnTo>
                  <a:pt x="1849" y="1186"/>
                </a:lnTo>
                <a:lnTo>
                  <a:pt x="2715" y="319"/>
                </a:lnTo>
                <a:lnTo>
                  <a:pt x="2676" y="220"/>
                </a:lnTo>
                <a:lnTo>
                  <a:pt x="3046" y="0"/>
                </a:lnTo>
                <a:lnTo>
                  <a:pt x="3191" y="145"/>
                </a:lnTo>
                <a:lnTo>
                  <a:pt x="2971" y="514"/>
                </a:lnTo>
                <a:lnTo>
                  <a:pt x="2872" y="475"/>
                </a:lnTo>
                <a:lnTo>
                  <a:pt x="2004" y="1344"/>
                </a:lnTo>
                <a:cubicBezTo>
                  <a:pt x="1948" y="1288"/>
                  <a:pt x="1896" y="1235"/>
                  <a:pt x="1849" y="118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 name="TextBox 3">
            <a:extLst>
              <a:ext uri="{FF2B5EF4-FFF2-40B4-BE49-F238E27FC236}">
                <a16:creationId xmlns:a16="http://schemas.microsoft.com/office/drawing/2014/main" id="{2795428B-494F-478C-A382-FE8822EC89B2}"/>
              </a:ext>
            </a:extLst>
          </p:cNvPr>
          <p:cNvSpPr txBox="1"/>
          <p:nvPr/>
        </p:nvSpPr>
        <p:spPr>
          <a:xfrm>
            <a:off x="1524000" y="3189024"/>
            <a:ext cx="10375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prstClr val="black"/>
                </a:solidFill>
                <a:effectLst/>
                <a:uLnTx/>
                <a:uFillTx/>
                <a:latin typeface="Open Sans"/>
                <a:ea typeface="+mn-ea"/>
                <a:cs typeface="+mn-cs"/>
              </a:rPr>
              <a:t>Next Steps</a:t>
            </a:r>
          </a:p>
        </p:txBody>
      </p:sp>
      <p:sp>
        <p:nvSpPr>
          <p:cNvPr id="8" name="Chord 7">
            <a:extLst>
              <a:ext uri="{FF2B5EF4-FFF2-40B4-BE49-F238E27FC236}">
                <a16:creationId xmlns:a16="http://schemas.microsoft.com/office/drawing/2014/main" id="{C812A2B0-17A7-4206-9BF9-E8799F7CFA2F}"/>
              </a:ext>
            </a:extLst>
          </p:cNvPr>
          <p:cNvSpPr/>
          <p:nvPr/>
        </p:nvSpPr>
        <p:spPr>
          <a:xfrm rot="10800000">
            <a:off x="-1293641" y="2163463"/>
            <a:ext cx="2531068" cy="2531074"/>
          </a:xfrm>
          <a:prstGeom prst="chord">
            <a:avLst>
              <a:gd name="adj1" fmla="val 5479413"/>
              <a:gd name="adj2" fmla="val 16200000"/>
            </a:avLst>
          </a:prstGeom>
          <a:solidFill>
            <a:schemeClr val="accent5"/>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lumMod val="75000"/>
                </a:srgbClr>
              </a:solidFill>
              <a:effectLst/>
              <a:uLnTx/>
              <a:uFillTx/>
              <a:latin typeface="Open Sans"/>
              <a:ea typeface="+mn-ea"/>
              <a:cs typeface="+mn-cs"/>
            </a:endParaRPr>
          </a:p>
        </p:txBody>
      </p:sp>
      <p:pic>
        <p:nvPicPr>
          <p:cNvPr id="2" name="Graphic 1" descr="Dance steps with solid fill">
            <a:extLst>
              <a:ext uri="{FF2B5EF4-FFF2-40B4-BE49-F238E27FC236}">
                <a16:creationId xmlns:a16="http://schemas.microsoft.com/office/drawing/2014/main" id="{EBB546E6-CD44-4455-DC74-42A09085DC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00" y="2971800"/>
            <a:ext cx="914400" cy="914400"/>
          </a:xfrm>
          <a:prstGeom prst="rect">
            <a:avLst/>
          </a:prstGeom>
        </p:spPr>
      </p:pic>
    </p:spTree>
    <p:extLst>
      <p:ext uri="{BB962C8B-B14F-4D97-AF65-F5344CB8AC3E}">
        <p14:creationId xmlns:p14="http://schemas.microsoft.com/office/powerpoint/2010/main" val="23942480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98A5-66B7-A5DD-9620-9E53FA116CB7}"/>
              </a:ext>
            </a:extLst>
          </p:cNvPr>
          <p:cNvSpPr>
            <a:spLocks noGrp="1"/>
          </p:cNvSpPr>
          <p:nvPr>
            <p:ph type="title"/>
          </p:nvPr>
        </p:nvSpPr>
        <p:spPr/>
        <p:txBody>
          <a:bodyPr/>
          <a:lstStyle/>
          <a:p>
            <a:r>
              <a:rPr lang="en-US"/>
              <a:t>Gathering Additional Feedback</a:t>
            </a:r>
          </a:p>
        </p:txBody>
      </p:sp>
      <p:sp>
        <p:nvSpPr>
          <p:cNvPr id="7" name="Text Placeholder 35">
            <a:extLst>
              <a:ext uri="{FF2B5EF4-FFF2-40B4-BE49-F238E27FC236}">
                <a16:creationId xmlns:a16="http://schemas.microsoft.com/office/drawing/2014/main" id="{60C23211-78C2-26C1-51B0-887FB6A1E702}"/>
              </a:ext>
            </a:extLst>
          </p:cNvPr>
          <p:cNvSpPr>
            <a:spLocks noGrp="1"/>
          </p:cNvSpPr>
          <p:nvPr>
            <p:ph type="body" sz="quarter" idx="13"/>
          </p:nvPr>
        </p:nvSpPr>
        <p:spPr/>
        <p:txBody>
          <a:bodyPr/>
          <a:lstStyle/>
          <a:p>
            <a:r>
              <a:rPr lang="en-US">
                <a:solidFill>
                  <a:srgbClr val="787878"/>
                </a:solidFill>
              </a:rPr>
              <a:t>HRA will continue to socialize findings from the employee engagemen</a:t>
            </a:r>
            <a:r>
              <a:rPr lang="en-US"/>
              <a:t>t and exit survey, focus group results, and subsequent recommendations and actions across the State to gather additional feedback from various stakeholder groups.</a:t>
            </a:r>
            <a:endParaRPr lang="en-US">
              <a:solidFill>
                <a:srgbClr val="787878"/>
              </a:solidFill>
            </a:endParaRPr>
          </a:p>
        </p:txBody>
      </p:sp>
      <p:graphicFrame>
        <p:nvGraphicFramePr>
          <p:cNvPr id="8" name="Table 15">
            <a:extLst>
              <a:ext uri="{FF2B5EF4-FFF2-40B4-BE49-F238E27FC236}">
                <a16:creationId xmlns:a16="http://schemas.microsoft.com/office/drawing/2014/main" id="{54336E93-1F54-F6BF-2650-8F1492618DBD}"/>
              </a:ext>
            </a:extLst>
          </p:cNvPr>
          <p:cNvGraphicFramePr>
            <a:graphicFrameLocks noGrp="1"/>
          </p:cNvGraphicFramePr>
          <p:nvPr>
            <p:extLst>
              <p:ext uri="{D42A27DB-BD31-4B8C-83A1-F6EECF244321}">
                <p14:modId xmlns:p14="http://schemas.microsoft.com/office/powerpoint/2010/main" val="3959338899"/>
              </p:ext>
            </p:extLst>
          </p:nvPr>
        </p:nvGraphicFramePr>
        <p:xfrm>
          <a:off x="384580" y="2545923"/>
          <a:ext cx="11290360" cy="3810000"/>
        </p:xfrm>
        <a:graphic>
          <a:graphicData uri="http://schemas.openxmlformats.org/drawingml/2006/table">
            <a:tbl>
              <a:tblPr firstRow="1" bandRow="1">
                <a:tableStyleId>{C4B1156A-380E-4F78-BDF5-A606A8083BF9}</a:tableStyleId>
              </a:tblPr>
              <a:tblGrid>
                <a:gridCol w="2822590">
                  <a:extLst>
                    <a:ext uri="{9D8B030D-6E8A-4147-A177-3AD203B41FA5}">
                      <a16:colId xmlns:a16="http://schemas.microsoft.com/office/drawing/2014/main" val="1722748863"/>
                    </a:ext>
                  </a:extLst>
                </a:gridCol>
                <a:gridCol w="2822590">
                  <a:extLst>
                    <a:ext uri="{9D8B030D-6E8A-4147-A177-3AD203B41FA5}">
                      <a16:colId xmlns:a16="http://schemas.microsoft.com/office/drawing/2014/main" val="1441433857"/>
                    </a:ext>
                  </a:extLst>
                </a:gridCol>
                <a:gridCol w="2822590">
                  <a:extLst>
                    <a:ext uri="{9D8B030D-6E8A-4147-A177-3AD203B41FA5}">
                      <a16:colId xmlns:a16="http://schemas.microsoft.com/office/drawing/2014/main" val="3297490005"/>
                    </a:ext>
                  </a:extLst>
                </a:gridCol>
                <a:gridCol w="2822590">
                  <a:extLst>
                    <a:ext uri="{9D8B030D-6E8A-4147-A177-3AD203B41FA5}">
                      <a16:colId xmlns:a16="http://schemas.microsoft.com/office/drawing/2014/main" val="3387069776"/>
                    </a:ext>
                  </a:extLst>
                </a:gridCol>
              </a:tblGrid>
              <a:tr h="3802753">
                <a:tc>
                  <a:txBody>
                    <a:bodyPr/>
                    <a:lstStyle/>
                    <a:p>
                      <a:pPr algn="ctr"/>
                      <a:endParaRPr lang="en-US" sz="1600" b="1" dirty="0"/>
                    </a:p>
                    <a:p>
                      <a:pPr algn="ctr"/>
                      <a:endParaRPr lang="en-US" sz="1600" b="1" dirty="0"/>
                    </a:p>
                    <a:p>
                      <a:pPr algn="ctr"/>
                      <a:endParaRPr lang="en-US" sz="1600" b="1" dirty="0"/>
                    </a:p>
                    <a:p>
                      <a:pPr algn="ctr"/>
                      <a:r>
                        <a:rPr lang="en-US" sz="2000" b="1" dirty="0"/>
                        <a:t>Employee Engagement Survey</a:t>
                      </a:r>
                    </a:p>
                    <a:p>
                      <a:pPr algn="ctr"/>
                      <a:endParaRPr lang="en-US" sz="1600" b="1" dirty="0"/>
                    </a:p>
                    <a:p>
                      <a:pPr algn="ctr"/>
                      <a:r>
                        <a:rPr lang="en-US" sz="1600" b="0" dirty="0"/>
                        <a:t>A State-wide</a:t>
                      </a:r>
                      <a:r>
                        <a:rPr lang="en-US" sz="1600" b="0" baseline="30000" dirty="0"/>
                        <a:t>*</a:t>
                      </a:r>
                      <a:r>
                        <a:rPr lang="en-US" sz="1600" b="0" dirty="0"/>
                        <a:t> survey assessed employees’ perspectives on culture, engagement, and retention.</a:t>
                      </a:r>
                    </a:p>
                  </a:txBody>
                  <a:tcPr>
                    <a:lnL w="38100" cap="flat" cmpd="sng" algn="ctr">
                      <a:solidFill>
                        <a:schemeClr val="tx2"/>
                      </a:solidFill>
                      <a:prstDash val="sysDot"/>
                      <a:round/>
                      <a:headEnd type="none" w="med" len="med"/>
                      <a:tailEnd type="none" w="med" len="med"/>
                    </a:lnL>
                    <a:lnR w="38100" cap="flat" cmpd="sng" algn="ctr">
                      <a:solidFill>
                        <a:schemeClr val="tx2"/>
                      </a:solidFill>
                      <a:prstDash val="sysDot"/>
                      <a:round/>
                      <a:headEnd type="none" w="med" len="med"/>
                      <a:tailEnd type="none" w="med" len="med"/>
                    </a:lnR>
                    <a:lnT w="38100" cap="flat" cmpd="sng" algn="ctr">
                      <a:solidFill>
                        <a:schemeClr val="tx2"/>
                      </a:solidFill>
                      <a:prstDash val="sysDot"/>
                      <a:round/>
                      <a:headEnd type="none" w="med" len="med"/>
                      <a:tailEnd type="none" w="med" len="med"/>
                    </a:lnT>
                    <a:lnB w="38100" cap="flat" cmpd="sng" algn="ctr">
                      <a:solidFill>
                        <a:schemeClr val="tx2"/>
                      </a:solidFill>
                      <a:prstDash val="sysDot"/>
                      <a:round/>
                      <a:headEnd type="none" w="med" len="med"/>
                      <a:tailEnd type="none" w="med" len="med"/>
                    </a:lnB>
                    <a:solidFill>
                      <a:schemeClr val="accent3">
                        <a:lumMod val="20000"/>
                        <a:lumOff val="80000"/>
                      </a:schemeClr>
                    </a:solidFill>
                  </a:tcPr>
                </a:tc>
                <a:tc>
                  <a:txBody>
                    <a:bodyPr/>
                    <a:lstStyle/>
                    <a:p>
                      <a:pPr algn="ctr"/>
                      <a:endParaRPr lang="en-US" sz="1600" b="1" dirty="0"/>
                    </a:p>
                    <a:p>
                      <a:pPr algn="ctr"/>
                      <a:endParaRPr lang="en-US" sz="1600" b="1" dirty="0"/>
                    </a:p>
                    <a:p>
                      <a:pPr algn="ctr"/>
                      <a:endParaRPr lang="en-US" sz="1600" b="1" dirty="0"/>
                    </a:p>
                    <a:p>
                      <a:pPr algn="ctr"/>
                      <a:r>
                        <a:rPr lang="en-US" sz="2000" b="1" dirty="0"/>
                        <a:t>Exit Survey Pilot</a:t>
                      </a:r>
                    </a:p>
                    <a:p>
                      <a:pPr algn="ctr"/>
                      <a:endParaRPr lang="en-US" sz="1600" b="1" dirty="0"/>
                    </a:p>
                    <a:p>
                      <a:pPr algn="ctr"/>
                      <a:endParaRPr lang="en-US" sz="1600" b="0" dirty="0"/>
                    </a:p>
                    <a:p>
                      <a:pPr algn="ctr"/>
                      <a:r>
                        <a:rPr lang="en-US" sz="1600" b="0" dirty="0"/>
                        <a:t>An exit survey was piloted during the retention study and was incorporated into agency’s offboarding process to capture demographics of employees leaving and key drivers of attrition.</a:t>
                      </a:r>
                    </a:p>
                    <a:p>
                      <a:pPr algn="ctr"/>
                      <a:endParaRPr lang="en-US" sz="1600" b="0" dirty="0"/>
                    </a:p>
                  </a:txBody>
                  <a:tcPr>
                    <a:lnL w="38100" cap="flat" cmpd="sng" algn="ctr">
                      <a:solidFill>
                        <a:schemeClr val="tx2"/>
                      </a:solidFill>
                      <a:prstDash val="sysDot"/>
                      <a:round/>
                      <a:headEnd type="none" w="med" len="med"/>
                      <a:tailEnd type="none" w="med" len="med"/>
                    </a:lnL>
                    <a:lnR w="38100" cap="flat" cmpd="sng" algn="ctr">
                      <a:solidFill>
                        <a:schemeClr val="tx2"/>
                      </a:solidFill>
                      <a:prstDash val="sysDot"/>
                      <a:round/>
                      <a:headEnd type="none" w="med" len="med"/>
                      <a:tailEnd type="none" w="med" len="med"/>
                    </a:lnR>
                    <a:lnT w="38100" cap="flat" cmpd="sng" algn="ctr">
                      <a:solidFill>
                        <a:schemeClr val="tx2"/>
                      </a:solidFill>
                      <a:prstDash val="sysDot"/>
                      <a:round/>
                      <a:headEnd type="none" w="med" len="med"/>
                      <a:tailEnd type="none" w="med" len="med"/>
                    </a:lnT>
                    <a:lnB w="38100" cap="flat" cmpd="sng" algn="ctr">
                      <a:solidFill>
                        <a:schemeClr val="tx2"/>
                      </a:solidFill>
                      <a:prstDash val="sysDot"/>
                      <a:round/>
                      <a:headEnd type="none" w="med" len="med"/>
                      <a:tailEnd type="none" w="med" len="med"/>
                    </a:lnB>
                    <a:solidFill>
                      <a:schemeClr val="accent3">
                        <a:lumMod val="20000"/>
                        <a:lumOff val="80000"/>
                      </a:schemeClr>
                    </a:solidFill>
                  </a:tcPr>
                </a:tc>
                <a:tc>
                  <a:txBody>
                    <a:bodyPr/>
                    <a:lstStyle/>
                    <a:p>
                      <a:pPr algn="ctr"/>
                      <a:endParaRPr lang="en-US" sz="1600" b="1" dirty="0"/>
                    </a:p>
                    <a:p>
                      <a:pPr algn="ctr"/>
                      <a:endParaRPr lang="en-US" sz="1600" b="1" dirty="0"/>
                    </a:p>
                    <a:p>
                      <a:pPr algn="ctr"/>
                      <a:endParaRPr lang="en-US" sz="1600" b="1" dirty="0"/>
                    </a:p>
                    <a:p>
                      <a:pPr algn="ctr"/>
                      <a:r>
                        <a:rPr lang="en-US" sz="2000" b="1" dirty="0"/>
                        <a:t>Focus Groups</a:t>
                      </a:r>
                    </a:p>
                    <a:p>
                      <a:pPr algn="ctr"/>
                      <a:endParaRPr lang="en-US" sz="1600" b="0" dirty="0"/>
                    </a:p>
                    <a:p>
                      <a:pPr algn="ctr"/>
                      <a:endParaRPr lang="en-US" sz="1600" b="0" dirty="0"/>
                    </a:p>
                    <a:p>
                      <a:pPr algn="ctr"/>
                      <a:r>
                        <a:rPr lang="en-US" sz="1600" b="0" dirty="0"/>
                        <a:t>5 WSIW, 9 workforce-wide, 1 executive leadership focus groups were conducted to provide context around retention drivers.</a:t>
                      </a:r>
                    </a:p>
                  </a:txBody>
                  <a:tcPr>
                    <a:lnL w="38100" cap="flat" cmpd="sng" algn="ctr">
                      <a:solidFill>
                        <a:schemeClr val="tx2"/>
                      </a:solidFill>
                      <a:prstDash val="sysDot"/>
                      <a:round/>
                      <a:headEnd type="none" w="med" len="med"/>
                      <a:tailEnd type="none" w="med" len="med"/>
                    </a:lnL>
                    <a:lnR w="38100" cap="flat" cmpd="sng" algn="ctr">
                      <a:solidFill>
                        <a:schemeClr val="tx2"/>
                      </a:solidFill>
                      <a:prstDash val="sysDot"/>
                      <a:round/>
                      <a:headEnd type="none" w="med" len="med"/>
                      <a:tailEnd type="none" w="med" len="med"/>
                    </a:lnR>
                    <a:lnT w="38100" cap="flat" cmpd="sng" algn="ctr">
                      <a:solidFill>
                        <a:schemeClr val="tx2"/>
                      </a:solidFill>
                      <a:prstDash val="sysDot"/>
                      <a:round/>
                      <a:headEnd type="none" w="med" len="med"/>
                      <a:tailEnd type="none" w="med" len="med"/>
                    </a:lnT>
                    <a:lnB w="38100" cap="flat" cmpd="sng" algn="ctr">
                      <a:solidFill>
                        <a:schemeClr val="tx2"/>
                      </a:solidFill>
                      <a:prstDash val="sysDot"/>
                      <a:round/>
                      <a:headEnd type="none" w="med" len="med"/>
                      <a:tailEnd type="none" w="med" len="med"/>
                    </a:lnB>
                    <a:solidFill>
                      <a:schemeClr val="accent3">
                        <a:lumMod val="20000"/>
                        <a:lumOff val="80000"/>
                      </a:schemeClr>
                    </a:solidFill>
                  </a:tcPr>
                </a:tc>
                <a:tc>
                  <a:txBody>
                    <a:bodyPr/>
                    <a:lstStyle/>
                    <a:p>
                      <a:pPr algn="ctr"/>
                      <a:endParaRPr lang="en-US" sz="1600" b="0" dirty="0"/>
                    </a:p>
                    <a:p>
                      <a:pPr algn="ctr"/>
                      <a:endParaRPr lang="en-US" sz="1600" b="0" dirty="0"/>
                    </a:p>
                    <a:p>
                      <a:pPr algn="ctr"/>
                      <a:endParaRPr lang="en-US" sz="1600" b="0" dirty="0"/>
                    </a:p>
                    <a:p>
                      <a:pPr algn="ctr"/>
                      <a:r>
                        <a:rPr lang="en-US" sz="2000" b="1" dirty="0"/>
                        <a:t>Recommendations and Actions</a:t>
                      </a:r>
                    </a:p>
                    <a:p>
                      <a:pPr algn="ctr"/>
                      <a:endParaRPr lang="en-US" sz="1800" b="1" dirty="0"/>
                    </a:p>
                    <a:p>
                      <a:pPr algn="ctr"/>
                      <a:r>
                        <a:rPr lang="en-US" sz="1600" b="0" dirty="0"/>
                        <a:t>Based on data analysis of the employee engagement and exit survey, and focus group results, 14 recommendations were developed.</a:t>
                      </a:r>
                    </a:p>
                  </a:txBody>
                  <a:tcPr>
                    <a:lnL w="38100" cap="flat" cmpd="sng" algn="ctr">
                      <a:solidFill>
                        <a:schemeClr val="tx2"/>
                      </a:solidFill>
                      <a:prstDash val="sysDot"/>
                      <a:round/>
                      <a:headEnd type="none" w="med" len="med"/>
                      <a:tailEnd type="none" w="med" len="med"/>
                    </a:lnL>
                    <a:lnR w="38100" cap="flat" cmpd="sng" algn="ctr">
                      <a:solidFill>
                        <a:schemeClr val="tx2"/>
                      </a:solidFill>
                      <a:prstDash val="sysDot"/>
                      <a:round/>
                      <a:headEnd type="none" w="med" len="med"/>
                      <a:tailEnd type="none" w="med" len="med"/>
                    </a:lnR>
                    <a:lnT w="38100" cap="flat" cmpd="sng" algn="ctr">
                      <a:solidFill>
                        <a:schemeClr val="tx2"/>
                      </a:solidFill>
                      <a:prstDash val="sysDot"/>
                      <a:round/>
                      <a:headEnd type="none" w="med" len="med"/>
                      <a:tailEnd type="none" w="med" len="med"/>
                    </a:lnT>
                    <a:lnB w="38100" cap="flat" cmpd="sng" algn="ctr">
                      <a:solidFill>
                        <a:schemeClr val="tx2"/>
                      </a:solidFill>
                      <a:prstDash val="sysDot"/>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86655864"/>
                  </a:ext>
                </a:extLst>
              </a:tr>
            </a:tbl>
          </a:graphicData>
        </a:graphic>
      </p:graphicFrame>
      <p:pic>
        <p:nvPicPr>
          <p:cNvPr id="10" name="Graphic 9" descr="Cycle with people outline">
            <a:extLst>
              <a:ext uri="{FF2B5EF4-FFF2-40B4-BE49-F238E27FC236}">
                <a16:creationId xmlns:a16="http://schemas.microsoft.com/office/drawing/2014/main" id="{255B4E1A-3FE0-312F-2220-ACCE84ACBF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1078" y="2595764"/>
            <a:ext cx="764567" cy="764567"/>
          </a:xfrm>
          <a:prstGeom prst="rect">
            <a:avLst/>
          </a:prstGeom>
        </p:spPr>
      </p:pic>
      <p:pic>
        <p:nvPicPr>
          <p:cNvPr id="11" name="Graphic 10" descr="Lightbulb and pencil with solid fill">
            <a:extLst>
              <a:ext uri="{FF2B5EF4-FFF2-40B4-BE49-F238E27FC236}">
                <a16:creationId xmlns:a16="http://schemas.microsoft.com/office/drawing/2014/main" id="{C125AEA8-8EE1-7E96-72E3-3E507D3DC3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6894" y="2715359"/>
            <a:ext cx="525376" cy="525376"/>
          </a:xfrm>
          <a:prstGeom prst="rect">
            <a:avLst/>
          </a:prstGeom>
        </p:spPr>
      </p:pic>
      <p:pic>
        <p:nvPicPr>
          <p:cNvPr id="12" name="Graphic 11" descr="Agriculture outline">
            <a:extLst>
              <a:ext uri="{FF2B5EF4-FFF2-40B4-BE49-F238E27FC236}">
                <a16:creationId xmlns:a16="http://schemas.microsoft.com/office/drawing/2014/main" id="{127CE730-98BC-C770-9202-1A7EB604D3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33586" y="2621057"/>
            <a:ext cx="731520" cy="731520"/>
          </a:xfrm>
          <a:prstGeom prst="rect">
            <a:avLst/>
          </a:prstGeom>
        </p:spPr>
      </p:pic>
      <p:sp>
        <p:nvSpPr>
          <p:cNvPr id="13" name="TextBox 12">
            <a:extLst>
              <a:ext uri="{FF2B5EF4-FFF2-40B4-BE49-F238E27FC236}">
                <a16:creationId xmlns:a16="http://schemas.microsoft.com/office/drawing/2014/main" id="{6B230F7D-A09E-8543-829D-E8FE8584CBB5}"/>
              </a:ext>
            </a:extLst>
          </p:cNvPr>
          <p:cNvSpPr txBox="1"/>
          <p:nvPr/>
        </p:nvSpPr>
        <p:spPr>
          <a:xfrm>
            <a:off x="3092949" y="6616672"/>
            <a:ext cx="783101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30000" noProof="0">
                <a:ln>
                  <a:noFill/>
                </a:ln>
                <a:solidFill>
                  <a:prstClr val="black"/>
                </a:solidFill>
                <a:effectLst/>
                <a:uLnTx/>
                <a:uFillTx/>
                <a:latin typeface="Open Sans"/>
                <a:ea typeface="+mn-ea"/>
                <a:cs typeface="+mn-cs"/>
              </a:rPr>
              <a:t>*</a:t>
            </a:r>
            <a:r>
              <a:rPr kumimoji="0" lang="en-US" sz="900" b="0" i="1" u="none" strike="noStrike" kern="1200" cap="none" spc="0" normalizeH="0" baseline="0" noProof="0">
                <a:ln>
                  <a:noFill/>
                </a:ln>
                <a:solidFill>
                  <a:prstClr val="black"/>
                </a:solidFill>
                <a:effectLst/>
                <a:uLnTx/>
                <a:uFillTx/>
                <a:latin typeface="Open Sans"/>
                <a:ea typeface="+mn-ea"/>
                <a:cs typeface="+mn-cs"/>
              </a:rPr>
              <a:t>The survey participants are limited to the 62 agencies.</a:t>
            </a:r>
          </a:p>
        </p:txBody>
      </p:sp>
      <p:sp>
        <p:nvSpPr>
          <p:cNvPr id="14" name="TextBox 13">
            <a:extLst>
              <a:ext uri="{FF2B5EF4-FFF2-40B4-BE49-F238E27FC236}">
                <a16:creationId xmlns:a16="http://schemas.microsoft.com/office/drawing/2014/main" id="{88FF49AE-5748-0B54-3120-1CFBA710F54A}"/>
              </a:ext>
            </a:extLst>
          </p:cNvPr>
          <p:cNvSpPr txBox="1"/>
          <p:nvPr/>
        </p:nvSpPr>
        <p:spPr>
          <a:xfrm>
            <a:off x="270640" y="2030522"/>
            <a:ext cx="82898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mn-cs"/>
              </a:rPr>
              <a:t>HRA will continue to socialize findings from:</a:t>
            </a:r>
          </a:p>
        </p:txBody>
      </p:sp>
      <p:pic>
        <p:nvPicPr>
          <p:cNvPr id="17" name="Graphic 16" descr="Exit with solid fill">
            <a:extLst>
              <a:ext uri="{FF2B5EF4-FFF2-40B4-BE49-F238E27FC236}">
                <a16:creationId xmlns:a16="http://schemas.microsoft.com/office/drawing/2014/main" id="{0E3D8CF4-F81F-0FBC-B6E9-33D45A40E8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86209" y="2694583"/>
            <a:ext cx="566928" cy="566928"/>
          </a:xfrm>
          <a:prstGeom prst="rect">
            <a:avLst/>
          </a:prstGeom>
        </p:spPr>
      </p:pic>
    </p:spTree>
    <p:extLst>
      <p:ext uri="{BB962C8B-B14F-4D97-AF65-F5344CB8AC3E}">
        <p14:creationId xmlns:p14="http://schemas.microsoft.com/office/powerpoint/2010/main" val="34970379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7F0916EE-D3B3-42F8-B1F4-FCBF1A2EAD37}"/>
              </a:ext>
            </a:extLst>
          </p:cNvPr>
          <p:cNvSpPr txBox="1">
            <a:spLocks/>
          </p:cNvSpPr>
          <p:nvPr/>
        </p:nvSpPr>
        <p:spPr bwMode="gray">
          <a:xfrm>
            <a:off x="423041" y="492589"/>
            <a:ext cx="10515600" cy="68169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Times New Roman" panose="02020603050405020304" pitchFamily="18"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10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Agenda</a:t>
            </a:r>
          </a:p>
        </p:txBody>
      </p:sp>
      <p:grpSp>
        <p:nvGrpSpPr>
          <p:cNvPr id="35" name="Group 34">
            <a:extLst>
              <a:ext uri="{FF2B5EF4-FFF2-40B4-BE49-F238E27FC236}">
                <a16:creationId xmlns:a16="http://schemas.microsoft.com/office/drawing/2014/main" id="{700F8910-1A64-540A-53DF-A82B6345B649}"/>
              </a:ext>
            </a:extLst>
          </p:cNvPr>
          <p:cNvGrpSpPr/>
          <p:nvPr/>
        </p:nvGrpSpPr>
        <p:grpSpPr>
          <a:xfrm>
            <a:off x="1135421" y="1719102"/>
            <a:ext cx="13100638" cy="996495"/>
            <a:chOff x="641415" y="1057995"/>
            <a:chExt cx="9115026" cy="693330"/>
          </a:xfrm>
        </p:grpSpPr>
        <p:sp>
          <p:nvSpPr>
            <p:cNvPr id="19" name="TextBox 18">
              <a:extLst>
                <a:ext uri="{FF2B5EF4-FFF2-40B4-BE49-F238E27FC236}">
                  <a16:creationId xmlns:a16="http://schemas.microsoft.com/office/drawing/2014/main" id="{BC7FAE06-D465-4CDC-B981-B2B03426E0DF}"/>
                </a:ext>
              </a:extLst>
            </p:cNvPr>
            <p:cNvSpPr txBox="1"/>
            <p:nvPr/>
          </p:nvSpPr>
          <p:spPr>
            <a:xfrm>
              <a:off x="1431110" y="1104994"/>
              <a:ext cx="4475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Open Sans"/>
                  <a:ea typeface="+mn-ea"/>
                  <a:cs typeface="+mn-cs"/>
                </a:rPr>
                <a:t>1</a:t>
              </a:r>
            </a:p>
          </p:txBody>
        </p:sp>
        <p:sp>
          <p:nvSpPr>
            <p:cNvPr id="29" name="TextBox 28">
              <a:extLst>
                <a:ext uri="{FF2B5EF4-FFF2-40B4-BE49-F238E27FC236}">
                  <a16:creationId xmlns:a16="http://schemas.microsoft.com/office/drawing/2014/main" id="{E478C1D7-8220-4939-8D52-C8FDC863EB64}"/>
                </a:ext>
              </a:extLst>
            </p:cNvPr>
            <p:cNvSpPr txBox="1"/>
            <p:nvPr/>
          </p:nvSpPr>
          <p:spPr>
            <a:xfrm>
              <a:off x="2317958" y="1110116"/>
              <a:ext cx="7438483" cy="621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Open Sans"/>
                  <a:ea typeface="+mn-ea"/>
                  <a:cs typeface="+mn-cs"/>
                </a:rPr>
                <a:t>Current Workforce Trends and Ongoing Efforts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Open Sans"/>
                  <a:ea typeface="+mn-ea"/>
                  <a:cs typeface="+mn-cs"/>
                </a:rPr>
                <a:t>Project background, current workforce challenges, and ongoing efforts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Open Sans"/>
                  <a:ea typeface="+mn-ea"/>
                  <a:cs typeface="+mn-cs"/>
                </a:rPr>
                <a:t>within Georgia</a:t>
              </a:r>
              <a:endParaRPr kumimoji="0" lang="en-US" b="0" i="0" u="none" strike="noStrike" kern="1200" cap="none" spc="0" normalizeH="0" baseline="0" noProof="0">
                <a:ln>
                  <a:noFill/>
                </a:ln>
                <a:solidFill>
                  <a:srgbClr val="000000"/>
                </a:solidFill>
                <a:effectLst/>
                <a:uLnTx/>
                <a:uFillTx/>
                <a:latin typeface="Open Sans"/>
                <a:ea typeface="+mn-ea"/>
                <a:cs typeface="+mn-cs"/>
              </a:endParaRPr>
            </a:p>
          </p:txBody>
        </p:sp>
        <p:cxnSp>
          <p:nvCxnSpPr>
            <p:cNvPr id="30" name="Straight Connector 29">
              <a:extLst>
                <a:ext uri="{FF2B5EF4-FFF2-40B4-BE49-F238E27FC236}">
                  <a16:creationId xmlns:a16="http://schemas.microsoft.com/office/drawing/2014/main" id="{E5C76863-2BEB-4005-AF0B-44C700B2C14C}"/>
                </a:ext>
              </a:extLst>
            </p:cNvPr>
            <p:cNvCxnSpPr>
              <a:cxnSpLocks/>
            </p:cNvCxnSpPr>
            <p:nvPr/>
          </p:nvCxnSpPr>
          <p:spPr>
            <a:xfrm>
              <a:off x="2097434" y="1110116"/>
              <a:ext cx="0" cy="52545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descr="Connections with solid fill">
              <a:extLst>
                <a:ext uri="{FF2B5EF4-FFF2-40B4-BE49-F238E27FC236}">
                  <a16:creationId xmlns:a16="http://schemas.microsoft.com/office/drawing/2014/main" id="{19CFE591-2FD3-F272-CE69-8D413F913AF2}"/>
                </a:ext>
              </a:extLst>
            </p:cNvPr>
            <p:cNvPicPr preferRelativeResize="0">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415" y="1057995"/>
              <a:ext cx="617217" cy="617217"/>
            </a:xfrm>
            <a:prstGeom prst="rect">
              <a:avLst/>
            </a:prstGeom>
          </p:spPr>
        </p:pic>
      </p:grpSp>
      <p:grpSp>
        <p:nvGrpSpPr>
          <p:cNvPr id="10" name="Group 9">
            <a:extLst>
              <a:ext uri="{FF2B5EF4-FFF2-40B4-BE49-F238E27FC236}">
                <a16:creationId xmlns:a16="http://schemas.microsoft.com/office/drawing/2014/main" id="{D21F26F6-6E35-F4C0-6E63-13856E57E44D}"/>
              </a:ext>
            </a:extLst>
          </p:cNvPr>
          <p:cNvGrpSpPr/>
          <p:nvPr/>
        </p:nvGrpSpPr>
        <p:grpSpPr>
          <a:xfrm>
            <a:off x="1136932" y="3109912"/>
            <a:ext cx="13090711" cy="1138772"/>
            <a:chOff x="637044" y="1818401"/>
            <a:chExt cx="9108110" cy="792323"/>
          </a:xfrm>
        </p:grpSpPr>
        <p:pic>
          <p:nvPicPr>
            <p:cNvPr id="13" name="Graphic 12" descr="Cycle with people with solid fill">
              <a:extLst>
                <a:ext uri="{FF2B5EF4-FFF2-40B4-BE49-F238E27FC236}">
                  <a16:creationId xmlns:a16="http://schemas.microsoft.com/office/drawing/2014/main" id="{A3AB0EF9-77B9-EA5F-9BB3-97ED7DCCA014}"/>
                </a:ext>
              </a:extLst>
            </p:cNvPr>
            <p:cNvPicPr preferRelativeResize="0">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044" y="1825109"/>
              <a:ext cx="685800" cy="685800"/>
            </a:xfrm>
            <a:prstGeom prst="rect">
              <a:avLst/>
            </a:prstGeom>
          </p:spPr>
        </p:pic>
        <p:grpSp>
          <p:nvGrpSpPr>
            <p:cNvPr id="34" name="Group 33">
              <a:extLst>
                <a:ext uri="{FF2B5EF4-FFF2-40B4-BE49-F238E27FC236}">
                  <a16:creationId xmlns:a16="http://schemas.microsoft.com/office/drawing/2014/main" id="{5DF99348-B9CA-CF93-9237-EFAD9554AB0B}"/>
                </a:ext>
              </a:extLst>
            </p:cNvPr>
            <p:cNvGrpSpPr/>
            <p:nvPr/>
          </p:nvGrpSpPr>
          <p:grpSpPr>
            <a:xfrm>
              <a:off x="1431110" y="1818401"/>
              <a:ext cx="8314044" cy="792323"/>
              <a:chOff x="1431110" y="1867461"/>
              <a:chExt cx="8314044" cy="792323"/>
            </a:xfrm>
          </p:grpSpPr>
          <p:sp>
            <p:nvSpPr>
              <p:cNvPr id="36" name="TextBox 35">
                <a:extLst>
                  <a:ext uri="{FF2B5EF4-FFF2-40B4-BE49-F238E27FC236}">
                    <a16:creationId xmlns:a16="http://schemas.microsoft.com/office/drawing/2014/main" id="{5F490E3C-877C-4A6A-8AF4-262432223826}"/>
                  </a:ext>
                </a:extLst>
              </p:cNvPr>
              <p:cNvSpPr txBox="1"/>
              <p:nvPr/>
            </p:nvSpPr>
            <p:spPr>
              <a:xfrm>
                <a:off x="1431110" y="1955459"/>
                <a:ext cx="4475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Open Sans"/>
                    <a:ea typeface="+mn-ea"/>
                    <a:cs typeface="+mn-cs"/>
                  </a:rPr>
                  <a:t>2</a:t>
                </a:r>
              </a:p>
            </p:txBody>
          </p:sp>
          <p:sp>
            <p:nvSpPr>
              <p:cNvPr id="14" name="TextBox 13">
                <a:extLst>
                  <a:ext uri="{FF2B5EF4-FFF2-40B4-BE49-F238E27FC236}">
                    <a16:creationId xmlns:a16="http://schemas.microsoft.com/office/drawing/2014/main" id="{9F210B66-AF22-4F0C-9811-3EC5E3FF04A1}"/>
                  </a:ext>
                </a:extLst>
              </p:cNvPr>
              <p:cNvSpPr txBox="1"/>
              <p:nvPr/>
            </p:nvSpPr>
            <p:spPr>
              <a:xfrm>
                <a:off x="2313968" y="1867461"/>
                <a:ext cx="7431186" cy="792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Open Sans"/>
                    <a:ea typeface="+mn-ea"/>
                    <a:cs typeface="+mn-cs"/>
                  </a:rPr>
                  <a:t>Retention Study Insights and Recommendations</a:t>
                </a:r>
              </a:p>
              <a:p>
                <a:pPr>
                  <a:defRPr/>
                </a:pPr>
                <a:r>
                  <a:rPr kumimoji="0" lang="en-US" sz="1600" b="0" i="0" u="none" strike="noStrike" kern="1200" cap="none" spc="0" normalizeH="0" baseline="0" noProof="0">
                    <a:ln>
                      <a:noFill/>
                    </a:ln>
                    <a:solidFill>
                      <a:srgbClr val="000000"/>
                    </a:solidFill>
                    <a:effectLst/>
                    <a:uLnTx/>
                    <a:uFillTx/>
                    <a:latin typeface="Open Sans"/>
                    <a:ea typeface="+mn-ea"/>
                    <a:cs typeface="+mn-cs"/>
                  </a:rPr>
                  <a:t>Key findings, insights, and recommendations from the Retention Study </a:t>
                </a:r>
              </a:p>
              <a:p>
                <a:pPr>
                  <a:defRPr/>
                </a:pPr>
                <a:r>
                  <a:rPr kumimoji="0" lang="en-US" sz="1600" b="0" i="0" u="none" strike="noStrike" kern="1200" cap="none" spc="0" normalizeH="0" baseline="0" noProof="0">
                    <a:ln>
                      <a:noFill/>
                    </a:ln>
                    <a:solidFill>
                      <a:srgbClr val="000000"/>
                    </a:solidFill>
                    <a:effectLst/>
                    <a:uLnTx/>
                    <a:uFillTx/>
                    <a:latin typeface="Open Sans"/>
                    <a:ea typeface="+mn-ea"/>
                    <a:cs typeface="+mn-cs"/>
                  </a:rPr>
                  <a:t>including results of the employee engagement survey, pilot exit survey, </a:t>
                </a:r>
              </a:p>
              <a:p>
                <a:pPr>
                  <a:defRPr/>
                </a:pPr>
                <a:r>
                  <a:rPr kumimoji="0" lang="en-US" sz="1600" b="0" i="0" u="none" strike="noStrike" kern="1200" cap="none" spc="0" normalizeH="0" baseline="0" noProof="0">
                    <a:ln>
                      <a:noFill/>
                    </a:ln>
                    <a:solidFill>
                      <a:srgbClr val="000000"/>
                    </a:solidFill>
                    <a:effectLst/>
                    <a:uLnTx/>
                    <a:uFillTx/>
                    <a:latin typeface="Open Sans"/>
                    <a:ea typeface="+mn-ea"/>
                    <a:cs typeface="+mn-cs"/>
                  </a:rPr>
                  <a:t>and focus group sessions</a:t>
                </a:r>
              </a:p>
            </p:txBody>
          </p:sp>
          <p:cxnSp>
            <p:nvCxnSpPr>
              <p:cNvPr id="38" name="Straight Connector 37">
                <a:extLst>
                  <a:ext uri="{FF2B5EF4-FFF2-40B4-BE49-F238E27FC236}">
                    <a16:creationId xmlns:a16="http://schemas.microsoft.com/office/drawing/2014/main" id="{8D597119-3D66-4F70-A251-70E23D822787}"/>
                  </a:ext>
                </a:extLst>
              </p:cNvPr>
              <p:cNvCxnSpPr>
                <a:cxnSpLocks/>
              </p:cNvCxnSpPr>
              <p:nvPr/>
            </p:nvCxnSpPr>
            <p:spPr>
              <a:xfrm>
                <a:off x="2097434" y="1958679"/>
                <a:ext cx="0" cy="5254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2" name="Group 1">
            <a:extLst>
              <a:ext uri="{FF2B5EF4-FFF2-40B4-BE49-F238E27FC236}">
                <a16:creationId xmlns:a16="http://schemas.microsoft.com/office/drawing/2014/main" id="{CFE3C318-0533-C7A4-296F-C148EA5EC2B0}"/>
              </a:ext>
            </a:extLst>
          </p:cNvPr>
          <p:cNvGrpSpPr/>
          <p:nvPr/>
        </p:nvGrpSpPr>
        <p:grpSpPr>
          <a:xfrm>
            <a:off x="1140912" y="4687663"/>
            <a:ext cx="13064535" cy="1061845"/>
            <a:chOff x="666544" y="2669476"/>
            <a:chExt cx="9089897" cy="738799"/>
          </a:xfrm>
        </p:grpSpPr>
        <p:grpSp>
          <p:nvGrpSpPr>
            <p:cNvPr id="31" name="Group 30">
              <a:extLst>
                <a:ext uri="{FF2B5EF4-FFF2-40B4-BE49-F238E27FC236}">
                  <a16:creationId xmlns:a16="http://schemas.microsoft.com/office/drawing/2014/main" id="{D092C975-45D0-03EA-658E-F4F0C94C812B}"/>
                </a:ext>
              </a:extLst>
            </p:cNvPr>
            <p:cNvGrpSpPr/>
            <p:nvPr/>
          </p:nvGrpSpPr>
          <p:grpSpPr>
            <a:xfrm>
              <a:off x="1428085" y="2669476"/>
              <a:ext cx="8328356" cy="738799"/>
              <a:chOff x="1428085" y="2717004"/>
              <a:chExt cx="8328356" cy="738799"/>
            </a:xfrm>
          </p:grpSpPr>
          <p:sp>
            <p:nvSpPr>
              <p:cNvPr id="33" name="TextBox 32">
                <a:extLst>
                  <a:ext uri="{FF2B5EF4-FFF2-40B4-BE49-F238E27FC236}">
                    <a16:creationId xmlns:a16="http://schemas.microsoft.com/office/drawing/2014/main" id="{DB9D7708-DCE5-4697-9B9F-BF93880514F4}"/>
                  </a:ext>
                </a:extLst>
              </p:cNvPr>
              <p:cNvSpPr txBox="1"/>
              <p:nvPr/>
            </p:nvSpPr>
            <p:spPr>
              <a:xfrm>
                <a:off x="2313968" y="2717004"/>
                <a:ext cx="7442473" cy="621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Open Sans"/>
                    <a:ea typeface="+mn-ea"/>
                    <a:cs typeface="+mn-cs"/>
                  </a:rPr>
                  <a:t>Next Steps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Open Sans"/>
                    <a:ea typeface="+mn-ea"/>
                    <a:cs typeface="+mn-cs"/>
                  </a:rPr>
                  <a:t>Overview of how HRA will leverage insights from the Retention Study findings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Open Sans"/>
                    <a:ea typeface="+mn-ea"/>
                    <a:cs typeface="+mn-cs"/>
                  </a:rPr>
                  <a:t>to create a path forward   </a:t>
                </a:r>
              </a:p>
            </p:txBody>
          </p:sp>
          <p:sp>
            <p:nvSpPr>
              <p:cNvPr id="40" name="TextBox 39">
                <a:extLst>
                  <a:ext uri="{FF2B5EF4-FFF2-40B4-BE49-F238E27FC236}">
                    <a16:creationId xmlns:a16="http://schemas.microsoft.com/office/drawing/2014/main" id="{46B8C8E6-4966-4DF6-85B5-31119846AC75}"/>
                  </a:ext>
                </a:extLst>
              </p:cNvPr>
              <p:cNvSpPr txBox="1"/>
              <p:nvPr/>
            </p:nvSpPr>
            <p:spPr>
              <a:xfrm>
                <a:off x="1428085" y="2809472"/>
                <a:ext cx="4475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Open Sans"/>
                    <a:ea typeface="+mn-ea"/>
                    <a:cs typeface="+mn-cs"/>
                  </a:rPr>
                  <a:t>3</a:t>
                </a:r>
              </a:p>
            </p:txBody>
          </p:sp>
          <p:cxnSp>
            <p:nvCxnSpPr>
              <p:cNvPr id="42" name="Straight Connector 41">
                <a:extLst>
                  <a:ext uri="{FF2B5EF4-FFF2-40B4-BE49-F238E27FC236}">
                    <a16:creationId xmlns:a16="http://schemas.microsoft.com/office/drawing/2014/main" id="{E6B784AE-BBDF-4A15-BAD5-F4690A580730}"/>
                  </a:ext>
                </a:extLst>
              </p:cNvPr>
              <p:cNvCxnSpPr>
                <a:cxnSpLocks/>
              </p:cNvCxnSpPr>
              <p:nvPr/>
            </p:nvCxnSpPr>
            <p:spPr>
              <a:xfrm>
                <a:off x="2097434" y="2807242"/>
                <a:ext cx="0" cy="52545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41" name="Graphic 40" descr="Dance steps with solid fill">
              <a:extLst>
                <a:ext uri="{FF2B5EF4-FFF2-40B4-BE49-F238E27FC236}">
                  <a16:creationId xmlns:a16="http://schemas.microsoft.com/office/drawing/2014/main" id="{7837508D-CDE7-71DC-8D4F-0A19698179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544" y="2711543"/>
              <a:ext cx="621792" cy="621792"/>
            </a:xfrm>
            <a:prstGeom prst="rect">
              <a:avLst/>
            </a:prstGeom>
          </p:spPr>
        </p:pic>
      </p:grpSp>
    </p:spTree>
    <p:extLst>
      <p:ext uri="{BB962C8B-B14F-4D97-AF65-F5344CB8AC3E}">
        <p14:creationId xmlns:p14="http://schemas.microsoft.com/office/powerpoint/2010/main" val="1692533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ord 2">
            <a:extLst>
              <a:ext uri="{FF2B5EF4-FFF2-40B4-BE49-F238E27FC236}">
                <a16:creationId xmlns:a16="http://schemas.microsoft.com/office/drawing/2014/main" id="{6760DC08-123C-5357-1078-7623612AC318}"/>
              </a:ext>
            </a:extLst>
          </p:cNvPr>
          <p:cNvSpPr/>
          <p:nvPr/>
        </p:nvSpPr>
        <p:spPr>
          <a:xfrm rot="10800000">
            <a:off x="-1228048" y="2246652"/>
            <a:ext cx="2531068" cy="2531074"/>
          </a:xfrm>
          <a:prstGeom prst="chord">
            <a:avLst>
              <a:gd name="adj1" fmla="val 5394406"/>
              <a:gd name="adj2" fmla="val 16200000"/>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lumMod val="75000"/>
                </a:srgbClr>
              </a:solidFill>
              <a:effectLst/>
              <a:uLnTx/>
              <a:uFillTx/>
              <a:latin typeface="Open Sans"/>
              <a:ea typeface="+mn-ea"/>
              <a:cs typeface="+mn-cs"/>
            </a:endParaRPr>
          </a:p>
        </p:txBody>
      </p:sp>
      <p:sp>
        <p:nvSpPr>
          <p:cNvPr id="5" name="TextBox 4">
            <a:extLst>
              <a:ext uri="{FF2B5EF4-FFF2-40B4-BE49-F238E27FC236}">
                <a16:creationId xmlns:a16="http://schemas.microsoft.com/office/drawing/2014/main" id="{69D618E7-3555-478B-AF67-AE3AE1759B12}"/>
              </a:ext>
            </a:extLst>
          </p:cNvPr>
          <p:cNvSpPr txBox="1"/>
          <p:nvPr/>
        </p:nvSpPr>
        <p:spPr>
          <a:xfrm>
            <a:off x="1371600" y="3036624"/>
            <a:ext cx="711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Open Sans"/>
                <a:ea typeface="+mn-ea"/>
                <a:cs typeface="+mn-cs"/>
              </a:rPr>
              <a:t>Work Plan</a:t>
            </a:r>
          </a:p>
        </p:txBody>
      </p:sp>
      <p:sp>
        <p:nvSpPr>
          <p:cNvPr id="4" name="TextBox 3">
            <a:extLst>
              <a:ext uri="{FF2B5EF4-FFF2-40B4-BE49-F238E27FC236}">
                <a16:creationId xmlns:a16="http://schemas.microsoft.com/office/drawing/2014/main" id="{2795428B-494F-478C-A382-FE8822EC89B2}"/>
              </a:ext>
            </a:extLst>
          </p:cNvPr>
          <p:cNvSpPr txBox="1"/>
          <p:nvPr/>
        </p:nvSpPr>
        <p:spPr>
          <a:xfrm>
            <a:off x="1524000" y="3189024"/>
            <a:ext cx="10375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Open Sans"/>
                <a:ea typeface="+mn-ea"/>
                <a:cs typeface="+mn-cs"/>
              </a:rPr>
              <a:t>Current Workforce Trends and Ongoing Efforts</a:t>
            </a:r>
          </a:p>
        </p:txBody>
      </p:sp>
      <p:pic>
        <p:nvPicPr>
          <p:cNvPr id="2" name="Graphic 1" descr="Connections with solid fill">
            <a:extLst>
              <a:ext uri="{FF2B5EF4-FFF2-40B4-BE49-F238E27FC236}">
                <a16:creationId xmlns:a16="http://schemas.microsoft.com/office/drawing/2014/main" id="{D9AF643E-7578-F0BE-737A-C95A722155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61" y="2971800"/>
            <a:ext cx="914400" cy="914400"/>
          </a:xfrm>
          <a:prstGeom prst="rect">
            <a:avLst/>
          </a:prstGeom>
        </p:spPr>
      </p:pic>
    </p:spTree>
    <p:extLst>
      <p:ext uri="{BB962C8B-B14F-4D97-AF65-F5344CB8AC3E}">
        <p14:creationId xmlns:p14="http://schemas.microsoft.com/office/powerpoint/2010/main" val="2723587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70ED-231C-AB6A-96F7-617F499C516C}"/>
              </a:ext>
            </a:extLst>
          </p:cNvPr>
          <p:cNvSpPr>
            <a:spLocks noGrp="1"/>
          </p:cNvSpPr>
          <p:nvPr>
            <p:ph type="title"/>
          </p:nvPr>
        </p:nvSpPr>
        <p:spPr/>
        <p:txBody>
          <a:bodyPr/>
          <a:lstStyle/>
          <a:p>
            <a:r>
              <a:rPr lang="en-US"/>
              <a:t>Top Reasons Nationally Around Attrition</a:t>
            </a:r>
          </a:p>
        </p:txBody>
      </p:sp>
      <p:sp>
        <p:nvSpPr>
          <p:cNvPr id="4" name="Text Placeholder 3">
            <a:extLst>
              <a:ext uri="{FF2B5EF4-FFF2-40B4-BE49-F238E27FC236}">
                <a16:creationId xmlns:a16="http://schemas.microsoft.com/office/drawing/2014/main" id="{26509F17-9C1D-864D-2364-45DA5B4DB007}"/>
              </a:ext>
            </a:extLst>
          </p:cNvPr>
          <p:cNvSpPr>
            <a:spLocks noGrp="1"/>
          </p:cNvSpPr>
          <p:nvPr>
            <p:ph type="body" sz="quarter" idx="13"/>
          </p:nvPr>
        </p:nvSpPr>
        <p:spPr/>
        <p:txBody>
          <a:bodyPr/>
          <a:lstStyle/>
          <a:p>
            <a:r>
              <a:rPr lang="en-US" dirty="0">
                <a:solidFill>
                  <a:srgbClr val="787878"/>
                </a:solidFill>
              </a:rPr>
              <a:t>Based on Pew Research in 2021, below shows the top reasons workers are seeking employment elsewhere. The top two reasons are also reflected in our survey results for Georgia.</a:t>
            </a:r>
          </a:p>
        </p:txBody>
      </p:sp>
      <p:graphicFrame>
        <p:nvGraphicFramePr>
          <p:cNvPr id="5" name="Chart 4">
            <a:extLst>
              <a:ext uri="{FF2B5EF4-FFF2-40B4-BE49-F238E27FC236}">
                <a16:creationId xmlns:a16="http://schemas.microsoft.com/office/drawing/2014/main" id="{B84E7BC8-096A-4F7C-7797-DD4426365187}"/>
              </a:ext>
            </a:extLst>
          </p:cNvPr>
          <p:cNvGraphicFramePr/>
          <p:nvPr>
            <p:extLst>
              <p:ext uri="{D42A27DB-BD31-4B8C-83A1-F6EECF244321}">
                <p14:modId xmlns:p14="http://schemas.microsoft.com/office/powerpoint/2010/main" val="1028260091"/>
              </p:ext>
            </p:extLst>
          </p:nvPr>
        </p:nvGraphicFramePr>
        <p:xfrm>
          <a:off x="0" y="1703579"/>
          <a:ext cx="6892145" cy="48396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CADD1E6-EF8E-F50C-6556-19F6F289922D}"/>
              </a:ext>
            </a:extLst>
          </p:cNvPr>
          <p:cNvSpPr txBox="1"/>
          <p:nvPr/>
        </p:nvSpPr>
        <p:spPr>
          <a:xfrm>
            <a:off x="7052269" y="3124682"/>
            <a:ext cx="454485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Low pay was the top reason US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workers quit during the Great Resignation of 2021</a:t>
            </a:r>
          </a:p>
        </p:txBody>
      </p:sp>
      <p:sp>
        <p:nvSpPr>
          <p:cNvPr id="8" name="TextBox 7">
            <a:extLst>
              <a:ext uri="{FF2B5EF4-FFF2-40B4-BE49-F238E27FC236}">
                <a16:creationId xmlns:a16="http://schemas.microsoft.com/office/drawing/2014/main" id="{331B9A0E-CE55-25E8-81C9-29BF60A07B83}"/>
              </a:ext>
            </a:extLst>
          </p:cNvPr>
          <p:cNvSpPr txBox="1"/>
          <p:nvPr/>
        </p:nvSpPr>
        <p:spPr>
          <a:xfrm>
            <a:off x="7052269" y="4472825"/>
            <a:ext cx="4544859"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pace of quits has slowed only slightly in 2022</a:t>
            </a:r>
          </a:p>
        </p:txBody>
      </p:sp>
      <p:sp>
        <p:nvSpPr>
          <p:cNvPr id="10" name="Freeform 43">
            <a:extLst>
              <a:ext uri="{FF2B5EF4-FFF2-40B4-BE49-F238E27FC236}">
                <a16:creationId xmlns:a16="http://schemas.microsoft.com/office/drawing/2014/main" id="{558253F1-D29A-A684-D93E-6FF4B1E768BB}"/>
              </a:ext>
            </a:extLst>
          </p:cNvPr>
          <p:cNvSpPr>
            <a:spLocks/>
          </p:cNvSpPr>
          <p:nvPr/>
        </p:nvSpPr>
        <p:spPr bwMode="auto">
          <a:xfrm>
            <a:off x="6417108" y="3224439"/>
            <a:ext cx="475037" cy="758574"/>
          </a:xfrm>
          <a:custGeom>
            <a:avLst/>
            <a:gdLst>
              <a:gd name="T0" fmla="*/ 148 w 246"/>
              <a:gd name="T1" fmla="*/ 161 h 381"/>
              <a:gd name="T2" fmla="*/ 81 w 246"/>
              <a:gd name="T3" fmla="*/ 120 h 381"/>
              <a:gd name="T4" fmla="*/ 81 w 246"/>
              <a:gd name="T5" fmla="*/ 120 h 381"/>
              <a:gd name="T6" fmla="*/ 121 w 246"/>
              <a:gd name="T7" fmla="*/ 93 h 381"/>
              <a:gd name="T8" fmla="*/ 201 w 246"/>
              <a:gd name="T9" fmla="*/ 123 h 381"/>
              <a:gd name="T10" fmla="*/ 237 w 246"/>
              <a:gd name="T11" fmla="*/ 72 h 381"/>
              <a:gd name="T12" fmla="*/ 157 w 246"/>
              <a:gd name="T13" fmla="*/ 35 h 381"/>
              <a:gd name="T14" fmla="*/ 157 w 246"/>
              <a:gd name="T15" fmla="*/ 0 h 381"/>
              <a:gd name="T16" fmla="*/ 100 w 246"/>
              <a:gd name="T17" fmla="*/ 0 h 381"/>
              <a:gd name="T18" fmla="*/ 100 w 246"/>
              <a:gd name="T19" fmla="*/ 34 h 381"/>
              <a:gd name="T20" fmla="*/ 13 w 246"/>
              <a:gd name="T21" fmla="*/ 126 h 381"/>
              <a:gd name="T22" fmla="*/ 13 w 246"/>
              <a:gd name="T23" fmla="*/ 127 h 381"/>
              <a:gd name="T24" fmla="*/ 116 w 246"/>
              <a:gd name="T25" fmla="*/ 222 h 381"/>
              <a:gd name="T26" fmla="*/ 178 w 246"/>
              <a:gd name="T27" fmla="*/ 261 h 381"/>
              <a:gd name="T28" fmla="*/ 178 w 246"/>
              <a:gd name="T29" fmla="*/ 262 h 381"/>
              <a:gd name="T30" fmla="*/ 133 w 246"/>
              <a:gd name="T31" fmla="*/ 291 h 381"/>
              <a:gd name="T32" fmla="*/ 41 w 246"/>
              <a:gd name="T33" fmla="*/ 254 h 381"/>
              <a:gd name="T34" fmla="*/ 0 w 246"/>
              <a:gd name="T35" fmla="*/ 302 h 381"/>
              <a:gd name="T36" fmla="*/ 100 w 246"/>
              <a:gd name="T37" fmla="*/ 349 h 381"/>
              <a:gd name="T38" fmla="*/ 100 w 246"/>
              <a:gd name="T39" fmla="*/ 381 h 381"/>
              <a:gd name="T40" fmla="*/ 157 w 246"/>
              <a:gd name="T41" fmla="*/ 381 h 381"/>
              <a:gd name="T42" fmla="*/ 157 w 246"/>
              <a:gd name="T43" fmla="*/ 350 h 381"/>
              <a:gd name="T44" fmla="*/ 246 w 246"/>
              <a:gd name="T45" fmla="*/ 255 h 381"/>
              <a:gd name="T46" fmla="*/ 246 w 246"/>
              <a:gd name="T47" fmla="*/ 254 h 381"/>
              <a:gd name="T48" fmla="*/ 148 w 246"/>
              <a:gd name="T49"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 h="381">
                <a:moveTo>
                  <a:pt x="148" y="161"/>
                </a:moveTo>
                <a:cubicBezTo>
                  <a:pt x="94" y="148"/>
                  <a:pt x="81" y="141"/>
                  <a:pt x="81" y="120"/>
                </a:cubicBezTo>
                <a:cubicBezTo>
                  <a:pt x="81" y="120"/>
                  <a:pt x="81" y="120"/>
                  <a:pt x="81" y="120"/>
                </a:cubicBezTo>
                <a:cubicBezTo>
                  <a:pt x="81" y="105"/>
                  <a:pt x="94" y="93"/>
                  <a:pt x="121" y="93"/>
                </a:cubicBezTo>
                <a:cubicBezTo>
                  <a:pt x="147" y="93"/>
                  <a:pt x="174" y="104"/>
                  <a:pt x="201" y="123"/>
                </a:cubicBezTo>
                <a:cubicBezTo>
                  <a:pt x="237" y="72"/>
                  <a:pt x="237" y="72"/>
                  <a:pt x="237" y="72"/>
                </a:cubicBezTo>
                <a:cubicBezTo>
                  <a:pt x="214" y="53"/>
                  <a:pt x="187" y="41"/>
                  <a:pt x="157" y="35"/>
                </a:cubicBezTo>
                <a:cubicBezTo>
                  <a:pt x="157" y="0"/>
                  <a:pt x="157" y="0"/>
                  <a:pt x="157" y="0"/>
                </a:cubicBezTo>
                <a:cubicBezTo>
                  <a:pt x="100" y="0"/>
                  <a:pt x="100" y="0"/>
                  <a:pt x="100" y="0"/>
                </a:cubicBezTo>
                <a:cubicBezTo>
                  <a:pt x="100" y="34"/>
                  <a:pt x="100" y="34"/>
                  <a:pt x="100" y="34"/>
                </a:cubicBezTo>
                <a:cubicBezTo>
                  <a:pt x="48" y="41"/>
                  <a:pt x="13" y="76"/>
                  <a:pt x="13" y="126"/>
                </a:cubicBezTo>
                <a:cubicBezTo>
                  <a:pt x="13" y="127"/>
                  <a:pt x="13" y="127"/>
                  <a:pt x="13" y="127"/>
                </a:cubicBezTo>
                <a:cubicBezTo>
                  <a:pt x="13" y="188"/>
                  <a:pt x="53" y="206"/>
                  <a:pt x="116" y="222"/>
                </a:cubicBezTo>
                <a:cubicBezTo>
                  <a:pt x="168" y="235"/>
                  <a:pt x="178" y="244"/>
                  <a:pt x="178" y="261"/>
                </a:cubicBezTo>
                <a:cubicBezTo>
                  <a:pt x="178" y="262"/>
                  <a:pt x="178" y="262"/>
                  <a:pt x="178" y="262"/>
                </a:cubicBezTo>
                <a:cubicBezTo>
                  <a:pt x="178" y="280"/>
                  <a:pt x="161" y="291"/>
                  <a:pt x="133" y="291"/>
                </a:cubicBezTo>
                <a:cubicBezTo>
                  <a:pt x="98" y="291"/>
                  <a:pt x="69" y="277"/>
                  <a:pt x="41" y="254"/>
                </a:cubicBezTo>
                <a:cubicBezTo>
                  <a:pt x="0" y="302"/>
                  <a:pt x="0" y="302"/>
                  <a:pt x="0" y="302"/>
                </a:cubicBezTo>
                <a:cubicBezTo>
                  <a:pt x="29" y="328"/>
                  <a:pt x="64" y="343"/>
                  <a:pt x="100" y="349"/>
                </a:cubicBezTo>
                <a:cubicBezTo>
                  <a:pt x="100" y="381"/>
                  <a:pt x="100" y="381"/>
                  <a:pt x="100" y="381"/>
                </a:cubicBezTo>
                <a:cubicBezTo>
                  <a:pt x="157" y="381"/>
                  <a:pt x="157" y="381"/>
                  <a:pt x="157" y="381"/>
                </a:cubicBezTo>
                <a:cubicBezTo>
                  <a:pt x="157" y="350"/>
                  <a:pt x="157" y="350"/>
                  <a:pt x="157" y="350"/>
                </a:cubicBezTo>
                <a:cubicBezTo>
                  <a:pt x="210" y="342"/>
                  <a:pt x="246" y="309"/>
                  <a:pt x="246" y="255"/>
                </a:cubicBezTo>
                <a:cubicBezTo>
                  <a:pt x="246" y="254"/>
                  <a:pt x="246" y="254"/>
                  <a:pt x="246" y="254"/>
                </a:cubicBezTo>
                <a:cubicBezTo>
                  <a:pt x="246" y="200"/>
                  <a:pt x="211" y="178"/>
                  <a:pt x="148" y="161"/>
                </a:cubicBezTo>
                <a:close/>
              </a:path>
            </a:pathLst>
          </a:custGeom>
          <a:noFill/>
          <a:ln w="38100">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15">
            <a:extLst>
              <a:ext uri="{FF2B5EF4-FFF2-40B4-BE49-F238E27FC236}">
                <a16:creationId xmlns:a16="http://schemas.microsoft.com/office/drawing/2014/main" id="{83498116-6766-47A4-3F69-0AD09D7A1109}"/>
              </a:ext>
            </a:extLst>
          </p:cNvPr>
          <p:cNvGrpSpPr/>
          <p:nvPr/>
        </p:nvGrpSpPr>
        <p:grpSpPr>
          <a:xfrm>
            <a:off x="6417108" y="5551497"/>
            <a:ext cx="4789925" cy="707886"/>
            <a:chOff x="463294" y="1232977"/>
            <a:chExt cx="4789925" cy="707886"/>
          </a:xfrm>
        </p:grpSpPr>
        <p:sp>
          <p:nvSpPr>
            <p:cNvPr id="17" name="Rectangle 16">
              <a:extLst>
                <a:ext uri="{FF2B5EF4-FFF2-40B4-BE49-F238E27FC236}">
                  <a16:creationId xmlns:a16="http://schemas.microsoft.com/office/drawing/2014/main" id="{854DB853-DF4B-1E84-8208-05F7492F16ED}"/>
                </a:ext>
              </a:extLst>
            </p:cNvPr>
            <p:cNvSpPr/>
            <p:nvPr/>
          </p:nvSpPr>
          <p:spPr>
            <a:xfrm>
              <a:off x="463294" y="1232977"/>
              <a:ext cx="1244107" cy="707886"/>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08132"/>
                  </a:solidFill>
                  <a:effectLst/>
                  <a:uLnTx/>
                  <a:uFillTx/>
                  <a:latin typeface="Open Sans" panose="020B0606030504020204" pitchFamily="34" charset="0"/>
                  <a:ea typeface="Open Sans" panose="020B0606030504020204" pitchFamily="34" charset="0"/>
                  <a:cs typeface="Open Sans" panose="020B0606030504020204" pitchFamily="34" charset="0"/>
                </a:rPr>
                <a:t>78% </a:t>
              </a:r>
              <a:endParaRPr kumimoji="0" lang="en-US" sz="4000" b="0" i="0" u="none" strike="noStrike" kern="1200" cap="none" spc="0" normalizeH="0" baseline="0" noProof="0" dirty="0">
                <a:ln>
                  <a:noFill/>
                </a:ln>
                <a:solidFill>
                  <a:srgbClr val="F0813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B87B4E4F-0BC6-16B7-292E-499D1BDD59D7}"/>
                </a:ext>
              </a:extLst>
            </p:cNvPr>
            <p:cNvSpPr txBox="1"/>
            <p:nvPr/>
          </p:nvSpPr>
          <p:spPr>
            <a:xfrm>
              <a:off x="1903199" y="1279143"/>
              <a:ext cx="3350020"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those who quit a job say they are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still employed</a:t>
              </a:r>
              <a:endParaRPr kumimoji="0" lang="en-US" sz="20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25" name="TextBox 24">
            <a:extLst>
              <a:ext uri="{FF2B5EF4-FFF2-40B4-BE49-F238E27FC236}">
                <a16:creationId xmlns:a16="http://schemas.microsoft.com/office/drawing/2014/main" id="{DDA0B5F6-D385-A1F3-68D8-37DB0A58E070}"/>
              </a:ext>
            </a:extLst>
          </p:cNvPr>
          <p:cNvSpPr txBox="1"/>
          <p:nvPr/>
        </p:nvSpPr>
        <p:spPr>
          <a:xfrm>
            <a:off x="3210817" y="6623224"/>
            <a:ext cx="571342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30000" noProof="0">
                <a:ln>
                  <a:noFill/>
                </a:ln>
                <a:solidFill>
                  <a:prstClr val="black"/>
                </a:solidFill>
                <a:effectLst/>
                <a:uLnTx/>
                <a:uFillTx/>
                <a:latin typeface="Open Sans"/>
                <a:ea typeface="+mn-ea"/>
                <a:cs typeface="+mn-cs"/>
              </a:rPr>
              <a:t>1 </a:t>
            </a:r>
            <a:r>
              <a:rPr kumimoji="0" lang="en-US" sz="900" b="0" i="1" u="none" strike="noStrike" kern="1200" cap="none" spc="0" normalizeH="0" baseline="0" noProof="0">
                <a:ln>
                  <a:noFill/>
                </a:ln>
                <a:solidFill>
                  <a:prstClr val="black"/>
                </a:solidFill>
                <a:effectLst/>
                <a:uLnTx/>
                <a:uFillTx/>
                <a:latin typeface="Open Sans"/>
                <a:ea typeface="+mn-ea"/>
                <a:cs typeface="+mn-cs"/>
              </a:rPr>
              <a:t>Pew Research Center </a:t>
            </a:r>
            <a:r>
              <a:rPr kumimoji="0" lang="en-US" sz="900" b="0" i="1" u="none" strike="noStrike" kern="1200" cap="none" spc="0" normalizeH="0" baseline="0" noProof="0">
                <a:ln>
                  <a:noFill/>
                </a:ln>
                <a:solidFill>
                  <a:prstClr val="black"/>
                </a:solidFill>
                <a:effectLst/>
                <a:uLnTx/>
                <a:uFillTx/>
                <a:latin typeface="Open Sans"/>
                <a:ea typeface="+mn-ea"/>
                <a:cs typeface="+mn-cs"/>
                <a:hlinkClick r:id="rId4"/>
              </a:rPr>
              <a:t>The Great Resignation: Why workers say they quit jobs in 2021 | Pew Research Center</a:t>
            </a:r>
            <a:endParaRPr kumimoji="0" lang="en-US" sz="900" b="0" i="1" u="none" strike="noStrike" kern="1200" cap="none" spc="0" normalizeH="0" baseline="0" noProof="0">
              <a:ln>
                <a:noFill/>
              </a:ln>
              <a:solidFill>
                <a:prstClr val="black"/>
              </a:solidFill>
              <a:effectLst/>
              <a:uLnTx/>
              <a:uFillTx/>
              <a:latin typeface="Open Sans"/>
              <a:ea typeface="+mn-ea"/>
              <a:cs typeface="+mn-cs"/>
            </a:endParaRPr>
          </a:p>
        </p:txBody>
      </p:sp>
      <p:sp>
        <p:nvSpPr>
          <p:cNvPr id="26" name="Text Placeholder 2">
            <a:extLst>
              <a:ext uri="{FF2B5EF4-FFF2-40B4-BE49-F238E27FC236}">
                <a16:creationId xmlns:a16="http://schemas.microsoft.com/office/drawing/2014/main" id="{75DEEEE7-CFAE-470F-82A6-5197FEC0E6CA}"/>
              </a:ext>
            </a:extLst>
          </p:cNvPr>
          <p:cNvSpPr txBox="1">
            <a:spLocks/>
          </p:cNvSpPr>
          <p:nvPr/>
        </p:nvSpPr>
        <p:spPr>
          <a:xfrm>
            <a:off x="6164474" y="1750206"/>
            <a:ext cx="5914101" cy="1124468"/>
          </a:xfrm>
          <a:prstGeom prst="rect">
            <a:avLst/>
          </a:prstGeom>
          <a:solidFill>
            <a:schemeClr val="accent3">
              <a:lumMod val="20000"/>
              <a:lumOff val="80000"/>
            </a:schemeClr>
          </a:solidFill>
        </p:spPr>
        <p:txBody>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1000"/>
              </a:spcBef>
              <a:spcAft>
                <a:spcPts val="0"/>
              </a:spcAft>
              <a:buClrTx/>
              <a:buSzPct val="75000"/>
              <a:buFont typeface="Arial" panose="020B0604020202020204" pitchFamily="34" charset="0"/>
              <a:buNone/>
              <a:tabLst/>
              <a:defRPr/>
            </a:pPr>
            <a:r>
              <a:rPr kumimoji="0" lang="en-US" b="0"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Specific</a:t>
            </a:r>
            <a:r>
              <a:rPr kumimoji="0" lang="en-US" b="1"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 reasons </a:t>
            </a:r>
            <a:r>
              <a:rPr kumimoji="0" lang="en-US" b="0"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for high turnover are </a:t>
            </a:r>
            <a:r>
              <a:rPr kumimoji="0" lang="en-US" b="1"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largely unknown </a:t>
            </a:r>
            <a:r>
              <a:rPr kumimoji="0" lang="en-US" b="0"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at the State of Georgia</a:t>
            </a:r>
            <a:r>
              <a:rPr kumimoji="0" lang="en-US" b="1"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 as 78% of terminations are coded as generic "Resignation"</a:t>
            </a:r>
            <a:r>
              <a:rPr kumimoji="0" lang="en-US" b="0"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a:t>
            </a:r>
          </a:p>
        </p:txBody>
      </p:sp>
      <p:grpSp>
        <p:nvGrpSpPr>
          <p:cNvPr id="27" name="Group 26">
            <a:extLst>
              <a:ext uri="{FF2B5EF4-FFF2-40B4-BE49-F238E27FC236}">
                <a16:creationId xmlns:a16="http://schemas.microsoft.com/office/drawing/2014/main" id="{13CCDAC5-2896-AA82-99CE-4D8311F8911B}"/>
              </a:ext>
            </a:extLst>
          </p:cNvPr>
          <p:cNvGrpSpPr/>
          <p:nvPr/>
        </p:nvGrpSpPr>
        <p:grpSpPr>
          <a:xfrm>
            <a:off x="8981184" y="6600144"/>
            <a:ext cx="4605390" cy="230832"/>
            <a:chOff x="362071" y="5996879"/>
            <a:chExt cx="4605390" cy="230832"/>
          </a:xfrm>
        </p:grpSpPr>
        <p:sp>
          <p:nvSpPr>
            <p:cNvPr id="28" name="Rectangle 27">
              <a:extLst>
                <a:ext uri="{FF2B5EF4-FFF2-40B4-BE49-F238E27FC236}">
                  <a16:creationId xmlns:a16="http://schemas.microsoft.com/office/drawing/2014/main" id="{76FEE928-9157-F6F5-3A19-7FBAA67EC9AF}"/>
                </a:ext>
              </a:extLst>
            </p:cNvPr>
            <p:cNvSpPr/>
            <p:nvPr/>
          </p:nvSpPr>
          <p:spPr>
            <a:xfrm>
              <a:off x="362071" y="6026905"/>
              <a:ext cx="266458" cy="14955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9" name="TextBox 28">
              <a:extLst>
                <a:ext uri="{FF2B5EF4-FFF2-40B4-BE49-F238E27FC236}">
                  <a16:creationId xmlns:a16="http://schemas.microsoft.com/office/drawing/2014/main" id="{E13D3228-735B-B716-B052-A00CD4AC85AF}"/>
                </a:ext>
              </a:extLst>
            </p:cNvPr>
            <p:cNvSpPr txBox="1"/>
            <p:nvPr/>
          </p:nvSpPr>
          <p:spPr>
            <a:xfrm>
              <a:off x="618101" y="5996879"/>
              <a:ext cx="43493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a:ea typeface="+mn-ea"/>
                  <a:cs typeface="+mn-cs"/>
                </a:rPr>
                <a:t>Data from </a:t>
              </a:r>
              <a:r>
                <a:rPr kumimoji="0" lang="en-US" sz="900" b="0" i="1" u="none" strike="noStrike" kern="1200" cap="none" spc="0" normalizeH="0" baseline="0" noProof="0" dirty="0" err="1">
                  <a:ln>
                    <a:noFill/>
                  </a:ln>
                  <a:solidFill>
                    <a:prstClr val="black"/>
                  </a:solidFill>
                  <a:effectLst/>
                  <a:uLnTx/>
                  <a:uFillTx/>
                  <a:latin typeface="Open Sans"/>
                  <a:ea typeface="+mn-ea"/>
                  <a:cs typeface="+mn-cs"/>
                </a:rPr>
                <a:t>TeamWorks</a:t>
              </a:r>
              <a:r>
                <a:rPr kumimoji="0" lang="en-US" sz="900" b="0" i="1" u="none" strike="noStrike" kern="1200" cap="none" spc="0" normalizeH="0" baseline="0" noProof="0" dirty="0">
                  <a:ln>
                    <a:noFill/>
                  </a:ln>
                  <a:solidFill>
                    <a:prstClr val="black"/>
                  </a:solidFill>
                  <a:effectLst/>
                  <a:uLnTx/>
                  <a:uFillTx/>
                  <a:latin typeface="Open Sans"/>
                  <a:ea typeface="+mn-ea"/>
                  <a:cs typeface="+mn-cs"/>
                </a:rPr>
                <a:t> FY22 Workforce Report</a:t>
              </a:r>
            </a:p>
          </p:txBody>
        </p:sp>
      </p:grpSp>
    </p:spTree>
    <p:extLst>
      <p:ext uri="{BB962C8B-B14F-4D97-AF65-F5344CB8AC3E}">
        <p14:creationId xmlns:p14="http://schemas.microsoft.com/office/powerpoint/2010/main" val="414920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2">
            <a:extLst>
              <a:ext uri="{FF2B5EF4-FFF2-40B4-BE49-F238E27FC236}">
                <a16:creationId xmlns:a16="http://schemas.microsoft.com/office/drawing/2014/main" id="{052A3854-1CCA-47DB-BC7A-207FB92D200A}"/>
              </a:ext>
            </a:extLst>
          </p:cNvPr>
          <p:cNvSpPr txBox="1">
            <a:spLocks/>
          </p:cNvSpPr>
          <p:nvPr/>
        </p:nvSpPr>
        <p:spPr>
          <a:xfrm>
            <a:off x="270641" y="910898"/>
            <a:ext cx="11187293" cy="640643"/>
          </a:xfrm>
          <a:prstGeom prst="rect">
            <a:avLst/>
          </a:prstGeom>
        </p:spPr>
        <p:txBody>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1800" b="0" i="0" u="none" strike="noStrike" kern="1200" cap="none" spc="-31" normalizeH="0" baseline="0" noProof="0">
                <a:ln>
                  <a:noFill/>
                </a:ln>
                <a:solidFill>
                  <a:srgbClr val="787878"/>
                </a:solidFill>
                <a:effectLst/>
                <a:uLnTx/>
                <a:uFillTx/>
                <a:latin typeface="Open Sans"/>
                <a:ea typeface="Open Sans" panose="020B0606030504020204" pitchFamily="34" charset="0"/>
                <a:cs typeface="Open Sans" panose="020B0606030504020204" pitchFamily="34" charset="0"/>
              </a:rPr>
              <a:t>The State of Georgia’s workforce challenges are experienced across State agencies. Given today’s talent crunch, Georgia is exploring ways to enhance retention along with addressing recruitment. </a:t>
            </a:r>
          </a:p>
        </p:txBody>
      </p:sp>
      <p:sp>
        <p:nvSpPr>
          <p:cNvPr id="2" name="Title 1">
            <a:extLst>
              <a:ext uri="{FF2B5EF4-FFF2-40B4-BE49-F238E27FC236}">
                <a16:creationId xmlns:a16="http://schemas.microsoft.com/office/drawing/2014/main" id="{3BB44AC1-9DD6-4337-AA89-070DD3EDE064}"/>
              </a:ext>
            </a:extLst>
          </p:cNvPr>
          <p:cNvSpPr>
            <a:spLocks noGrp="1"/>
          </p:cNvSpPr>
          <p:nvPr>
            <p:ph type="title"/>
          </p:nvPr>
        </p:nvSpPr>
        <p:spPr>
          <a:xfrm>
            <a:off x="270641" y="340189"/>
            <a:ext cx="10515600" cy="681695"/>
          </a:xfrm>
        </p:spPr>
        <p:txBody>
          <a:bodyPr>
            <a:normAutofit fontScale="90000"/>
          </a:bodyPr>
          <a:lstStyle/>
          <a:p>
            <a:r>
              <a:rPr lang="en-US" sz="3200" spc="-100">
                <a:ea typeface="Open Sans" panose="020B0606030504020204" pitchFamily="34" charset="0"/>
                <a:cs typeface="Open Sans" panose="020B0606030504020204" pitchFamily="34" charset="0"/>
              </a:rPr>
              <a:t>Georgia’s Current </a:t>
            </a:r>
            <a:r>
              <a:rPr lang="en-US" spc="-100">
                <a:ea typeface="Open Sans" panose="020B0606030504020204" pitchFamily="34" charset="0"/>
                <a:cs typeface="Open Sans" panose="020B0606030504020204" pitchFamily="34" charset="0"/>
              </a:rPr>
              <a:t>Efforts to Address </a:t>
            </a:r>
            <a:r>
              <a:rPr lang="en-US" sz="3200" spc="-100">
                <a:ea typeface="Open Sans" panose="020B0606030504020204" pitchFamily="34" charset="0"/>
                <a:cs typeface="Open Sans" panose="020B0606030504020204" pitchFamily="34" charset="0"/>
              </a:rPr>
              <a:t>Workforce </a:t>
            </a:r>
            <a:r>
              <a:rPr lang="en-US" spc="-100">
                <a:ea typeface="Open Sans" panose="020B0606030504020204" pitchFamily="34" charset="0"/>
                <a:cs typeface="Open Sans" panose="020B0606030504020204" pitchFamily="34" charset="0"/>
              </a:rPr>
              <a:t>Challenges</a:t>
            </a:r>
            <a:endParaRPr lang="en-US" sz="3200" spc="-10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5AA41694-50EF-9295-7D39-533070A1B215}"/>
              </a:ext>
            </a:extLst>
          </p:cNvPr>
          <p:cNvGrpSpPr/>
          <p:nvPr/>
        </p:nvGrpSpPr>
        <p:grpSpPr>
          <a:xfrm>
            <a:off x="8545969" y="1592593"/>
            <a:ext cx="3572786" cy="5047693"/>
            <a:chOff x="997126" y="2156137"/>
            <a:chExt cx="4708611" cy="4808860"/>
          </a:xfrm>
          <a:solidFill>
            <a:srgbClr val="EFE8ED"/>
          </a:solidFill>
        </p:grpSpPr>
        <p:sp>
          <p:nvSpPr>
            <p:cNvPr id="6" name="Rectangle 5">
              <a:extLst>
                <a:ext uri="{FF2B5EF4-FFF2-40B4-BE49-F238E27FC236}">
                  <a16:creationId xmlns:a16="http://schemas.microsoft.com/office/drawing/2014/main" id="{E5AF3A26-F011-4415-8F4B-9828F44327C3}"/>
                </a:ext>
              </a:extLst>
            </p:cNvPr>
            <p:cNvSpPr/>
            <p:nvPr/>
          </p:nvSpPr>
          <p:spPr>
            <a:xfrm>
              <a:off x="1091366" y="2492695"/>
              <a:ext cx="4520131" cy="4472302"/>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F26A8B45-0839-4FED-BCEB-01ABA0F8E468}"/>
                </a:ext>
              </a:extLst>
            </p:cNvPr>
            <p:cNvSpPr txBox="1"/>
            <p:nvPr/>
          </p:nvSpPr>
          <p:spPr>
            <a:xfrm>
              <a:off x="997126" y="2156137"/>
              <a:ext cx="4708611" cy="38117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912F7E"/>
                  </a:solidFill>
                  <a:effectLst/>
                  <a:uLnTx/>
                  <a:uFillTx/>
                  <a:latin typeface="Open Sans"/>
                  <a:ea typeface="Verdana" panose="020B0604030504040204" pitchFamily="34" charset="0"/>
                  <a:cs typeface="Verdana" panose="020B0604030504040204" pitchFamily="34" charset="0"/>
                </a:rPr>
                <a:t>Desired Outcomes</a:t>
              </a:r>
            </a:p>
          </p:txBody>
        </p:sp>
      </p:grpSp>
      <p:sp>
        <p:nvSpPr>
          <p:cNvPr id="60" name="Rectangle 59">
            <a:extLst>
              <a:ext uri="{FF2B5EF4-FFF2-40B4-BE49-F238E27FC236}">
                <a16:creationId xmlns:a16="http://schemas.microsoft.com/office/drawing/2014/main" id="{9DEF8E8C-5AAF-1699-1B19-72C21D8421F7}"/>
              </a:ext>
            </a:extLst>
          </p:cNvPr>
          <p:cNvSpPr/>
          <p:nvPr/>
        </p:nvSpPr>
        <p:spPr>
          <a:xfrm>
            <a:off x="303616" y="3356741"/>
            <a:ext cx="7630705" cy="796163"/>
          </a:xfrm>
          <a:prstGeom prst="rect">
            <a:avLst/>
          </a:prstGeom>
          <a:solidFill>
            <a:schemeClr val="accent3">
              <a:lumMod val="20000"/>
              <a:lumOff val="80000"/>
            </a:schemeClr>
          </a:solid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55" name="Text Placeholder 2">
            <a:extLst>
              <a:ext uri="{FF2B5EF4-FFF2-40B4-BE49-F238E27FC236}">
                <a16:creationId xmlns:a16="http://schemas.microsoft.com/office/drawing/2014/main" id="{3A9E9314-8A41-919B-1407-1A603BE96E81}"/>
              </a:ext>
            </a:extLst>
          </p:cNvPr>
          <p:cNvSpPr txBox="1">
            <a:spLocks/>
          </p:cNvSpPr>
          <p:nvPr/>
        </p:nvSpPr>
        <p:spPr>
          <a:xfrm>
            <a:off x="924155" y="2384478"/>
            <a:ext cx="7001275" cy="3245892"/>
          </a:xfrm>
          <a:prstGeom prst="rect">
            <a:avLst/>
          </a:prstGeom>
        </p:spPr>
        <p:txBody>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3000"/>
              </a:spcBef>
              <a:spcAft>
                <a:spcPts val="0"/>
              </a:spcAft>
              <a:buClr>
                <a:srgbClr val="787878"/>
              </a:buClr>
              <a:buSzPct val="75000"/>
              <a:buFont typeface="Arial" panose="020B0604020202020204" pitchFamily="34" charset="0"/>
              <a:buNone/>
              <a:tabLst/>
              <a:defRPr/>
            </a:pPr>
            <a:r>
              <a:rPr kumimoji="0" lang="en-US" b="1" i="0" u="none" strike="noStrike" kern="1200" cap="none" spc="-31" normalizeH="0" baseline="0" noProof="0" dirty="0">
                <a:ln>
                  <a:noFill/>
                </a:ln>
                <a:solidFill>
                  <a:srgbClr val="F08132"/>
                </a:solidFill>
                <a:effectLst/>
                <a:uLnTx/>
                <a:uFillTx/>
                <a:latin typeface="Open Sans"/>
                <a:ea typeface="Open Sans" panose="020B0606030504020204" pitchFamily="34" charset="0"/>
                <a:cs typeface="Open Sans" panose="020B0606030504020204" pitchFamily="34" charset="0"/>
              </a:rPr>
              <a:t>Standing up Workgroup Strategies Initiative Workgroups (WSIW) </a:t>
            </a:r>
          </a:p>
          <a:p>
            <a:pPr marL="0" marR="0" lvl="0" indent="0" algn="l" defTabSz="914377" rtl="0" eaLnBrk="1" fontAlgn="auto" latinLnBrk="0" hangingPunct="1">
              <a:lnSpc>
                <a:spcPct val="110000"/>
              </a:lnSpc>
              <a:spcBef>
                <a:spcPts val="4000"/>
              </a:spcBef>
              <a:spcAft>
                <a:spcPts val="0"/>
              </a:spcAft>
              <a:buClr>
                <a:srgbClr val="787878"/>
              </a:buClr>
              <a:buSzPct val="75000"/>
              <a:buFont typeface="Arial" panose="020B0604020202020204" pitchFamily="34" charset="0"/>
              <a:buNone/>
              <a:tabLst/>
              <a:defRPr/>
            </a:pPr>
            <a:r>
              <a:rPr kumimoji="0" lang="en-US" b="1" i="0" u="none" strike="noStrike" kern="1200" cap="none" spc="-31" normalizeH="0" baseline="0" noProof="0" dirty="0">
                <a:ln>
                  <a:noFill/>
                </a:ln>
                <a:solidFill>
                  <a:srgbClr val="F08132"/>
                </a:solidFill>
                <a:effectLst/>
                <a:uLnTx/>
                <a:uFillTx/>
                <a:latin typeface="Open Sans"/>
                <a:ea typeface="Open Sans" panose="020B0606030504020204" pitchFamily="34" charset="0"/>
                <a:cs typeface="Open Sans" panose="020B0606030504020204" pitchFamily="34" charset="0"/>
              </a:rPr>
              <a:t>Conducting a Retention Study </a:t>
            </a:r>
          </a:p>
          <a:p>
            <a:pPr marL="0" marR="0" lvl="0" indent="0" algn="l" defTabSz="914377" rtl="0" eaLnBrk="1" fontAlgn="auto" latinLnBrk="0" hangingPunct="1">
              <a:lnSpc>
                <a:spcPct val="110000"/>
              </a:lnSpc>
              <a:spcBef>
                <a:spcPts val="5400"/>
              </a:spcBef>
              <a:spcAft>
                <a:spcPts val="0"/>
              </a:spcAft>
              <a:buClr>
                <a:srgbClr val="787878"/>
              </a:buClr>
              <a:buSzPct val="75000"/>
              <a:buFont typeface="Arial" panose="020B0604020202020204" pitchFamily="34" charset="0"/>
              <a:buNone/>
              <a:tabLst/>
              <a:defRPr/>
            </a:pPr>
            <a:r>
              <a:rPr kumimoji="0" lang="en-US" b="1" i="0" u="none" strike="noStrike" kern="1200" cap="none" spc="0" normalizeH="0" baseline="0" noProof="0" dirty="0">
                <a:ln>
                  <a:noFill/>
                </a:ln>
                <a:solidFill>
                  <a:srgbClr val="F08132"/>
                </a:solidFill>
                <a:effectLst/>
                <a:uLnTx/>
                <a:uFillTx/>
                <a:latin typeface="Open Sans"/>
                <a:ea typeface="Verdana" panose="020B0604030504040204" pitchFamily="34" charset="0"/>
                <a:cs typeface="Verdana" panose="020B0604030504040204" pitchFamily="34" charset="0"/>
              </a:rPr>
              <a:t>Conducting a Statewide Review of Minimum Job Qualifications </a:t>
            </a:r>
          </a:p>
          <a:p>
            <a:pPr marL="0" marR="0" lvl="0" indent="0" algn="l" defTabSz="914377" rtl="0" eaLnBrk="1" fontAlgn="auto" latinLnBrk="0" hangingPunct="1">
              <a:lnSpc>
                <a:spcPct val="110000"/>
              </a:lnSpc>
              <a:spcBef>
                <a:spcPts val="3600"/>
              </a:spcBef>
              <a:spcAft>
                <a:spcPts val="0"/>
              </a:spcAft>
              <a:buClr>
                <a:srgbClr val="787878"/>
              </a:buClr>
              <a:buSzPct val="75000"/>
              <a:buFont typeface="Arial" panose="020B0604020202020204" pitchFamily="34" charset="0"/>
              <a:buNone/>
              <a:tabLst/>
              <a:defRPr/>
            </a:pPr>
            <a:r>
              <a:rPr kumimoji="0" lang="en-US" b="1" i="0" u="none" strike="noStrike" kern="1200" cap="none" spc="0" normalizeH="0" baseline="0" noProof="0" dirty="0">
                <a:ln>
                  <a:noFill/>
                </a:ln>
                <a:solidFill>
                  <a:srgbClr val="F08132"/>
                </a:solidFill>
                <a:effectLst/>
                <a:uLnTx/>
                <a:uFillTx/>
                <a:latin typeface="Open Sans"/>
                <a:ea typeface="Verdana" panose="020B0604030504040204" pitchFamily="34" charset="0"/>
                <a:cs typeface="Verdana" panose="020B0604030504040204" pitchFamily="34" charset="0"/>
              </a:rPr>
              <a:t>Establishing a New Recruiting and Retention Unit</a:t>
            </a:r>
            <a:endParaRPr kumimoji="0" lang="en-US" b="0" i="0" u="none" strike="noStrike" kern="1200" cap="none" spc="0" normalizeH="0" baseline="0" noProof="0" dirty="0">
              <a:ln>
                <a:noFill/>
              </a:ln>
              <a:solidFill>
                <a:prstClr val="black"/>
              </a:solidFill>
              <a:effectLst/>
              <a:uLnTx/>
              <a:uFillTx/>
              <a:latin typeface="Open Sans"/>
              <a:ea typeface="Open Sans" charset="0"/>
              <a:cs typeface="Open Sans" charset="0"/>
            </a:endParaRPr>
          </a:p>
        </p:txBody>
      </p:sp>
      <p:sp>
        <p:nvSpPr>
          <p:cNvPr id="56" name="Oval 55">
            <a:extLst>
              <a:ext uri="{FF2B5EF4-FFF2-40B4-BE49-F238E27FC236}">
                <a16:creationId xmlns:a16="http://schemas.microsoft.com/office/drawing/2014/main" id="{5CA0DE3F-68B3-8D77-83B2-012FE255A9BD}"/>
              </a:ext>
            </a:extLst>
          </p:cNvPr>
          <p:cNvSpPr/>
          <p:nvPr/>
        </p:nvSpPr>
        <p:spPr>
          <a:xfrm>
            <a:off x="443867" y="3541251"/>
            <a:ext cx="457200" cy="457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2</a:t>
            </a:r>
          </a:p>
        </p:txBody>
      </p:sp>
      <p:sp>
        <p:nvSpPr>
          <p:cNvPr id="57" name="Oval 56">
            <a:extLst>
              <a:ext uri="{FF2B5EF4-FFF2-40B4-BE49-F238E27FC236}">
                <a16:creationId xmlns:a16="http://schemas.microsoft.com/office/drawing/2014/main" id="{57321B0A-76EB-9320-6189-F392C2062A4E}"/>
              </a:ext>
            </a:extLst>
          </p:cNvPr>
          <p:cNvSpPr/>
          <p:nvPr/>
        </p:nvSpPr>
        <p:spPr>
          <a:xfrm>
            <a:off x="443867" y="2467990"/>
            <a:ext cx="457200" cy="457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1</a:t>
            </a:r>
          </a:p>
        </p:txBody>
      </p:sp>
      <p:sp>
        <p:nvSpPr>
          <p:cNvPr id="58" name="Oval 57">
            <a:extLst>
              <a:ext uri="{FF2B5EF4-FFF2-40B4-BE49-F238E27FC236}">
                <a16:creationId xmlns:a16="http://schemas.microsoft.com/office/drawing/2014/main" id="{499662E5-9E07-DC13-07EF-BDBBA0DCC047}"/>
              </a:ext>
            </a:extLst>
          </p:cNvPr>
          <p:cNvSpPr/>
          <p:nvPr/>
        </p:nvSpPr>
        <p:spPr>
          <a:xfrm>
            <a:off x="433196" y="4614512"/>
            <a:ext cx="457200" cy="457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3</a:t>
            </a:r>
          </a:p>
        </p:txBody>
      </p:sp>
      <p:sp>
        <p:nvSpPr>
          <p:cNvPr id="59" name="Oval 58">
            <a:extLst>
              <a:ext uri="{FF2B5EF4-FFF2-40B4-BE49-F238E27FC236}">
                <a16:creationId xmlns:a16="http://schemas.microsoft.com/office/drawing/2014/main" id="{34D9DA1F-03DD-8CB2-EE62-422B6F0AC5C0}"/>
              </a:ext>
            </a:extLst>
          </p:cNvPr>
          <p:cNvSpPr/>
          <p:nvPr/>
        </p:nvSpPr>
        <p:spPr>
          <a:xfrm>
            <a:off x="443867" y="5687772"/>
            <a:ext cx="457200" cy="457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4</a:t>
            </a:r>
          </a:p>
        </p:txBody>
      </p:sp>
      <p:cxnSp>
        <p:nvCxnSpPr>
          <p:cNvPr id="5" name="Straight Connector 4">
            <a:extLst>
              <a:ext uri="{FF2B5EF4-FFF2-40B4-BE49-F238E27FC236}">
                <a16:creationId xmlns:a16="http://schemas.microsoft.com/office/drawing/2014/main" id="{C2CF70AE-D6BE-B4A4-2D6B-BAB1AD7DE451}"/>
              </a:ext>
            </a:extLst>
          </p:cNvPr>
          <p:cNvCxnSpPr>
            <a:cxnSpLocks/>
          </p:cNvCxnSpPr>
          <p:nvPr/>
        </p:nvCxnSpPr>
        <p:spPr>
          <a:xfrm flipH="1" flipV="1">
            <a:off x="338958" y="1962014"/>
            <a:ext cx="7586472"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01AAC7B-301C-482E-A080-2BDC8EA25EDD}"/>
              </a:ext>
            </a:extLst>
          </p:cNvPr>
          <p:cNvSpPr txBox="1"/>
          <p:nvPr/>
        </p:nvSpPr>
        <p:spPr>
          <a:xfrm>
            <a:off x="2345802" y="1744230"/>
            <a:ext cx="3572785" cy="435568"/>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Open Sans"/>
                <a:ea typeface="Verdana" panose="020B0604030504040204" pitchFamily="34" charset="0"/>
                <a:cs typeface="Verdana" panose="020B0604030504040204" pitchFamily="34" charset="0"/>
              </a:rPr>
              <a:t>Current Workforce Efforts</a:t>
            </a:r>
          </a:p>
        </p:txBody>
      </p:sp>
      <p:sp>
        <p:nvSpPr>
          <p:cNvPr id="15" name="Rectangle 14">
            <a:extLst>
              <a:ext uri="{FF2B5EF4-FFF2-40B4-BE49-F238E27FC236}">
                <a16:creationId xmlns:a16="http://schemas.microsoft.com/office/drawing/2014/main" id="{EDD325AE-08A8-39AB-E4B0-B6BDFE62D927}"/>
              </a:ext>
            </a:extLst>
          </p:cNvPr>
          <p:cNvSpPr/>
          <p:nvPr/>
        </p:nvSpPr>
        <p:spPr>
          <a:xfrm>
            <a:off x="8967137" y="2451827"/>
            <a:ext cx="3028920" cy="3467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1800"/>
              </a:spcAft>
              <a:buClrTx/>
              <a:buSzTx/>
              <a:buFontTx/>
              <a:buNone/>
              <a:tabLst/>
              <a:defRPr/>
            </a:pPr>
            <a:r>
              <a:rPr kumimoji="0" lang="en-US"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Streamline </a:t>
            </a:r>
            <a:r>
              <a:rPr kumimoji="0" lang="en-US" b="0"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and </a:t>
            </a:r>
            <a:r>
              <a:rPr kumimoji="0" lang="en-US"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innovate </a:t>
            </a:r>
            <a:r>
              <a:rPr kumimoji="0" lang="en-US" b="0"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the ways the State identifies </a:t>
            </a:r>
            <a:r>
              <a:rPr kumimoji="0" lang="en-US"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potential talent</a:t>
            </a:r>
          </a:p>
          <a:p>
            <a:pPr marL="457200" marR="0" lvl="1" indent="0" algn="l" defTabSz="914400" rtl="0" eaLnBrk="1" fontAlgn="auto" latinLnBrk="0" hangingPunct="1">
              <a:lnSpc>
                <a:spcPct val="100000"/>
              </a:lnSpc>
              <a:spcBef>
                <a:spcPts val="0"/>
              </a:spcBef>
              <a:spcAft>
                <a:spcPts val="1800"/>
              </a:spcAft>
              <a:buClrTx/>
              <a:buSzTx/>
              <a:buFontTx/>
              <a:buNone/>
              <a:tabLst/>
              <a:defRPr/>
            </a:pPr>
            <a:r>
              <a:rPr kumimoji="0" lang="en-US"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Prepare employees </a:t>
            </a:r>
            <a:r>
              <a:rPr kumimoji="0" lang="en-US" b="0"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with the </a:t>
            </a:r>
            <a:r>
              <a:rPr kumimoji="0" lang="en-US"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skills</a:t>
            </a:r>
            <a:r>
              <a:rPr kumimoji="0" lang="en-US" b="0"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 and </a:t>
            </a:r>
            <a:r>
              <a:rPr kumimoji="0" lang="en-US"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capabilities</a:t>
            </a:r>
            <a:r>
              <a:rPr kumimoji="0" lang="en-US" b="0"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 for success on the job</a:t>
            </a:r>
          </a:p>
          <a:p>
            <a:pPr marL="457200" marR="0" lvl="1" indent="0" algn="l" defTabSz="914400" rtl="0" eaLnBrk="1" fontAlgn="auto" latinLnBrk="0" hangingPunct="1">
              <a:lnSpc>
                <a:spcPct val="100000"/>
              </a:lnSpc>
              <a:spcBef>
                <a:spcPts val="0"/>
              </a:spcBef>
              <a:spcAft>
                <a:spcPts val="1800"/>
              </a:spcAft>
              <a:buClrTx/>
              <a:buSzTx/>
              <a:buFontTx/>
              <a:buNone/>
              <a:tabLst/>
              <a:defRPr/>
            </a:pPr>
            <a:r>
              <a:rPr kumimoji="0" lang="en-US"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Keep them employed</a:t>
            </a:r>
            <a:r>
              <a:rPr kumimoji="0" lang="en-US" b="0"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 </a:t>
            </a:r>
            <a:r>
              <a:rPr kumimoji="0" lang="en-US"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engaged</a:t>
            </a:r>
            <a:r>
              <a:rPr kumimoji="0" lang="en-US" b="0"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 and </a:t>
            </a:r>
            <a:r>
              <a:rPr kumimoji="0" lang="en-US"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growing </a:t>
            </a:r>
            <a:r>
              <a:rPr kumimoji="0" lang="en-US" b="0"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throughout a meaningful career with the State</a:t>
            </a:r>
            <a:endParaRPr kumimoji="0" lang="en-US" b="1" i="0" u="none" strike="noStrike" kern="1200" cap="none" spc="30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endParaRPr>
          </a:p>
        </p:txBody>
      </p:sp>
      <p:sp>
        <p:nvSpPr>
          <p:cNvPr id="17" name="Freeform 893">
            <a:extLst>
              <a:ext uri="{FF2B5EF4-FFF2-40B4-BE49-F238E27FC236}">
                <a16:creationId xmlns:a16="http://schemas.microsoft.com/office/drawing/2014/main" id="{DD5FBAEA-FAD4-EA73-5203-093DACE0FA62}"/>
              </a:ext>
            </a:extLst>
          </p:cNvPr>
          <p:cNvSpPr>
            <a:spLocks noChangeAspect="1" noEditPoints="1"/>
          </p:cNvSpPr>
          <p:nvPr/>
        </p:nvSpPr>
        <p:spPr bwMode="auto">
          <a:xfrm>
            <a:off x="8858557" y="2178570"/>
            <a:ext cx="548640" cy="510822"/>
          </a:xfrm>
          <a:custGeom>
            <a:avLst/>
            <a:gdLst>
              <a:gd name="T0" fmla="*/ 285 w 289"/>
              <a:gd name="T1" fmla="*/ 269 h 288"/>
              <a:gd name="T2" fmla="*/ 189 w 289"/>
              <a:gd name="T3" fmla="*/ 174 h 288"/>
              <a:gd name="T4" fmla="*/ 213 w 289"/>
              <a:gd name="T5" fmla="*/ 106 h 288"/>
              <a:gd name="T6" fmla="*/ 106 w 289"/>
              <a:gd name="T7" fmla="*/ 0 h 288"/>
              <a:gd name="T8" fmla="*/ 0 w 289"/>
              <a:gd name="T9" fmla="*/ 106 h 288"/>
              <a:gd name="T10" fmla="*/ 106 w 289"/>
              <a:gd name="T11" fmla="*/ 213 h 288"/>
              <a:gd name="T12" fmla="*/ 174 w 289"/>
              <a:gd name="T13" fmla="*/ 189 h 288"/>
              <a:gd name="T14" fmla="*/ 269 w 289"/>
              <a:gd name="T15" fmla="*/ 285 h 288"/>
              <a:gd name="T16" fmla="*/ 277 w 289"/>
              <a:gd name="T17" fmla="*/ 288 h 288"/>
              <a:gd name="T18" fmla="*/ 285 w 289"/>
              <a:gd name="T19" fmla="*/ 285 h 288"/>
              <a:gd name="T20" fmla="*/ 285 w 289"/>
              <a:gd name="T21" fmla="*/ 269 h 288"/>
              <a:gd name="T22" fmla="*/ 106 w 289"/>
              <a:gd name="T23" fmla="*/ 192 h 288"/>
              <a:gd name="T24" fmla="*/ 21 w 289"/>
              <a:gd name="T25" fmla="*/ 106 h 288"/>
              <a:gd name="T26" fmla="*/ 106 w 289"/>
              <a:gd name="T27" fmla="*/ 21 h 288"/>
              <a:gd name="T28" fmla="*/ 192 w 289"/>
              <a:gd name="T29" fmla="*/ 106 h 288"/>
              <a:gd name="T30" fmla="*/ 106 w 289"/>
              <a:gd name="T31"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88">
                <a:moveTo>
                  <a:pt x="285" y="269"/>
                </a:moveTo>
                <a:cubicBezTo>
                  <a:pt x="189" y="174"/>
                  <a:pt x="189" y="174"/>
                  <a:pt x="189" y="174"/>
                </a:cubicBezTo>
                <a:cubicBezTo>
                  <a:pt x="204" y="155"/>
                  <a:pt x="213" y="132"/>
                  <a:pt x="213" y="106"/>
                </a:cubicBezTo>
                <a:cubicBezTo>
                  <a:pt x="213" y="48"/>
                  <a:pt x="165" y="0"/>
                  <a:pt x="106" y="0"/>
                </a:cubicBezTo>
                <a:cubicBezTo>
                  <a:pt x="48" y="0"/>
                  <a:pt x="0" y="48"/>
                  <a:pt x="0" y="106"/>
                </a:cubicBezTo>
                <a:cubicBezTo>
                  <a:pt x="0" y="165"/>
                  <a:pt x="48" y="213"/>
                  <a:pt x="106" y="213"/>
                </a:cubicBezTo>
                <a:cubicBezTo>
                  <a:pt x="132" y="213"/>
                  <a:pt x="155" y="204"/>
                  <a:pt x="174" y="189"/>
                </a:cubicBezTo>
                <a:cubicBezTo>
                  <a:pt x="269" y="285"/>
                  <a:pt x="269" y="285"/>
                  <a:pt x="269" y="285"/>
                </a:cubicBezTo>
                <a:cubicBezTo>
                  <a:pt x="272" y="287"/>
                  <a:pt x="274" y="288"/>
                  <a:pt x="277" y="288"/>
                </a:cubicBezTo>
                <a:cubicBezTo>
                  <a:pt x="280" y="288"/>
                  <a:pt x="282" y="287"/>
                  <a:pt x="285" y="285"/>
                </a:cubicBezTo>
                <a:cubicBezTo>
                  <a:pt x="289" y="280"/>
                  <a:pt x="289" y="274"/>
                  <a:pt x="285" y="269"/>
                </a:cubicBezTo>
                <a:close/>
                <a:moveTo>
                  <a:pt x="106" y="192"/>
                </a:moveTo>
                <a:cubicBezTo>
                  <a:pt x="59" y="192"/>
                  <a:pt x="21" y="153"/>
                  <a:pt x="21" y="106"/>
                </a:cubicBezTo>
                <a:cubicBezTo>
                  <a:pt x="21" y="59"/>
                  <a:pt x="59" y="21"/>
                  <a:pt x="106" y="21"/>
                </a:cubicBezTo>
                <a:cubicBezTo>
                  <a:pt x="153" y="21"/>
                  <a:pt x="192" y="59"/>
                  <a:pt x="192" y="106"/>
                </a:cubicBezTo>
                <a:cubicBezTo>
                  <a:pt x="192" y="153"/>
                  <a:pt x="153" y="192"/>
                  <a:pt x="106" y="192"/>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p:txBody>
      </p:sp>
      <p:pic>
        <p:nvPicPr>
          <p:cNvPr id="18" name="Graphic 17" descr="Treasure Map with solid fill">
            <a:extLst>
              <a:ext uri="{FF2B5EF4-FFF2-40B4-BE49-F238E27FC236}">
                <a16:creationId xmlns:a16="http://schemas.microsoft.com/office/drawing/2014/main" id="{8E7BE463-C41D-A445-3802-BBFBB90D62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28757" y="4762493"/>
            <a:ext cx="548640" cy="520617"/>
          </a:xfrm>
          <a:prstGeom prst="rect">
            <a:avLst/>
          </a:prstGeom>
        </p:spPr>
      </p:pic>
      <p:pic>
        <p:nvPicPr>
          <p:cNvPr id="19" name="Graphic 18" descr="Teacher with solid fill">
            <a:extLst>
              <a:ext uri="{FF2B5EF4-FFF2-40B4-BE49-F238E27FC236}">
                <a16:creationId xmlns:a16="http://schemas.microsoft.com/office/drawing/2014/main" id="{469E9387-F843-8C59-2036-3C9B0D281F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83126" y="3498299"/>
            <a:ext cx="731520" cy="694156"/>
          </a:xfrm>
          <a:prstGeom prst="rect">
            <a:avLst/>
          </a:prstGeom>
        </p:spPr>
      </p:pic>
      <p:sp>
        <p:nvSpPr>
          <p:cNvPr id="23" name="Trapezoid 22">
            <a:extLst>
              <a:ext uri="{FF2B5EF4-FFF2-40B4-BE49-F238E27FC236}">
                <a16:creationId xmlns:a16="http://schemas.microsoft.com/office/drawing/2014/main" id="{BEA56DA1-35C2-DC89-0532-7C7DC9A06296}"/>
              </a:ext>
            </a:extLst>
          </p:cNvPr>
          <p:cNvSpPr/>
          <p:nvPr/>
        </p:nvSpPr>
        <p:spPr>
          <a:xfrm rot="5400000">
            <a:off x="6628205" y="4031305"/>
            <a:ext cx="3417526" cy="258573"/>
          </a:xfrm>
          <a:prstGeom prst="trapezoid">
            <a:avLst>
              <a:gd name="adj" fmla="val 7271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57043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ord 2">
            <a:extLst>
              <a:ext uri="{FF2B5EF4-FFF2-40B4-BE49-F238E27FC236}">
                <a16:creationId xmlns:a16="http://schemas.microsoft.com/office/drawing/2014/main" id="{6760DC08-123C-5357-1078-7623612AC318}"/>
              </a:ext>
            </a:extLst>
          </p:cNvPr>
          <p:cNvSpPr/>
          <p:nvPr/>
        </p:nvSpPr>
        <p:spPr>
          <a:xfrm rot="10800000">
            <a:off x="-1228048" y="2246652"/>
            <a:ext cx="2531068" cy="2531074"/>
          </a:xfrm>
          <a:prstGeom prst="chord">
            <a:avLst>
              <a:gd name="adj1" fmla="val 5394406"/>
              <a:gd name="adj2" fmla="val 16200000"/>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lumMod val="75000"/>
                </a:srgbClr>
              </a:solidFill>
              <a:effectLst/>
              <a:uLnTx/>
              <a:uFillTx/>
              <a:latin typeface="Open Sans"/>
              <a:ea typeface="+mn-ea"/>
              <a:cs typeface="+mn-cs"/>
            </a:endParaRPr>
          </a:p>
        </p:txBody>
      </p:sp>
      <p:sp>
        <p:nvSpPr>
          <p:cNvPr id="5" name="TextBox 4">
            <a:extLst>
              <a:ext uri="{FF2B5EF4-FFF2-40B4-BE49-F238E27FC236}">
                <a16:creationId xmlns:a16="http://schemas.microsoft.com/office/drawing/2014/main" id="{69D618E7-3555-478B-AF67-AE3AE1759B12}"/>
              </a:ext>
            </a:extLst>
          </p:cNvPr>
          <p:cNvSpPr txBox="1"/>
          <p:nvPr/>
        </p:nvSpPr>
        <p:spPr>
          <a:xfrm>
            <a:off x="1371600" y="3036624"/>
            <a:ext cx="711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Open Sans"/>
                <a:ea typeface="+mn-ea"/>
                <a:cs typeface="+mn-cs"/>
              </a:rPr>
              <a:t>Work Plan</a:t>
            </a:r>
          </a:p>
        </p:txBody>
      </p:sp>
      <p:sp>
        <p:nvSpPr>
          <p:cNvPr id="4" name="TextBox 3">
            <a:extLst>
              <a:ext uri="{FF2B5EF4-FFF2-40B4-BE49-F238E27FC236}">
                <a16:creationId xmlns:a16="http://schemas.microsoft.com/office/drawing/2014/main" id="{2795428B-494F-478C-A382-FE8822EC89B2}"/>
              </a:ext>
            </a:extLst>
          </p:cNvPr>
          <p:cNvSpPr txBox="1"/>
          <p:nvPr/>
        </p:nvSpPr>
        <p:spPr>
          <a:xfrm>
            <a:off x="1524000" y="3189024"/>
            <a:ext cx="1066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dirty="0">
                <a:solidFill>
                  <a:prstClr val="black"/>
                </a:solidFill>
                <a:latin typeface="Open Sans"/>
              </a:rPr>
              <a:t>Retention Study</a:t>
            </a:r>
            <a:r>
              <a:rPr kumimoji="0" lang="en-US" sz="3600" b="1" i="1" u="none" strike="noStrike" kern="1200" cap="none" spc="0" normalizeH="0" baseline="0" noProof="0" dirty="0">
                <a:ln>
                  <a:noFill/>
                </a:ln>
                <a:solidFill>
                  <a:prstClr val="black"/>
                </a:solidFill>
                <a:effectLst/>
                <a:uLnTx/>
                <a:uFillTx/>
                <a:latin typeface="Open Sans"/>
                <a:ea typeface="+mn-ea"/>
                <a:cs typeface="+mn-cs"/>
              </a:rPr>
              <a:t> Insights and Recommendations</a:t>
            </a:r>
          </a:p>
        </p:txBody>
      </p:sp>
      <p:pic>
        <p:nvPicPr>
          <p:cNvPr id="6" name="Graphic 5" descr="Cycle with people with solid fill">
            <a:extLst>
              <a:ext uri="{FF2B5EF4-FFF2-40B4-BE49-F238E27FC236}">
                <a16:creationId xmlns:a16="http://schemas.microsoft.com/office/drawing/2014/main" id="{7BAB2AA8-7572-1032-4022-C633BC619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41" y="2926080"/>
            <a:ext cx="1005840" cy="1005840"/>
          </a:xfrm>
          <a:prstGeom prst="rect">
            <a:avLst/>
          </a:prstGeom>
        </p:spPr>
      </p:pic>
    </p:spTree>
    <p:extLst>
      <p:ext uri="{BB962C8B-B14F-4D97-AF65-F5344CB8AC3E}">
        <p14:creationId xmlns:p14="http://schemas.microsoft.com/office/powerpoint/2010/main" val="35734732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2">
            <a:extLst>
              <a:ext uri="{FF2B5EF4-FFF2-40B4-BE49-F238E27FC236}">
                <a16:creationId xmlns:a16="http://schemas.microsoft.com/office/drawing/2014/main" id="{052A3854-1CCA-47DB-BC7A-207FB92D200A}"/>
              </a:ext>
            </a:extLst>
          </p:cNvPr>
          <p:cNvSpPr txBox="1">
            <a:spLocks/>
          </p:cNvSpPr>
          <p:nvPr/>
        </p:nvSpPr>
        <p:spPr>
          <a:xfrm>
            <a:off x="270641" y="910898"/>
            <a:ext cx="11187293" cy="640643"/>
          </a:xfrm>
          <a:prstGeom prst="rect">
            <a:avLst/>
          </a:prstGeom>
        </p:spPr>
        <p:txBody>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1800" b="0" i="0" u="none" strike="noStrike" kern="1200" cap="none" spc="-31" normalizeH="0" baseline="0" noProof="0" dirty="0">
                <a:ln>
                  <a:noFill/>
                </a:ln>
                <a:solidFill>
                  <a:srgbClr val="787878"/>
                </a:solidFill>
                <a:effectLst/>
                <a:uLnTx/>
                <a:uFillTx/>
                <a:latin typeface="Open Sans"/>
                <a:ea typeface="Open Sans" panose="020B0606030504020204" pitchFamily="34" charset="0"/>
                <a:cs typeface="Open Sans" panose="020B0606030504020204" pitchFamily="34" charset="0"/>
              </a:rPr>
              <a:t>The three-sprint effort assessed and produced a Retention Study for HRA to better understand and respond to the State of Georgia’s workforce, culture, and drivers of attrition and retention.</a:t>
            </a:r>
          </a:p>
        </p:txBody>
      </p:sp>
      <p:sp>
        <p:nvSpPr>
          <p:cNvPr id="50" name="Rectangle 49">
            <a:extLst>
              <a:ext uri="{FF2B5EF4-FFF2-40B4-BE49-F238E27FC236}">
                <a16:creationId xmlns:a16="http://schemas.microsoft.com/office/drawing/2014/main" id="{357906E2-BF39-454A-AA93-20D7E5A3F3C1}"/>
              </a:ext>
            </a:extLst>
          </p:cNvPr>
          <p:cNvSpPr/>
          <p:nvPr/>
        </p:nvSpPr>
        <p:spPr>
          <a:xfrm>
            <a:off x="655855" y="2495160"/>
            <a:ext cx="10802079" cy="4027215"/>
          </a:xfrm>
          <a:prstGeom prst="rect">
            <a:avLst/>
          </a:prstGeom>
          <a:solidFill>
            <a:schemeClr val="tx2">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3BB44AC1-9DD6-4337-AA89-070DD3EDE064}"/>
              </a:ext>
            </a:extLst>
          </p:cNvPr>
          <p:cNvSpPr>
            <a:spLocks noGrp="1"/>
          </p:cNvSpPr>
          <p:nvPr>
            <p:ph type="title"/>
          </p:nvPr>
        </p:nvSpPr>
        <p:spPr>
          <a:xfrm>
            <a:off x="270641" y="340189"/>
            <a:ext cx="10515600" cy="681695"/>
          </a:xfrm>
        </p:spPr>
        <p:txBody>
          <a:bodyPr>
            <a:normAutofit/>
          </a:bodyPr>
          <a:lstStyle/>
          <a:p>
            <a:r>
              <a:rPr lang="en-US" sz="3200" spc="-100">
                <a:ea typeface="Open Sans" panose="020B0606030504020204" pitchFamily="34" charset="0"/>
                <a:cs typeface="Open Sans" panose="020B0606030504020204" pitchFamily="34" charset="0"/>
              </a:rPr>
              <a:t>Retention Study Project </a:t>
            </a:r>
            <a:r>
              <a:rPr lang="en-US" spc="-100">
                <a:ea typeface="Open Sans" panose="020B0606030504020204" pitchFamily="34" charset="0"/>
                <a:cs typeface="Open Sans" panose="020B0606030504020204" pitchFamily="34" charset="0"/>
              </a:rPr>
              <a:t>Approach</a:t>
            </a:r>
            <a:endParaRPr lang="en-US" sz="3200" spc="-100">
              <a:ea typeface="Open Sans" panose="020B0606030504020204" pitchFamily="34" charset="0"/>
              <a:cs typeface="Open Sans" panose="020B0606030504020204" pitchFamily="34" charset="0"/>
            </a:endParaRPr>
          </a:p>
        </p:txBody>
      </p:sp>
      <p:sp>
        <p:nvSpPr>
          <p:cNvPr id="24" name="Text Placeholder 5">
            <a:extLst>
              <a:ext uri="{FF2B5EF4-FFF2-40B4-BE49-F238E27FC236}">
                <a16:creationId xmlns:a16="http://schemas.microsoft.com/office/drawing/2014/main" id="{543B8D9F-2B3E-45B5-AC41-DD9B0A28055A}"/>
              </a:ext>
            </a:extLst>
          </p:cNvPr>
          <p:cNvSpPr txBox="1">
            <a:spLocks/>
          </p:cNvSpPr>
          <p:nvPr/>
        </p:nvSpPr>
        <p:spPr>
          <a:xfrm>
            <a:off x="4268735" y="4951600"/>
            <a:ext cx="3677575" cy="1372683"/>
          </a:xfrm>
          <a:prstGeom prst="rect">
            <a:avLst/>
          </a:prstGeom>
        </p:spPr>
        <p:txBody>
          <a:bodyPr wrap="square" lIns="45720" rIns="45720">
            <a:spAutoFit/>
          </a:bodyPr>
          <a:lstStyle>
            <a:defPPr>
              <a:defRPr lang="en-US"/>
            </a:defPPr>
            <a:lvl1pPr marL="0" indent="0" algn="l" defTabSz="914400" eaLnBrk="1" fontAlgn="auto" latinLnBrk="0" hangingPunct="1">
              <a:spcAft>
                <a:spcPts val="0"/>
              </a:spcAft>
              <a:buFont typeface="Arial" pitchFamily="34" charset="0"/>
              <a:buNone/>
              <a:defRPr sz="1400" b="0">
                <a:solidFill>
                  <a:prstClr val="black">
                    <a:lumMod val="50000"/>
                    <a:lumOff val="50000"/>
                  </a:prstClr>
                </a:solidFill>
                <a:latin typeface="Roboto Light" panose="02000000000000000000" pitchFamily="2" charset="0"/>
                <a:ea typeface="Roboto Light" panose="02000000000000000000" pitchFamily="2" charset="0"/>
                <a:cs typeface="Open Sans" panose="020B0606030504020204" pitchFamily="34" charset="0"/>
              </a:defRPr>
            </a:lvl1pPr>
            <a:lvl2pPr marL="742950" indent="-285750" algn="l" defTabSz="914400" eaLnBrk="1" latinLnBrk="0" hangingPunct="1">
              <a:buFont typeface="Arial" pitchFamily="34" charset="0"/>
              <a:buChar char="–"/>
              <a:defRPr sz="1800">
                <a:solidFill>
                  <a:schemeClr val="tx1">
                    <a:lumMod val="85000"/>
                    <a:lumOff val="15000"/>
                  </a:schemeClr>
                </a:solidFill>
                <a:latin typeface="+mn-lt"/>
                <a:cs typeface="+mn-cs"/>
              </a:defRPr>
            </a:lvl2pPr>
            <a:lvl3pPr marL="1143000" indent="-228600" algn="l" defTabSz="914400" eaLnBrk="1" latinLnBrk="0" hangingPunct="1">
              <a:buFont typeface="Arial" pitchFamily="34" charset="0"/>
              <a:buChar char="•"/>
              <a:defRPr sz="1600">
                <a:solidFill>
                  <a:schemeClr val="tx1">
                    <a:lumMod val="85000"/>
                    <a:lumOff val="15000"/>
                  </a:schemeClr>
                </a:solidFill>
                <a:latin typeface="+mn-lt"/>
                <a:cs typeface="+mn-cs"/>
              </a:defRPr>
            </a:lvl3pPr>
            <a:lvl4pPr marL="1600200" indent="-228600" algn="l" defTabSz="914400" eaLnBrk="1" latinLnBrk="0" hangingPunct="1">
              <a:buFont typeface="Arial" pitchFamily="34" charset="0"/>
              <a:buChar char="–"/>
              <a:defRPr sz="1400">
                <a:solidFill>
                  <a:schemeClr val="tx1">
                    <a:lumMod val="85000"/>
                    <a:lumOff val="15000"/>
                  </a:schemeClr>
                </a:solidFill>
                <a:latin typeface="+mn-lt"/>
                <a:cs typeface="+mn-cs"/>
              </a:defRPr>
            </a:lvl4pPr>
            <a:lvl5pPr marL="2057400" indent="-228600" algn="l" defTabSz="914400" eaLnBrk="1" latinLnBrk="0" hangingPunct="1">
              <a:buFont typeface="Arial" pitchFamily="34" charset="0"/>
              <a:buChar char="»"/>
              <a:defRPr sz="1400">
                <a:solidFill>
                  <a:schemeClr val="tx1">
                    <a:lumMod val="85000"/>
                    <a:lumOff val="15000"/>
                  </a:schemeClr>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Retention Study Initial Findings &amp; Recommendations Report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Key recommendations and strategies to support retention and engagement based on data analysis from Sprint 1.</a:t>
            </a:r>
            <a:endParaRPr kumimoji="0" lang="en-US" sz="16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240519B9-5780-4BC7-9E55-7D6A2FAE8384}"/>
              </a:ext>
            </a:extLst>
          </p:cNvPr>
          <p:cNvSpPr txBox="1"/>
          <p:nvPr/>
        </p:nvSpPr>
        <p:spPr>
          <a:xfrm rot="16200000">
            <a:off x="-533494" y="5258895"/>
            <a:ext cx="20621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DELIVERABLES</a:t>
            </a:r>
          </a:p>
        </p:txBody>
      </p:sp>
      <p:sp>
        <p:nvSpPr>
          <p:cNvPr id="35" name="Text Placeholder 5">
            <a:extLst>
              <a:ext uri="{FF2B5EF4-FFF2-40B4-BE49-F238E27FC236}">
                <a16:creationId xmlns:a16="http://schemas.microsoft.com/office/drawing/2014/main" id="{FBCA8848-5CA1-4409-8348-F373AF466300}"/>
              </a:ext>
            </a:extLst>
          </p:cNvPr>
          <p:cNvSpPr txBox="1">
            <a:spLocks/>
          </p:cNvSpPr>
          <p:nvPr/>
        </p:nvSpPr>
        <p:spPr>
          <a:xfrm>
            <a:off x="8103510" y="4949395"/>
            <a:ext cx="3354424" cy="1595309"/>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Executive Leadership Focus Group Outputs</a:t>
            </a:r>
          </a:p>
          <a:p>
            <a:pPr marL="0" marR="0" lvl="0" indent="0" algn="l" defTabSz="914400" rtl="0" eaLnBrk="1" fontAlgn="auto" latinLnBrk="0" hangingPunct="0">
              <a:lnSpc>
                <a:spcPct val="100000"/>
              </a:lnSpc>
              <a:spcBef>
                <a:spcPts val="240"/>
              </a:spcBef>
              <a:spcAft>
                <a:spcPts val="0"/>
              </a:spcAft>
              <a:buClrTx/>
              <a:buSzTx/>
              <a:buFont typeface="Arial" pitchFamily="34" charset="0"/>
              <a:buNone/>
              <a:tabLst/>
              <a:defRPr/>
            </a:pPr>
            <a:r>
              <a:rPr kumimoji="0" lang="en-US" sz="1600" b="0" i="0" u="none" strike="noStrike" kern="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Conduct an immersive, in-person executive leadership focus group to examine study findings and review recommendations.</a:t>
            </a:r>
          </a:p>
        </p:txBody>
      </p:sp>
      <p:grpSp>
        <p:nvGrpSpPr>
          <p:cNvPr id="4" name="Group 3">
            <a:extLst>
              <a:ext uri="{FF2B5EF4-FFF2-40B4-BE49-F238E27FC236}">
                <a16:creationId xmlns:a16="http://schemas.microsoft.com/office/drawing/2014/main" id="{26B970FB-F49F-4BA7-9A22-D7ACE8596267}"/>
              </a:ext>
            </a:extLst>
          </p:cNvPr>
          <p:cNvGrpSpPr/>
          <p:nvPr/>
        </p:nvGrpSpPr>
        <p:grpSpPr>
          <a:xfrm>
            <a:off x="655850" y="1899394"/>
            <a:ext cx="10903807" cy="937292"/>
            <a:chOff x="429241" y="1845175"/>
            <a:chExt cx="10866657" cy="937292"/>
          </a:xfrm>
        </p:grpSpPr>
        <p:sp>
          <p:nvSpPr>
            <p:cNvPr id="15" name="Arrow: Right 14">
              <a:extLst>
                <a:ext uri="{FF2B5EF4-FFF2-40B4-BE49-F238E27FC236}">
                  <a16:creationId xmlns:a16="http://schemas.microsoft.com/office/drawing/2014/main" id="{5705F528-F170-4513-B75D-757221AACFAF}"/>
                </a:ext>
              </a:extLst>
            </p:cNvPr>
            <p:cNvSpPr/>
            <p:nvPr/>
          </p:nvSpPr>
          <p:spPr bwMode="gray">
            <a:xfrm>
              <a:off x="7694863" y="1868067"/>
              <a:ext cx="3601035" cy="914400"/>
            </a:xfrm>
            <a:prstGeom prst="rightArrow">
              <a:avLst/>
            </a:prstGeom>
            <a:solidFill>
              <a:schemeClr val="accent5">
                <a:lumMod val="75000"/>
              </a:schemeClr>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rPr>
                <a:t>Sprint 3: Develop</a:t>
              </a:r>
            </a:p>
          </p:txBody>
        </p:sp>
        <p:sp>
          <p:nvSpPr>
            <p:cNvPr id="47" name="Arrow: Right 46">
              <a:extLst>
                <a:ext uri="{FF2B5EF4-FFF2-40B4-BE49-F238E27FC236}">
                  <a16:creationId xmlns:a16="http://schemas.microsoft.com/office/drawing/2014/main" id="{BF6BEAE8-C898-46FC-A628-8B55CB5EA8AC}"/>
                </a:ext>
              </a:extLst>
            </p:cNvPr>
            <p:cNvSpPr/>
            <p:nvPr/>
          </p:nvSpPr>
          <p:spPr bwMode="gray">
            <a:xfrm>
              <a:off x="3907101" y="1860142"/>
              <a:ext cx="4116249" cy="914400"/>
            </a:xfrm>
            <a:prstGeom prst="rightArrow">
              <a:avLst/>
            </a:prstGeom>
            <a:solidFill>
              <a:schemeClr val="accent4"/>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rPr>
                <a:t>Sprint 2: Design</a:t>
              </a:r>
            </a:p>
          </p:txBody>
        </p:sp>
        <p:sp>
          <p:nvSpPr>
            <p:cNvPr id="46" name="Arrow: Right 45">
              <a:extLst>
                <a:ext uri="{FF2B5EF4-FFF2-40B4-BE49-F238E27FC236}">
                  <a16:creationId xmlns:a16="http://schemas.microsoft.com/office/drawing/2014/main" id="{307166D8-ABFF-4166-9669-ABD0651DFD6D}"/>
                </a:ext>
              </a:extLst>
            </p:cNvPr>
            <p:cNvSpPr/>
            <p:nvPr/>
          </p:nvSpPr>
          <p:spPr bwMode="gray">
            <a:xfrm>
              <a:off x="429241" y="1845175"/>
              <a:ext cx="3711841" cy="914400"/>
            </a:xfrm>
            <a:prstGeom prst="rightArrow">
              <a:avLst/>
            </a:prstGeom>
            <a:solidFill>
              <a:schemeClr val="accent5"/>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000" b="1"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rPr>
                <a:t>Sprint 1: Discover</a:t>
              </a:r>
            </a:p>
          </p:txBody>
        </p:sp>
      </p:grpSp>
      <p:sp>
        <p:nvSpPr>
          <p:cNvPr id="33" name="TextBox 32">
            <a:extLst>
              <a:ext uri="{FF2B5EF4-FFF2-40B4-BE49-F238E27FC236}">
                <a16:creationId xmlns:a16="http://schemas.microsoft.com/office/drawing/2014/main" id="{E6189B86-14FD-41B2-A5F4-72CBE8943DBC}"/>
              </a:ext>
            </a:extLst>
          </p:cNvPr>
          <p:cNvSpPr txBox="1"/>
          <p:nvPr/>
        </p:nvSpPr>
        <p:spPr>
          <a:xfrm>
            <a:off x="794088" y="2670642"/>
            <a:ext cx="3200400" cy="2062103"/>
          </a:xfrm>
          <a:prstGeom prst="rect">
            <a:avLst/>
          </a:prstGeom>
          <a:noFill/>
        </p:spPr>
        <p:txBody>
          <a:bodyPr wrap="square" lIns="91440" rIns="4572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Intake and synthesize job &amp; retention data for key workgroups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Conduct additional external empirical research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Schedule and host supplemental focus groups and interviews </a:t>
            </a:r>
          </a:p>
        </p:txBody>
      </p:sp>
      <p:sp>
        <p:nvSpPr>
          <p:cNvPr id="37" name="TextBox 36">
            <a:extLst>
              <a:ext uri="{FF2B5EF4-FFF2-40B4-BE49-F238E27FC236}">
                <a16:creationId xmlns:a16="http://schemas.microsoft.com/office/drawing/2014/main" id="{A5767436-2F53-4FF3-AC90-47ED1C87D26C}"/>
              </a:ext>
            </a:extLst>
          </p:cNvPr>
          <p:cNvSpPr txBox="1"/>
          <p:nvPr/>
        </p:nvSpPr>
        <p:spPr>
          <a:xfrm>
            <a:off x="4174191" y="2670642"/>
            <a:ext cx="3398217" cy="2062103"/>
          </a:xfrm>
          <a:prstGeom prst="rect">
            <a:avLst/>
          </a:prstGeom>
          <a:noFill/>
        </p:spPr>
        <p:txBody>
          <a:bodyPr wrap="square" lIns="91440" rIns="4572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Build key recommendations and strategies to enable retention within key workgroups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Conduct empirical research to address high rates of employee turnover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Finalize lab agenda, timing, and attendees</a:t>
            </a:r>
          </a:p>
        </p:txBody>
      </p:sp>
      <p:sp>
        <p:nvSpPr>
          <p:cNvPr id="39" name="TextBox 38">
            <a:extLst>
              <a:ext uri="{FF2B5EF4-FFF2-40B4-BE49-F238E27FC236}">
                <a16:creationId xmlns:a16="http://schemas.microsoft.com/office/drawing/2014/main" id="{F69CB73F-07AB-4E32-AAF1-E9191C83F861}"/>
              </a:ext>
            </a:extLst>
          </p:cNvPr>
          <p:cNvSpPr txBox="1"/>
          <p:nvPr/>
        </p:nvSpPr>
        <p:spPr>
          <a:xfrm>
            <a:off x="8132098" y="2670642"/>
            <a:ext cx="2876396" cy="1323439"/>
          </a:xfrm>
          <a:prstGeom prst="rect">
            <a:avLst/>
          </a:prstGeom>
          <a:noFill/>
        </p:spPr>
        <p:txBody>
          <a:bodyPr wrap="square" lIns="91440" rIns="4572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Host Executive Leadership Focus Group</a:t>
            </a:r>
            <a:r>
              <a:rPr kumimoji="0" lang="en-US" sz="1600" b="0" i="0" u="none" strike="noStrike" kern="1200" cap="none" spc="0" normalizeH="0" baseline="0" noProof="0">
                <a:ln>
                  <a:noFill/>
                </a:ln>
                <a:solidFill>
                  <a:srgbClr val="FF0000"/>
                </a:solidFill>
                <a:effectLst/>
                <a:uLnTx/>
                <a:uFillTx/>
                <a:latin typeface="Open Sans"/>
                <a:ea typeface="Open Sans" panose="020B0606030504020204" pitchFamily="34" charset="0"/>
                <a:cs typeface="Open Sans" panose="020B0606030504020204" pitchFamily="34" charset="0"/>
              </a:rPr>
              <a:t> </a:t>
            </a:r>
            <a:r>
              <a:rPr kumimoji="0" lang="en-US" sz="16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to conduct initial review and prioritization of recommendations</a:t>
            </a:r>
            <a:endParaRPr kumimoji="0" lang="en-US" sz="1600" b="0" i="0" u="none" strike="noStrike" kern="1200" cap="none" spc="0" normalizeH="0" baseline="0" noProof="0">
              <a:ln>
                <a:noFill/>
              </a:ln>
              <a:solidFill>
                <a:srgbClr val="FF0000"/>
              </a:solidFill>
              <a:effectLst/>
              <a:uLnTx/>
              <a:uFillTx/>
              <a:latin typeface="Open Sans"/>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ED5B30DB-8F22-46DB-A5F9-F75EB41F0ECC}"/>
              </a:ext>
            </a:extLst>
          </p:cNvPr>
          <p:cNvSpPr txBox="1"/>
          <p:nvPr/>
        </p:nvSpPr>
        <p:spPr>
          <a:xfrm rot="16200000">
            <a:off x="-292668" y="3274856"/>
            <a:ext cx="1573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ACTIVITIES</a:t>
            </a:r>
          </a:p>
        </p:txBody>
      </p:sp>
      <p:grpSp>
        <p:nvGrpSpPr>
          <p:cNvPr id="16" name="Group 15">
            <a:extLst>
              <a:ext uri="{FF2B5EF4-FFF2-40B4-BE49-F238E27FC236}">
                <a16:creationId xmlns:a16="http://schemas.microsoft.com/office/drawing/2014/main" id="{F3B05B7E-5140-3522-F47E-6705741B6855}"/>
              </a:ext>
            </a:extLst>
          </p:cNvPr>
          <p:cNvGrpSpPr/>
          <p:nvPr/>
        </p:nvGrpSpPr>
        <p:grpSpPr>
          <a:xfrm>
            <a:off x="479650" y="1592593"/>
            <a:ext cx="11338560" cy="400110"/>
            <a:chOff x="479650" y="2029818"/>
            <a:chExt cx="11338560" cy="400110"/>
          </a:xfrm>
        </p:grpSpPr>
        <p:cxnSp>
          <p:nvCxnSpPr>
            <p:cNvPr id="56" name="Straight Connector 55">
              <a:extLst>
                <a:ext uri="{FF2B5EF4-FFF2-40B4-BE49-F238E27FC236}">
                  <a16:creationId xmlns:a16="http://schemas.microsoft.com/office/drawing/2014/main" id="{38F4CE1E-9FEF-492A-BE25-336DA1A29070}"/>
                </a:ext>
              </a:extLst>
            </p:cNvPr>
            <p:cNvCxnSpPr>
              <a:cxnSpLocks/>
            </p:cNvCxnSpPr>
            <p:nvPr/>
          </p:nvCxnSpPr>
          <p:spPr>
            <a:xfrm flipH="1">
              <a:off x="479650" y="2191594"/>
              <a:ext cx="1133856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6A53DA8-9234-44B3-860D-BA39E2CA1353}"/>
                </a:ext>
              </a:extLst>
            </p:cNvPr>
            <p:cNvSpPr txBox="1"/>
            <p:nvPr/>
          </p:nvSpPr>
          <p:spPr>
            <a:xfrm>
              <a:off x="4639291" y="2029818"/>
              <a:ext cx="2878480"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Open Sans"/>
                  <a:ea typeface="Verdana" panose="020B0604030504040204" pitchFamily="34" charset="0"/>
                  <a:cs typeface="Verdana" panose="020B0604030504040204" pitchFamily="34" charset="0"/>
                </a:rPr>
                <a:t>Our Approach</a:t>
              </a:r>
            </a:p>
          </p:txBody>
        </p:sp>
      </p:grpSp>
      <p:sp>
        <p:nvSpPr>
          <p:cNvPr id="18" name="Text Placeholder 5">
            <a:extLst>
              <a:ext uri="{FF2B5EF4-FFF2-40B4-BE49-F238E27FC236}">
                <a16:creationId xmlns:a16="http://schemas.microsoft.com/office/drawing/2014/main" id="{1ABD1A7A-3A00-3200-17DB-28023B8BB15A}"/>
              </a:ext>
            </a:extLst>
          </p:cNvPr>
          <p:cNvSpPr txBox="1">
            <a:spLocks/>
          </p:cNvSpPr>
          <p:nvPr/>
        </p:nvSpPr>
        <p:spPr>
          <a:xfrm>
            <a:off x="843647" y="4968911"/>
            <a:ext cx="3134454" cy="1126462"/>
          </a:xfrm>
          <a:prstGeom prst="rect">
            <a:avLst/>
          </a:prstGeom>
        </p:spPr>
        <p:txBody>
          <a:bodyPr wrap="square" lIns="45720" rIns="45720">
            <a:spAutoFit/>
          </a:bodyPr>
          <a:lstStyle>
            <a:defPPr>
              <a:defRPr lang="en-US"/>
            </a:defPPr>
            <a:lvl1pPr marL="0" indent="0" algn="l" defTabSz="914400" eaLnBrk="1" fontAlgn="auto" latinLnBrk="0" hangingPunct="1">
              <a:spcAft>
                <a:spcPts val="0"/>
              </a:spcAft>
              <a:buFont typeface="Arial" pitchFamily="34" charset="0"/>
              <a:buNone/>
              <a:defRPr sz="1400" b="0">
                <a:solidFill>
                  <a:prstClr val="black">
                    <a:lumMod val="50000"/>
                    <a:lumOff val="50000"/>
                  </a:prstClr>
                </a:solidFill>
                <a:latin typeface="Roboto Light" panose="02000000000000000000" pitchFamily="2" charset="0"/>
                <a:ea typeface="Roboto Light" panose="02000000000000000000" pitchFamily="2" charset="0"/>
                <a:cs typeface="Open Sans" panose="020B0606030504020204" pitchFamily="34" charset="0"/>
              </a:defRPr>
            </a:lvl1pPr>
            <a:lvl2pPr marL="742950" indent="-285750" algn="l" defTabSz="914400" eaLnBrk="1" latinLnBrk="0" hangingPunct="1">
              <a:buFont typeface="Arial" pitchFamily="34" charset="0"/>
              <a:buChar char="–"/>
              <a:defRPr sz="1800">
                <a:solidFill>
                  <a:schemeClr val="tx1">
                    <a:lumMod val="85000"/>
                    <a:lumOff val="15000"/>
                  </a:schemeClr>
                </a:solidFill>
                <a:latin typeface="+mn-lt"/>
                <a:cs typeface="+mn-cs"/>
              </a:defRPr>
            </a:lvl2pPr>
            <a:lvl3pPr marL="1143000" indent="-228600" algn="l" defTabSz="914400" eaLnBrk="1" latinLnBrk="0" hangingPunct="1">
              <a:buFont typeface="Arial" pitchFamily="34" charset="0"/>
              <a:buChar char="•"/>
              <a:defRPr sz="1600">
                <a:solidFill>
                  <a:schemeClr val="tx1">
                    <a:lumMod val="85000"/>
                    <a:lumOff val="15000"/>
                  </a:schemeClr>
                </a:solidFill>
                <a:latin typeface="+mn-lt"/>
                <a:cs typeface="+mn-cs"/>
              </a:defRPr>
            </a:lvl3pPr>
            <a:lvl4pPr marL="1600200" indent="-228600" algn="l" defTabSz="914400" eaLnBrk="1" latinLnBrk="0" hangingPunct="1">
              <a:buFont typeface="Arial" pitchFamily="34" charset="0"/>
              <a:buChar char="–"/>
              <a:defRPr sz="1400">
                <a:solidFill>
                  <a:schemeClr val="tx1">
                    <a:lumMod val="85000"/>
                    <a:lumOff val="15000"/>
                  </a:schemeClr>
                </a:solidFill>
                <a:latin typeface="+mn-lt"/>
                <a:cs typeface="+mn-cs"/>
              </a:defRPr>
            </a:lvl4pPr>
            <a:lvl5pPr marL="2057400" indent="-228600" algn="l" defTabSz="914400" eaLnBrk="1" latinLnBrk="0" hangingPunct="1">
              <a:buFont typeface="Arial" pitchFamily="34" charset="0"/>
              <a:buChar char="»"/>
              <a:defRPr sz="1400">
                <a:solidFill>
                  <a:schemeClr val="tx1">
                    <a:lumMod val="85000"/>
                    <a:lumOff val="15000"/>
                  </a:schemeClr>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Findings Report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Report containing descriptive and analytical insights on the current State workforce.</a:t>
            </a:r>
            <a:endParaRPr kumimoji="0" lang="en-US" sz="16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426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Graphic 45" descr="Connections with solid fill">
            <a:extLst>
              <a:ext uri="{FF2B5EF4-FFF2-40B4-BE49-F238E27FC236}">
                <a16:creationId xmlns:a16="http://schemas.microsoft.com/office/drawing/2014/main" id="{A506280F-D12C-46AD-C82D-9C4EB68591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4865" y="2692820"/>
            <a:ext cx="4572000" cy="4572000"/>
          </a:xfrm>
          <a:prstGeom prst="rect">
            <a:avLst/>
          </a:prstGeom>
        </p:spPr>
      </p:pic>
      <p:sp>
        <p:nvSpPr>
          <p:cNvPr id="74" name="Rectangle 73">
            <a:extLst>
              <a:ext uri="{FF2B5EF4-FFF2-40B4-BE49-F238E27FC236}">
                <a16:creationId xmlns:a16="http://schemas.microsoft.com/office/drawing/2014/main" id="{AD9C2F91-B65F-AECD-DC78-209580CDF5AB}"/>
              </a:ext>
            </a:extLst>
          </p:cNvPr>
          <p:cNvSpPr/>
          <p:nvPr/>
        </p:nvSpPr>
        <p:spPr>
          <a:xfrm>
            <a:off x="0" y="1152635"/>
            <a:ext cx="3128010" cy="52735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72B910A5-75CB-9010-9770-A09EDA42A574}"/>
              </a:ext>
            </a:extLst>
          </p:cNvPr>
          <p:cNvSpPr>
            <a:spLocks noGrp="1"/>
          </p:cNvSpPr>
          <p:nvPr>
            <p:ph type="title"/>
          </p:nvPr>
        </p:nvSpPr>
        <p:spPr/>
        <p:txBody>
          <a:bodyPr/>
          <a:lstStyle/>
          <a:p>
            <a:r>
              <a:rPr lang="en-US"/>
              <a:t>Summary Insights: </a:t>
            </a:r>
            <a:r>
              <a:rPr lang="en-US" b="0"/>
              <a:t>HR Data Analysis</a:t>
            </a:r>
          </a:p>
        </p:txBody>
      </p:sp>
      <p:grpSp>
        <p:nvGrpSpPr>
          <p:cNvPr id="42" name="Group 41">
            <a:extLst>
              <a:ext uri="{FF2B5EF4-FFF2-40B4-BE49-F238E27FC236}">
                <a16:creationId xmlns:a16="http://schemas.microsoft.com/office/drawing/2014/main" id="{D8CBB812-7BB2-0EB4-E3B9-680D3B7F4607}"/>
              </a:ext>
            </a:extLst>
          </p:cNvPr>
          <p:cNvGrpSpPr/>
          <p:nvPr/>
        </p:nvGrpSpPr>
        <p:grpSpPr>
          <a:xfrm>
            <a:off x="3636814" y="3424448"/>
            <a:ext cx="2608983" cy="2328139"/>
            <a:chOff x="2985110" y="4862409"/>
            <a:chExt cx="2608983" cy="2328139"/>
          </a:xfrm>
        </p:grpSpPr>
        <p:sp>
          <p:nvSpPr>
            <p:cNvPr id="18" name="TextBox 17">
              <a:extLst>
                <a:ext uri="{FF2B5EF4-FFF2-40B4-BE49-F238E27FC236}">
                  <a16:creationId xmlns:a16="http://schemas.microsoft.com/office/drawing/2014/main" id="{235381DB-1115-9DF5-7DCF-FEC3353E5DF8}"/>
                </a:ext>
              </a:extLst>
            </p:cNvPr>
            <p:cNvSpPr txBox="1"/>
            <p:nvPr/>
          </p:nvSpPr>
          <p:spPr>
            <a:xfrm>
              <a:off x="2985110" y="5682443"/>
              <a:ext cx="2608983" cy="1508105"/>
            </a:xfrm>
            <a:prstGeom prst="rect">
              <a:avLst/>
            </a:prstGeom>
            <a:noFill/>
            <a:ln>
              <a:no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8132"/>
                  </a:solidFill>
                  <a:effectLst/>
                  <a:uLnTx/>
                  <a:uFillTx/>
                  <a:latin typeface="Open Sans"/>
                  <a:ea typeface="+mn-ea"/>
                  <a:cs typeface="+mn-cs"/>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mn-ea"/>
                  <a:cs typeface="+mn-cs"/>
                </a:rPr>
                <a:t>Executive Branch Employees Eligible for Early Retirement within 5 Years</a:t>
              </a:r>
            </a:p>
          </p:txBody>
        </p:sp>
        <p:pic>
          <p:nvPicPr>
            <p:cNvPr id="19" name="Graphic 18" descr="Vacation with solid fill">
              <a:extLst>
                <a:ext uri="{FF2B5EF4-FFF2-40B4-BE49-F238E27FC236}">
                  <a16:creationId xmlns:a16="http://schemas.microsoft.com/office/drawing/2014/main" id="{A2A10B4C-F218-B701-D194-A1A5737B8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32401" y="4862409"/>
              <a:ext cx="914400" cy="914400"/>
            </a:xfrm>
            <a:prstGeom prst="rect">
              <a:avLst/>
            </a:prstGeom>
          </p:spPr>
        </p:pic>
      </p:grpSp>
      <p:grpSp>
        <p:nvGrpSpPr>
          <p:cNvPr id="64" name="Group 63">
            <a:extLst>
              <a:ext uri="{FF2B5EF4-FFF2-40B4-BE49-F238E27FC236}">
                <a16:creationId xmlns:a16="http://schemas.microsoft.com/office/drawing/2014/main" id="{6CB4FBC2-3152-A7FA-40C2-6965EAC30EE7}"/>
              </a:ext>
            </a:extLst>
          </p:cNvPr>
          <p:cNvGrpSpPr/>
          <p:nvPr/>
        </p:nvGrpSpPr>
        <p:grpSpPr>
          <a:xfrm>
            <a:off x="8976461" y="3502939"/>
            <a:ext cx="2086709" cy="2041597"/>
            <a:chOff x="5557049" y="1337388"/>
            <a:chExt cx="2086709" cy="2041597"/>
          </a:xfrm>
        </p:grpSpPr>
        <p:sp>
          <p:nvSpPr>
            <p:cNvPr id="26" name="TextBox 25">
              <a:extLst>
                <a:ext uri="{FF2B5EF4-FFF2-40B4-BE49-F238E27FC236}">
                  <a16:creationId xmlns:a16="http://schemas.microsoft.com/office/drawing/2014/main" id="{8C9614CA-8CD6-FD78-8FBF-AE0A27E3D2C2}"/>
                </a:ext>
              </a:extLst>
            </p:cNvPr>
            <p:cNvSpPr txBox="1"/>
            <p:nvPr/>
          </p:nvSpPr>
          <p:spPr>
            <a:xfrm>
              <a:off x="5557049" y="2117101"/>
              <a:ext cx="2086709" cy="1261884"/>
            </a:xfrm>
            <a:prstGeom prst="rect">
              <a:avLst/>
            </a:prstGeom>
            <a:noFill/>
            <a:ln>
              <a:no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8132"/>
                  </a:solidFill>
                  <a:effectLst/>
                  <a:uLnTx/>
                  <a:uFillTx/>
                  <a:latin typeface="Open Sans"/>
                  <a:ea typeface="+mn-ea"/>
                  <a:cs typeface="+mn-cs"/>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mn-ea"/>
                  <a:cs typeface="+mn-cs"/>
                </a:rPr>
                <a:t>GA Overall Average </a:t>
              </a:r>
              <a:br>
                <a:rPr kumimoji="0" lang="en-US" sz="1600" b="1" i="0" u="none" strike="noStrike" kern="1200" cap="none" spc="0" normalizeH="0" baseline="0" noProof="0" dirty="0">
                  <a:ln>
                    <a:noFill/>
                  </a:ln>
                  <a:solidFill>
                    <a:prstClr val="black"/>
                  </a:solidFill>
                  <a:effectLst/>
                  <a:uLnTx/>
                  <a:uFillTx/>
                  <a:latin typeface="Open Sans"/>
                  <a:ea typeface="+mn-ea"/>
                  <a:cs typeface="+mn-cs"/>
                </a:rPr>
              </a:br>
              <a:r>
                <a:rPr kumimoji="0" lang="en-US" sz="1600" b="1" i="0" u="none" strike="noStrike" kern="1200" cap="none" spc="0" normalizeH="0" baseline="0" noProof="0" dirty="0" err="1">
                  <a:ln>
                    <a:noFill/>
                  </a:ln>
                  <a:solidFill>
                    <a:prstClr val="black"/>
                  </a:solidFill>
                  <a:effectLst/>
                  <a:uLnTx/>
                  <a:uFillTx/>
                  <a:latin typeface="Open Sans"/>
                  <a:ea typeface="+mn-ea"/>
                  <a:cs typeface="+mn-cs"/>
                </a:rPr>
                <a:t>Compa</a:t>
              </a:r>
              <a:r>
                <a:rPr kumimoji="0" lang="en-US" sz="1600" b="1" i="0" u="none" strike="noStrike" kern="1200" cap="none" spc="0" normalizeH="0" baseline="0" noProof="0" dirty="0">
                  <a:ln>
                    <a:noFill/>
                  </a:ln>
                  <a:solidFill>
                    <a:prstClr val="black"/>
                  </a:solidFill>
                  <a:effectLst/>
                  <a:uLnTx/>
                  <a:uFillTx/>
                  <a:latin typeface="Open Sans"/>
                  <a:ea typeface="+mn-ea"/>
                  <a:cs typeface="+mn-cs"/>
                </a:rPr>
                <a:t>-Ratio</a:t>
              </a:r>
            </a:p>
          </p:txBody>
        </p:sp>
        <p:pic>
          <p:nvPicPr>
            <p:cNvPr id="27" name="Graphic 26" descr="Money with solid fill">
              <a:extLst>
                <a:ext uri="{FF2B5EF4-FFF2-40B4-BE49-F238E27FC236}">
                  <a16:creationId xmlns:a16="http://schemas.microsoft.com/office/drawing/2014/main" id="{334F5A1C-FE06-0A8E-DE6F-5D299F0481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3203" y="1337388"/>
              <a:ext cx="914400" cy="914400"/>
            </a:xfrm>
            <a:prstGeom prst="rect">
              <a:avLst/>
            </a:prstGeom>
          </p:spPr>
        </p:pic>
      </p:grpSp>
      <p:grpSp>
        <p:nvGrpSpPr>
          <p:cNvPr id="72" name="Group 71">
            <a:extLst>
              <a:ext uri="{FF2B5EF4-FFF2-40B4-BE49-F238E27FC236}">
                <a16:creationId xmlns:a16="http://schemas.microsoft.com/office/drawing/2014/main" id="{6AC988F7-406F-E875-C83E-E5A33E40D439}"/>
              </a:ext>
            </a:extLst>
          </p:cNvPr>
          <p:cNvGrpSpPr/>
          <p:nvPr/>
        </p:nvGrpSpPr>
        <p:grpSpPr>
          <a:xfrm>
            <a:off x="116933" y="1242386"/>
            <a:ext cx="2916345" cy="5170541"/>
            <a:chOff x="459833" y="1470985"/>
            <a:chExt cx="2916345" cy="5170541"/>
          </a:xfrm>
        </p:grpSpPr>
        <p:sp>
          <p:nvSpPr>
            <p:cNvPr id="33" name="TextBox 32">
              <a:extLst>
                <a:ext uri="{FF2B5EF4-FFF2-40B4-BE49-F238E27FC236}">
                  <a16:creationId xmlns:a16="http://schemas.microsoft.com/office/drawing/2014/main" id="{3013BF83-3563-A7E1-40BF-1D19AECCB98F}"/>
                </a:ext>
              </a:extLst>
            </p:cNvPr>
            <p:cNvSpPr txBox="1"/>
            <p:nvPr/>
          </p:nvSpPr>
          <p:spPr>
            <a:xfrm>
              <a:off x="459833" y="5379642"/>
              <a:ext cx="291634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Of employees have a Bachelor’s Degree</a:t>
              </a:r>
              <a:br>
                <a:rPr kumimoji="0" lang="en-US" sz="1600" b="1" i="0" u="none" strike="noStrike" kern="1200" cap="none" spc="0" normalizeH="0" baseline="0" noProof="0">
                  <a:ln>
                    <a:noFill/>
                  </a:ln>
                  <a:solidFill>
                    <a:prstClr val="black"/>
                  </a:solidFill>
                  <a:effectLst/>
                  <a:uLnTx/>
                  <a:uFillTx/>
                  <a:latin typeface="Open Sans"/>
                  <a:ea typeface="+mn-ea"/>
                  <a:cs typeface="+mn-cs"/>
                </a:rPr>
              </a:br>
              <a:r>
                <a:rPr kumimoji="0" lang="en-US" sz="1600" b="1" i="0" u="none" strike="noStrike" kern="1200" cap="none" spc="0" normalizeH="0" baseline="0" noProof="0">
                  <a:ln>
                    <a:noFill/>
                  </a:ln>
                  <a:solidFill>
                    <a:prstClr val="black"/>
                  </a:solidFill>
                  <a:effectLst/>
                  <a:uLnTx/>
                  <a:uFillTx/>
                  <a:latin typeface="Open Sans"/>
                  <a:ea typeface="+mn-ea"/>
                  <a:cs typeface="+mn-cs"/>
                </a:rPr>
                <a:t>or Above</a:t>
              </a:r>
            </a:p>
          </p:txBody>
        </p:sp>
        <p:pic>
          <p:nvPicPr>
            <p:cNvPr id="38" name="Graphic 37" descr="Graduation cap with solid fill">
              <a:extLst>
                <a:ext uri="{FF2B5EF4-FFF2-40B4-BE49-F238E27FC236}">
                  <a16:creationId xmlns:a16="http://schemas.microsoft.com/office/drawing/2014/main" id="{6BCFD8C7-C4E2-3E37-5F23-181C1B57CC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2037" y="4559608"/>
              <a:ext cx="914400" cy="914400"/>
            </a:xfrm>
            <a:prstGeom prst="rect">
              <a:avLst/>
            </a:prstGeom>
          </p:spPr>
        </p:pic>
        <p:sp>
          <p:nvSpPr>
            <p:cNvPr id="6" name="TextBox 5">
              <a:extLst>
                <a:ext uri="{FF2B5EF4-FFF2-40B4-BE49-F238E27FC236}">
                  <a16:creationId xmlns:a16="http://schemas.microsoft.com/office/drawing/2014/main" id="{A3FA837E-0E55-93FC-CF7B-1B872441689C}"/>
                </a:ext>
              </a:extLst>
            </p:cNvPr>
            <p:cNvSpPr txBox="1"/>
            <p:nvPr/>
          </p:nvSpPr>
          <p:spPr>
            <a:xfrm>
              <a:off x="513782" y="2117101"/>
              <a:ext cx="277296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50,850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Employees</a:t>
              </a:r>
            </a:p>
          </p:txBody>
        </p:sp>
        <p:grpSp>
          <p:nvGrpSpPr>
            <p:cNvPr id="7" name="Group 6">
              <a:extLst>
                <a:ext uri="{FF2B5EF4-FFF2-40B4-BE49-F238E27FC236}">
                  <a16:creationId xmlns:a16="http://schemas.microsoft.com/office/drawing/2014/main" id="{A0DBB05F-BE05-8755-58B9-9DC26517A2BA}"/>
                </a:ext>
              </a:extLst>
            </p:cNvPr>
            <p:cNvGrpSpPr>
              <a:grpSpLocks noChangeAspect="1"/>
            </p:cNvGrpSpPr>
            <p:nvPr/>
          </p:nvGrpSpPr>
          <p:grpSpPr>
            <a:xfrm>
              <a:off x="1633360" y="1470985"/>
              <a:ext cx="431753" cy="643595"/>
              <a:chOff x="2888552" y="2124075"/>
              <a:chExt cx="679450" cy="1012826"/>
            </a:xfrm>
            <a:solidFill>
              <a:schemeClr val="tx1"/>
            </a:solidFill>
          </p:grpSpPr>
          <p:sp>
            <p:nvSpPr>
              <p:cNvPr id="8" name="Oval 7">
                <a:extLst>
                  <a:ext uri="{FF2B5EF4-FFF2-40B4-BE49-F238E27FC236}">
                    <a16:creationId xmlns:a16="http://schemas.microsoft.com/office/drawing/2014/main" id="{F3620C48-F564-17B0-1308-8759DAB0AF5D}"/>
                  </a:ext>
                </a:extLst>
              </p:cNvPr>
              <p:cNvSpPr>
                <a:spLocks noChangeArrowheads="1"/>
              </p:cNvSpPr>
              <p:nvPr/>
            </p:nvSpPr>
            <p:spPr bwMode="auto">
              <a:xfrm>
                <a:off x="3031428" y="2124075"/>
                <a:ext cx="390525" cy="385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sp>
            <p:nvSpPr>
              <p:cNvPr id="9" name="Freeform 59">
                <a:extLst>
                  <a:ext uri="{FF2B5EF4-FFF2-40B4-BE49-F238E27FC236}">
                    <a16:creationId xmlns:a16="http://schemas.microsoft.com/office/drawing/2014/main" id="{11C609DB-6146-ECA0-0211-D4ACA9CF3F7E}"/>
                  </a:ext>
                </a:extLst>
              </p:cNvPr>
              <p:cNvSpPr>
                <a:spLocks/>
              </p:cNvSpPr>
              <p:nvPr/>
            </p:nvSpPr>
            <p:spPr bwMode="auto">
              <a:xfrm>
                <a:off x="2888552" y="2547939"/>
                <a:ext cx="679450" cy="588962"/>
              </a:xfrm>
              <a:custGeom>
                <a:avLst/>
                <a:gdLst>
                  <a:gd name="T0" fmla="*/ 123 w 181"/>
                  <a:gd name="T1" fmla="*/ 0 h 157"/>
                  <a:gd name="T2" fmla="*/ 90 w 181"/>
                  <a:gd name="T3" fmla="*/ 38 h 157"/>
                  <a:gd name="T4" fmla="*/ 58 w 181"/>
                  <a:gd name="T5" fmla="*/ 0 h 157"/>
                  <a:gd name="T6" fmla="*/ 0 w 181"/>
                  <a:gd name="T7" fmla="*/ 98 h 157"/>
                  <a:gd name="T8" fmla="*/ 1 w 181"/>
                  <a:gd name="T9" fmla="*/ 116 h 157"/>
                  <a:gd name="T10" fmla="*/ 91 w 181"/>
                  <a:gd name="T11" fmla="*/ 157 h 157"/>
                  <a:gd name="T12" fmla="*/ 180 w 181"/>
                  <a:gd name="T13" fmla="*/ 116 h 157"/>
                  <a:gd name="T14" fmla="*/ 181 w 181"/>
                  <a:gd name="T15" fmla="*/ 98 h 157"/>
                  <a:gd name="T16" fmla="*/ 123 w 181"/>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57">
                    <a:moveTo>
                      <a:pt x="123" y="0"/>
                    </a:moveTo>
                    <a:cubicBezTo>
                      <a:pt x="90" y="38"/>
                      <a:pt x="90" y="38"/>
                      <a:pt x="90" y="38"/>
                    </a:cubicBezTo>
                    <a:cubicBezTo>
                      <a:pt x="58" y="0"/>
                      <a:pt x="58" y="0"/>
                      <a:pt x="58" y="0"/>
                    </a:cubicBezTo>
                    <a:cubicBezTo>
                      <a:pt x="24" y="15"/>
                      <a:pt x="0" y="53"/>
                      <a:pt x="0" y="98"/>
                    </a:cubicBezTo>
                    <a:cubicBezTo>
                      <a:pt x="0" y="105"/>
                      <a:pt x="0" y="111"/>
                      <a:pt x="1" y="116"/>
                    </a:cubicBezTo>
                    <a:cubicBezTo>
                      <a:pt x="20" y="141"/>
                      <a:pt x="53" y="157"/>
                      <a:pt x="91" y="157"/>
                    </a:cubicBezTo>
                    <a:cubicBezTo>
                      <a:pt x="128" y="157"/>
                      <a:pt x="161" y="141"/>
                      <a:pt x="180" y="116"/>
                    </a:cubicBezTo>
                    <a:cubicBezTo>
                      <a:pt x="181" y="111"/>
                      <a:pt x="181" y="105"/>
                      <a:pt x="181" y="98"/>
                    </a:cubicBezTo>
                    <a:cubicBezTo>
                      <a:pt x="181" y="53"/>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29" name="TextBox 28">
              <a:extLst>
                <a:ext uri="{FF2B5EF4-FFF2-40B4-BE49-F238E27FC236}">
                  <a16:creationId xmlns:a16="http://schemas.microsoft.com/office/drawing/2014/main" id="{C925044F-AA7F-B7C3-BB57-D921EBF97187}"/>
                </a:ext>
              </a:extLst>
            </p:cNvPr>
            <p:cNvSpPr txBox="1"/>
            <p:nvPr/>
          </p:nvSpPr>
          <p:spPr>
            <a:xfrm>
              <a:off x="459834" y="3768656"/>
              <a:ext cx="29163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8132"/>
                  </a:solidFill>
                  <a:effectLst/>
                  <a:uLnTx/>
                  <a:uFillTx/>
                  <a:latin typeface="Open Sans"/>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mn-ea"/>
                  <a:cs typeface="+mn-cs"/>
                </a:rPr>
                <a:t>Of employees are Generation X or older</a:t>
              </a:r>
            </a:p>
          </p:txBody>
        </p:sp>
        <p:pic>
          <p:nvPicPr>
            <p:cNvPr id="43" name="Graphic 42" descr="Group of men with solid fill">
              <a:extLst>
                <a:ext uri="{FF2B5EF4-FFF2-40B4-BE49-F238E27FC236}">
                  <a16:creationId xmlns:a16="http://schemas.microsoft.com/office/drawing/2014/main" id="{7901E178-6018-A233-E453-DAA39E63F6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92037" y="2854256"/>
              <a:ext cx="914400" cy="914400"/>
            </a:xfrm>
            <a:prstGeom prst="rect">
              <a:avLst/>
            </a:prstGeom>
          </p:spPr>
        </p:pic>
      </p:grpSp>
      <p:grpSp>
        <p:nvGrpSpPr>
          <p:cNvPr id="34" name="Group 33">
            <a:extLst>
              <a:ext uri="{FF2B5EF4-FFF2-40B4-BE49-F238E27FC236}">
                <a16:creationId xmlns:a16="http://schemas.microsoft.com/office/drawing/2014/main" id="{44B06450-EF55-B31C-106C-800A228FE85B}"/>
              </a:ext>
            </a:extLst>
          </p:cNvPr>
          <p:cNvGrpSpPr/>
          <p:nvPr/>
        </p:nvGrpSpPr>
        <p:grpSpPr>
          <a:xfrm>
            <a:off x="3876047" y="1182422"/>
            <a:ext cx="7533231" cy="2063319"/>
            <a:chOff x="2612255" y="1368535"/>
            <a:chExt cx="7533231" cy="2063319"/>
          </a:xfrm>
        </p:grpSpPr>
        <p:grpSp>
          <p:nvGrpSpPr>
            <p:cNvPr id="78" name="Group 77">
              <a:extLst>
                <a:ext uri="{FF2B5EF4-FFF2-40B4-BE49-F238E27FC236}">
                  <a16:creationId xmlns:a16="http://schemas.microsoft.com/office/drawing/2014/main" id="{655FFF41-B8BB-4EFD-234F-91AAF262A637}"/>
                </a:ext>
              </a:extLst>
            </p:cNvPr>
            <p:cNvGrpSpPr/>
            <p:nvPr/>
          </p:nvGrpSpPr>
          <p:grpSpPr>
            <a:xfrm>
              <a:off x="2612255" y="1368535"/>
              <a:ext cx="7533231" cy="1918742"/>
              <a:chOff x="2612255" y="1330434"/>
              <a:chExt cx="7533231" cy="1918742"/>
            </a:xfrm>
          </p:grpSpPr>
          <p:sp>
            <p:nvSpPr>
              <p:cNvPr id="11" name="TextBox 10">
                <a:extLst>
                  <a:ext uri="{FF2B5EF4-FFF2-40B4-BE49-F238E27FC236}">
                    <a16:creationId xmlns:a16="http://schemas.microsoft.com/office/drawing/2014/main" id="{1266D811-6818-EB47-F9F7-D064A69782D2}"/>
                  </a:ext>
                </a:extLst>
              </p:cNvPr>
              <p:cNvSpPr txBox="1"/>
              <p:nvPr/>
            </p:nvSpPr>
            <p:spPr>
              <a:xfrm>
                <a:off x="2615044" y="2117101"/>
                <a:ext cx="22490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8132"/>
                    </a:solidFill>
                    <a:effectLst/>
                    <a:uLnTx/>
                    <a:uFillTx/>
                    <a:latin typeface="Open Sans"/>
                    <a:ea typeface="+mn-ea"/>
                    <a:cs typeface="+mn-cs"/>
                  </a:rPr>
                  <a:t>23.0%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mn-ea"/>
                    <a:cs typeface="+mn-cs"/>
                  </a:rPr>
                  <a:t> FY22 Annual Turnover</a:t>
                </a:r>
              </a:p>
            </p:txBody>
          </p:sp>
          <p:grpSp>
            <p:nvGrpSpPr>
              <p:cNvPr id="12" name="Group 11">
                <a:extLst>
                  <a:ext uri="{FF2B5EF4-FFF2-40B4-BE49-F238E27FC236}">
                    <a16:creationId xmlns:a16="http://schemas.microsoft.com/office/drawing/2014/main" id="{35D5E38F-7AE3-9BE2-2547-2B5F30843D37}"/>
                  </a:ext>
                </a:extLst>
              </p:cNvPr>
              <p:cNvGrpSpPr>
                <a:grpSpLocks noChangeAspect="1"/>
              </p:cNvGrpSpPr>
              <p:nvPr/>
            </p:nvGrpSpPr>
            <p:grpSpPr>
              <a:xfrm>
                <a:off x="3357935" y="1470985"/>
                <a:ext cx="763284" cy="653978"/>
                <a:chOff x="2133600" y="2068513"/>
                <a:chExt cx="1308101" cy="1120776"/>
              </a:xfrm>
              <a:solidFill>
                <a:schemeClr val="tx1"/>
              </a:solidFill>
            </p:grpSpPr>
            <p:sp>
              <p:nvSpPr>
                <p:cNvPr id="13" name="Freeform 55">
                  <a:extLst>
                    <a:ext uri="{FF2B5EF4-FFF2-40B4-BE49-F238E27FC236}">
                      <a16:creationId xmlns:a16="http://schemas.microsoft.com/office/drawing/2014/main" id="{B332808F-CD00-DDE9-394B-C41A8F043BF8}"/>
                    </a:ext>
                  </a:extLst>
                </p:cNvPr>
                <p:cNvSpPr>
                  <a:spLocks noEditPoints="1"/>
                </p:cNvSpPr>
                <p:nvPr/>
              </p:nvSpPr>
              <p:spPr bwMode="auto">
                <a:xfrm>
                  <a:off x="2433638" y="2068513"/>
                  <a:ext cx="495300" cy="565150"/>
                </a:xfrm>
                <a:custGeom>
                  <a:avLst/>
                  <a:gdLst>
                    <a:gd name="T0" fmla="*/ 94 w 132"/>
                    <a:gd name="T1" fmla="*/ 29 h 151"/>
                    <a:gd name="T2" fmla="*/ 66 w 132"/>
                    <a:gd name="T3" fmla="*/ 0 h 151"/>
                    <a:gd name="T4" fmla="*/ 37 w 132"/>
                    <a:gd name="T5" fmla="*/ 29 h 151"/>
                    <a:gd name="T6" fmla="*/ 94 w 132"/>
                    <a:gd name="T7" fmla="*/ 29 h 151"/>
                    <a:gd name="T8" fmla="*/ 0 w 132"/>
                    <a:gd name="T9" fmla="*/ 137 h 151"/>
                    <a:gd name="T10" fmla="*/ 8 w 132"/>
                    <a:gd name="T11" fmla="*/ 97 h 151"/>
                    <a:gd name="T12" fmla="*/ 39 w 132"/>
                    <a:gd name="T13" fmla="*/ 75 h 151"/>
                    <a:gd name="T14" fmla="*/ 42 w 132"/>
                    <a:gd name="T15" fmla="*/ 75 h 151"/>
                    <a:gd name="T16" fmla="*/ 61 w 132"/>
                    <a:gd name="T17" fmla="*/ 103 h 151"/>
                    <a:gd name="T18" fmla="*/ 61 w 132"/>
                    <a:gd name="T19" fmla="*/ 88 h 151"/>
                    <a:gd name="T20" fmla="*/ 58 w 132"/>
                    <a:gd name="T21" fmla="*/ 85 h 151"/>
                    <a:gd name="T22" fmla="*/ 66 w 132"/>
                    <a:gd name="T23" fmla="*/ 79 h 151"/>
                    <a:gd name="T24" fmla="*/ 74 w 132"/>
                    <a:gd name="T25" fmla="*/ 85 h 151"/>
                    <a:gd name="T26" fmla="*/ 71 w 132"/>
                    <a:gd name="T27" fmla="*/ 88 h 151"/>
                    <a:gd name="T28" fmla="*/ 71 w 132"/>
                    <a:gd name="T29" fmla="*/ 103 h 151"/>
                    <a:gd name="T30" fmla="*/ 90 w 132"/>
                    <a:gd name="T31" fmla="*/ 75 h 151"/>
                    <a:gd name="T32" fmla="*/ 93 w 132"/>
                    <a:gd name="T33" fmla="*/ 75 h 151"/>
                    <a:gd name="T34" fmla="*/ 124 w 132"/>
                    <a:gd name="T35" fmla="*/ 97 h 151"/>
                    <a:gd name="T36" fmla="*/ 132 w 132"/>
                    <a:gd name="T37" fmla="*/ 137 h 151"/>
                    <a:gd name="T38" fmla="*/ 0 w 132"/>
                    <a:gd name="T39"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51">
                      <a:moveTo>
                        <a:pt x="94" y="29"/>
                      </a:moveTo>
                      <a:cubicBezTo>
                        <a:pt x="94" y="13"/>
                        <a:pt x="84" y="0"/>
                        <a:pt x="66" y="0"/>
                      </a:cubicBezTo>
                      <a:cubicBezTo>
                        <a:pt x="47" y="0"/>
                        <a:pt x="38" y="13"/>
                        <a:pt x="37" y="29"/>
                      </a:cubicBezTo>
                      <a:cubicBezTo>
                        <a:pt x="37" y="90"/>
                        <a:pt x="95" y="89"/>
                        <a:pt x="94" y="29"/>
                      </a:cubicBezTo>
                      <a:close/>
                      <a:moveTo>
                        <a:pt x="0" y="137"/>
                      </a:moveTo>
                      <a:cubicBezTo>
                        <a:pt x="1" y="123"/>
                        <a:pt x="2" y="108"/>
                        <a:pt x="8" y="97"/>
                      </a:cubicBezTo>
                      <a:cubicBezTo>
                        <a:pt x="14" y="85"/>
                        <a:pt x="26" y="75"/>
                        <a:pt x="39" y="75"/>
                      </a:cubicBezTo>
                      <a:cubicBezTo>
                        <a:pt x="42" y="75"/>
                        <a:pt x="42" y="75"/>
                        <a:pt x="42" y="75"/>
                      </a:cubicBezTo>
                      <a:cubicBezTo>
                        <a:pt x="61" y="103"/>
                        <a:pt x="61" y="103"/>
                        <a:pt x="61" y="103"/>
                      </a:cubicBezTo>
                      <a:cubicBezTo>
                        <a:pt x="61" y="88"/>
                        <a:pt x="61" y="88"/>
                        <a:pt x="61" y="88"/>
                      </a:cubicBezTo>
                      <a:cubicBezTo>
                        <a:pt x="58" y="85"/>
                        <a:pt x="58" y="85"/>
                        <a:pt x="58" y="85"/>
                      </a:cubicBezTo>
                      <a:cubicBezTo>
                        <a:pt x="66" y="79"/>
                        <a:pt x="66" y="79"/>
                        <a:pt x="66" y="79"/>
                      </a:cubicBezTo>
                      <a:cubicBezTo>
                        <a:pt x="74" y="85"/>
                        <a:pt x="74" y="85"/>
                        <a:pt x="74" y="85"/>
                      </a:cubicBezTo>
                      <a:cubicBezTo>
                        <a:pt x="71" y="88"/>
                        <a:pt x="71" y="88"/>
                        <a:pt x="71" y="88"/>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56">
                  <a:extLst>
                    <a:ext uri="{FF2B5EF4-FFF2-40B4-BE49-F238E27FC236}">
                      <a16:creationId xmlns:a16="http://schemas.microsoft.com/office/drawing/2014/main" id="{12F91D2F-0A87-56AF-7BE7-388AEFB061BF}"/>
                    </a:ext>
                  </a:extLst>
                </p:cNvPr>
                <p:cNvSpPr>
                  <a:spLocks/>
                </p:cNvSpPr>
                <p:nvPr/>
              </p:nvSpPr>
              <p:spPr bwMode="auto">
                <a:xfrm>
                  <a:off x="2846388" y="2068513"/>
                  <a:ext cx="595313" cy="682625"/>
                </a:xfrm>
                <a:custGeom>
                  <a:avLst/>
                  <a:gdLst>
                    <a:gd name="T0" fmla="*/ 0 w 159"/>
                    <a:gd name="T1" fmla="*/ 0 h 182"/>
                    <a:gd name="T2" fmla="*/ 130 w 159"/>
                    <a:gd name="T3" fmla="*/ 129 h 182"/>
                    <a:gd name="T4" fmla="*/ 159 w 159"/>
                    <a:gd name="T5" fmla="*/ 129 h 182"/>
                    <a:gd name="T6" fmla="*/ 115 w 159"/>
                    <a:gd name="T7" fmla="*/ 182 h 182"/>
                    <a:gd name="T8" fmla="*/ 71 w 159"/>
                    <a:gd name="T9" fmla="*/ 129 h 182"/>
                    <a:gd name="T10" fmla="*/ 100 w 159"/>
                    <a:gd name="T11" fmla="*/ 129 h 182"/>
                    <a:gd name="T12" fmla="*/ 0 w 159"/>
                    <a:gd name="T13" fmla="*/ 30 h 182"/>
                    <a:gd name="T14" fmla="*/ 0 w 159"/>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82">
                      <a:moveTo>
                        <a:pt x="0" y="0"/>
                      </a:moveTo>
                      <a:cubicBezTo>
                        <a:pt x="72" y="0"/>
                        <a:pt x="130" y="58"/>
                        <a:pt x="130" y="129"/>
                      </a:cubicBezTo>
                      <a:cubicBezTo>
                        <a:pt x="159" y="129"/>
                        <a:pt x="159" y="129"/>
                        <a:pt x="159" y="129"/>
                      </a:cubicBezTo>
                      <a:cubicBezTo>
                        <a:pt x="115" y="182"/>
                        <a:pt x="115" y="182"/>
                        <a:pt x="115" y="182"/>
                      </a:cubicBezTo>
                      <a:cubicBezTo>
                        <a:pt x="71" y="129"/>
                        <a:pt x="71" y="129"/>
                        <a:pt x="71" y="129"/>
                      </a:cubicBezTo>
                      <a:cubicBezTo>
                        <a:pt x="100" y="129"/>
                        <a:pt x="100" y="129"/>
                        <a:pt x="100" y="129"/>
                      </a:cubicBezTo>
                      <a:cubicBezTo>
                        <a:pt x="99" y="74"/>
                        <a:pt x="55" y="30"/>
                        <a:pt x="0" y="3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5" name="Freeform 57">
                  <a:extLst>
                    <a:ext uri="{FF2B5EF4-FFF2-40B4-BE49-F238E27FC236}">
                      <a16:creationId xmlns:a16="http://schemas.microsoft.com/office/drawing/2014/main" id="{F8A6A417-8696-E015-B4A7-B249624E391A}"/>
                    </a:ext>
                  </a:extLst>
                </p:cNvPr>
                <p:cNvSpPr>
                  <a:spLocks/>
                </p:cNvSpPr>
                <p:nvPr/>
              </p:nvSpPr>
              <p:spPr bwMode="auto">
                <a:xfrm>
                  <a:off x="2133600" y="2495551"/>
                  <a:ext cx="592138" cy="677863"/>
                </a:xfrm>
                <a:custGeom>
                  <a:avLst/>
                  <a:gdLst>
                    <a:gd name="T0" fmla="*/ 158 w 158"/>
                    <a:gd name="T1" fmla="*/ 181 h 181"/>
                    <a:gd name="T2" fmla="*/ 28 w 158"/>
                    <a:gd name="T3" fmla="*/ 52 h 181"/>
                    <a:gd name="T4" fmla="*/ 0 w 158"/>
                    <a:gd name="T5" fmla="*/ 52 h 181"/>
                    <a:gd name="T6" fmla="*/ 44 w 158"/>
                    <a:gd name="T7" fmla="*/ 0 h 181"/>
                    <a:gd name="T8" fmla="*/ 87 w 158"/>
                    <a:gd name="T9" fmla="*/ 52 h 181"/>
                    <a:gd name="T10" fmla="*/ 59 w 158"/>
                    <a:gd name="T11" fmla="*/ 52 h 181"/>
                    <a:gd name="T12" fmla="*/ 158 w 158"/>
                    <a:gd name="T13" fmla="*/ 151 h 181"/>
                    <a:gd name="T14" fmla="*/ 158 w 15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81">
                      <a:moveTo>
                        <a:pt x="158" y="181"/>
                      </a:moveTo>
                      <a:cubicBezTo>
                        <a:pt x="87" y="181"/>
                        <a:pt x="29" y="124"/>
                        <a:pt x="28" y="52"/>
                      </a:cubicBezTo>
                      <a:cubicBezTo>
                        <a:pt x="0" y="52"/>
                        <a:pt x="0" y="52"/>
                        <a:pt x="0" y="52"/>
                      </a:cubicBezTo>
                      <a:cubicBezTo>
                        <a:pt x="44" y="0"/>
                        <a:pt x="44" y="0"/>
                        <a:pt x="44" y="0"/>
                      </a:cubicBezTo>
                      <a:cubicBezTo>
                        <a:pt x="87" y="52"/>
                        <a:pt x="87" y="52"/>
                        <a:pt x="87" y="52"/>
                      </a:cubicBezTo>
                      <a:cubicBezTo>
                        <a:pt x="59" y="52"/>
                        <a:pt x="59" y="52"/>
                        <a:pt x="59" y="52"/>
                      </a:cubicBezTo>
                      <a:cubicBezTo>
                        <a:pt x="59" y="107"/>
                        <a:pt x="104" y="151"/>
                        <a:pt x="158" y="151"/>
                      </a:cubicBezTo>
                      <a:cubicBezTo>
                        <a:pt x="158" y="181"/>
                        <a:pt x="158" y="181"/>
                        <a:pt x="158"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6" name="Freeform 58">
                  <a:extLst>
                    <a:ext uri="{FF2B5EF4-FFF2-40B4-BE49-F238E27FC236}">
                      <a16:creationId xmlns:a16="http://schemas.microsoft.com/office/drawing/2014/main" id="{ED53B41E-1238-5A4B-981C-A441197DD0F7}"/>
                    </a:ext>
                  </a:extLst>
                </p:cNvPr>
                <p:cNvSpPr>
                  <a:spLocks noChangeAspect="1" noEditPoints="1"/>
                </p:cNvSpPr>
                <p:nvPr/>
              </p:nvSpPr>
              <p:spPr bwMode="auto">
                <a:xfrm>
                  <a:off x="2782888" y="2622551"/>
                  <a:ext cx="493713" cy="566738"/>
                </a:xfrm>
                <a:custGeom>
                  <a:avLst/>
                  <a:gdLst>
                    <a:gd name="T0" fmla="*/ 94 w 132"/>
                    <a:gd name="T1" fmla="*/ 29 h 151"/>
                    <a:gd name="T2" fmla="*/ 66 w 132"/>
                    <a:gd name="T3" fmla="*/ 0 h 151"/>
                    <a:gd name="T4" fmla="*/ 37 w 132"/>
                    <a:gd name="T5" fmla="*/ 29 h 151"/>
                    <a:gd name="T6" fmla="*/ 94 w 132"/>
                    <a:gd name="T7" fmla="*/ 29 h 151"/>
                    <a:gd name="T8" fmla="*/ 0 w 132"/>
                    <a:gd name="T9" fmla="*/ 137 h 151"/>
                    <a:gd name="T10" fmla="*/ 8 w 132"/>
                    <a:gd name="T11" fmla="*/ 97 h 151"/>
                    <a:gd name="T12" fmla="*/ 39 w 132"/>
                    <a:gd name="T13" fmla="*/ 75 h 151"/>
                    <a:gd name="T14" fmla="*/ 42 w 132"/>
                    <a:gd name="T15" fmla="*/ 75 h 151"/>
                    <a:gd name="T16" fmla="*/ 61 w 132"/>
                    <a:gd name="T17" fmla="*/ 103 h 151"/>
                    <a:gd name="T18" fmla="*/ 61 w 132"/>
                    <a:gd name="T19" fmla="*/ 89 h 151"/>
                    <a:gd name="T20" fmla="*/ 58 w 132"/>
                    <a:gd name="T21" fmla="*/ 85 h 151"/>
                    <a:gd name="T22" fmla="*/ 66 w 132"/>
                    <a:gd name="T23" fmla="*/ 79 h 151"/>
                    <a:gd name="T24" fmla="*/ 74 w 132"/>
                    <a:gd name="T25" fmla="*/ 85 h 151"/>
                    <a:gd name="T26" fmla="*/ 71 w 132"/>
                    <a:gd name="T27" fmla="*/ 89 h 151"/>
                    <a:gd name="T28" fmla="*/ 71 w 132"/>
                    <a:gd name="T29" fmla="*/ 103 h 151"/>
                    <a:gd name="T30" fmla="*/ 90 w 132"/>
                    <a:gd name="T31" fmla="*/ 75 h 151"/>
                    <a:gd name="T32" fmla="*/ 93 w 132"/>
                    <a:gd name="T33" fmla="*/ 75 h 151"/>
                    <a:gd name="T34" fmla="*/ 124 w 132"/>
                    <a:gd name="T35" fmla="*/ 97 h 151"/>
                    <a:gd name="T36" fmla="*/ 132 w 132"/>
                    <a:gd name="T37" fmla="*/ 137 h 151"/>
                    <a:gd name="T38" fmla="*/ 0 w 132"/>
                    <a:gd name="T39"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51">
                      <a:moveTo>
                        <a:pt x="94" y="29"/>
                      </a:moveTo>
                      <a:cubicBezTo>
                        <a:pt x="94" y="13"/>
                        <a:pt x="83" y="0"/>
                        <a:pt x="66" y="0"/>
                      </a:cubicBezTo>
                      <a:cubicBezTo>
                        <a:pt x="47" y="0"/>
                        <a:pt x="38" y="13"/>
                        <a:pt x="37" y="29"/>
                      </a:cubicBezTo>
                      <a:cubicBezTo>
                        <a:pt x="37" y="90"/>
                        <a:pt x="95" y="89"/>
                        <a:pt x="94" y="29"/>
                      </a:cubicBezTo>
                      <a:close/>
                      <a:moveTo>
                        <a:pt x="0" y="137"/>
                      </a:moveTo>
                      <a:cubicBezTo>
                        <a:pt x="0" y="123"/>
                        <a:pt x="2" y="108"/>
                        <a:pt x="8" y="97"/>
                      </a:cubicBezTo>
                      <a:cubicBezTo>
                        <a:pt x="14" y="85"/>
                        <a:pt x="25" y="75"/>
                        <a:pt x="39" y="75"/>
                      </a:cubicBezTo>
                      <a:cubicBezTo>
                        <a:pt x="42" y="75"/>
                        <a:pt x="42" y="75"/>
                        <a:pt x="42" y="75"/>
                      </a:cubicBezTo>
                      <a:cubicBezTo>
                        <a:pt x="61" y="103"/>
                        <a:pt x="61" y="103"/>
                        <a:pt x="61"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76" name="Rectangle 75">
                <a:extLst>
                  <a:ext uri="{FF2B5EF4-FFF2-40B4-BE49-F238E27FC236}">
                    <a16:creationId xmlns:a16="http://schemas.microsoft.com/office/drawing/2014/main" id="{3C949153-2188-EF37-0D75-67E2DAAD03D7}"/>
                  </a:ext>
                </a:extLst>
              </p:cNvPr>
              <p:cNvSpPr/>
              <p:nvPr/>
            </p:nvSpPr>
            <p:spPr>
              <a:xfrm>
                <a:off x="2612255" y="1330434"/>
                <a:ext cx="7533231" cy="1918742"/>
              </a:xfrm>
              <a:prstGeom prst="rect">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1" name="TextBox 20">
                <a:extLst>
                  <a:ext uri="{FF2B5EF4-FFF2-40B4-BE49-F238E27FC236}">
                    <a16:creationId xmlns:a16="http://schemas.microsoft.com/office/drawing/2014/main" id="{70075177-8CF5-95DA-95F1-3B3C476DCFD2}"/>
                  </a:ext>
                </a:extLst>
              </p:cNvPr>
              <p:cNvSpPr txBox="1"/>
              <p:nvPr/>
            </p:nvSpPr>
            <p:spPr>
              <a:xfrm>
                <a:off x="5180883" y="2124963"/>
                <a:ext cx="208670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8132"/>
                    </a:solidFill>
                    <a:effectLst/>
                    <a:uLnTx/>
                    <a:uFillTx/>
                    <a:latin typeface="Open Sans"/>
                    <a:ea typeface="+mn-ea"/>
                    <a:cs typeface="+mn-cs"/>
                  </a:rPr>
                  <a:t>6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mn-ea"/>
                    <a:cs typeface="+mn-cs"/>
                  </a:rPr>
                  <a:t>Average Tenure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mn-ea"/>
                    <a:cs typeface="+mn-cs"/>
                  </a:rPr>
                  <a:t>At Separation</a:t>
                </a:r>
              </a:p>
            </p:txBody>
          </p:sp>
          <p:grpSp>
            <p:nvGrpSpPr>
              <p:cNvPr id="62" name="Group 61">
                <a:extLst>
                  <a:ext uri="{FF2B5EF4-FFF2-40B4-BE49-F238E27FC236}">
                    <a16:creationId xmlns:a16="http://schemas.microsoft.com/office/drawing/2014/main" id="{5195CD4C-0276-CF56-973D-6CC30A08E2B8}"/>
                  </a:ext>
                </a:extLst>
              </p:cNvPr>
              <p:cNvGrpSpPr/>
              <p:nvPr/>
            </p:nvGrpSpPr>
            <p:grpSpPr>
              <a:xfrm>
                <a:off x="5889315" y="1426463"/>
                <a:ext cx="669844" cy="667637"/>
                <a:chOff x="3722150" y="3506665"/>
                <a:chExt cx="669844" cy="667637"/>
              </a:xfrm>
            </p:grpSpPr>
            <p:sp>
              <p:nvSpPr>
                <p:cNvPr id="23" name="Freeform 144">
                  <a:extLst>
                    <a:ext uri="{FF2B5EF4-FFF2-40B4-BE49-F238E27FC236}">
                      <a16:creationId xmlns:a16="http://schemas.microsoft.com/office/drawing/2014/main" id="{57D852F9-F756-82C3-0941-2F26FD8FBEE6}"/>
                    </a:ext>
                  </a:extLst>
                </p:cNvPr>
                <p:cNvSpPr>
                  <a:spLocks noEditPoints="1"/>
                </p:cNvSpPr>
                <p:nvPr/>
              </p:nvSpPr>
              <p:spPr bwMode="auto">
                <a:xfrm>
                  <a:off x="3722150" y="3506665"/>
                  <a:ext cx="669844" cy="667637"/>
                </a:xfrm>
                <a:custGeom>
                  <a:avLst/>
                  <a:gdLst>
                    <a:gd name="T0" fmla="*/ 0 w 317"/>
                    <a:gd name="T1" fmla="*/ 158 h 316"/>
                    <a:gd name="T2" fmla="*/ 158 w 317"/>
                    <a:gd name="T3" fmla="*/ 0 h 316"/>
                    <a:gd name="T4" fmla="*/ 158 w 317"/>
                    <a:gd name="T5" fmla="*/ 0 h 316"/>
                    <a:gd name="T6" fmla="*/ 317 w 317"/>
                    <a:gd name="T7" fmla="*/ 158 h 316"/>
                    <a:gd name="T8" fmla="*/ 317 w 317"/>
                    <a:gd name="T9" fmla="*/ 158 h 316"/>
                    <a:gd name="T10" fmla="*/ 158 w 317"/>
                    <a:gd name="T11" fmla="*/ 316 h 316"/>
                    <a:gd name="T12" fmla="*/ 158 w 317"/>
                    <a:gd name="T13" fmla="*/ 316 h 316"/>
                    <a:gd name="T14" fmla="*/ 0 w 317"/>
                    <a:gd name="T15" fmla="*/ 158 h 316"/>
                    <a:gd name="T16" fmla="*/ 40 w 317"/>
                    <a:gd name="T17" fmla="*/ 158 h 316"/>
                    <a:gd name="T18" fmla="*/ 158 w 317"/>
                    <a:gd name="T19" fmla="*/ 276 h 316"/>
                    <a:gd name="T20" fmla="*/ 158 w 317"/>
                    <a:gd name="T21" fmla="*/ 276 h 316"/>
                    <a:gd name="T22" fmla="*/ 276 w 317"/>
                    <a:gd name="T23" fmla="*/ 158 h 316"/>
                    <a:gd name="T24" fmla="*/ 276 w 317"/>
                    <a:gd name="T25" fmla="*/ 158 h 316"/>
                    <a:gd name="T26" fmla="*/ 158 w 317"/>
                    <a:gd name="T27" fmla="*/ 40 h 316"/>
                    <a:gd name="T28" fmla="*/ 158 w 317"/>
                    <a:gd name="T29" fmla="*/ 40 h 316"/>
                    <a:gd name="T30" fmla="*/ 40 w 317"/>
                    <a:gd name="T31"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 h="316">
                      <a:moveTo>
                        <a:pt x="0" y="158"/>
                      </a:moveTo>
                      <a:cubicBezTo>
                        <a:pt x="0" y="70"/>
                        <a:pt x="71" y="0"/>
                        <a:pt x="158" y="0"/>
                      </a:cubicBezTo>
                      <a:cubicBezTo>
                        <a:pt x="158" y="0"/>
                        <a:pt x="158" y="0"/>
                        <a:pt x="158" y="0"/>
                      </a:cubicBezTo>
                      <a:cubicBezTo>
                        <a:pt x="246" y="0"/>
                        <a:pt x="317" y="70"/>
                        <a:pt x="317" y="158"/>
                      </a:cubicBezTo>
                      <a:cubicBezTo>
                        <a:pt x="317" y="158"/>
                        <a:pt x="317" y="158"/>
                        <a:pt x="317" y="158"/>
                      </a:cubicBezTo>
                      <a:cubicBezTo>
                        <a:pt x="317" y="245"/>
                        <a:pt x="246" y="316"/>
                        <a:pt x="158" y="316"/>
                      </a:cubicBezTo>
                      <a:cubicBezTo>
                        <a:pt x="158" y="316"/>
                        <a:pt x="158" y="316"/>
                        <a:pt x="158" y="316"/>
                      </a:cubicBezTo>
                      <a:cubicBezTo>
                        <a:pt x="71" y="316"/>
                        <a:pt x="0" y="245"/>
                        <a:pt x="0" y="158"/>
                      </a:cubicBezTo>
                      <a:close/>
                      <a:moveTo>
                        <a:pt x="40" y="158"/>
                      </a:moveTo>
                      <a:cubicBezTo>
                        <a:pt x="40" y="223"/>
                        <a:pt x="93" y="276"/>
                        <a:pt x="158" y="276"/>
                      </a:cubicBezTo>
                      <a:cubicBezTo>
                        <a:pt x="158" y="276"/>
                        <a:pt x="158" y="276"/>
                        <a:pt x="158" y="276"/>
                      </a:cubicBezTo>
                      <a:cubicBezTo>
                        <a:pt x="224" y="276"/>
                        <a:pt x="276" y="223"/>
                        <a:pt x="276" y="158"/>
                      </a:cubicBezTo>
                      <a:cubicBezTo>
                        <a:pt x="276" y="158"/>
                        <a:pt x="276" y="158"/>
                        <a:pt x="276" y="158"/>
                      </a:cubicBezTo>
                      <a:cubicBezTo>
                        <a:pt x="276" y="93"/>
                        <a:pt x="224" y="40"/>
                        <a:pt x="158" y="40"/>
                      </a:cubicBezTo>
                      <a:cubicBezTo>
                        <a:pt x="158" y="40"/>
                        <a:pt x="158" y="40"/>
                        <a:pt x="158" y="40"/>
                      </a:cubicBezTo>
                      <a:cubicBezTo>
                        <a:pt x="93" y="40"/>
                        <a:pt x="40" y="93"/>
                        <a:pt x="40"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 name="Freeform 145">
                  <a:extLst>
                    <a:ext uri="{FF2B5EF4-FFF2-40B4-BE49-F238E27FC236}">
                      <a16:creationId xmlns:a16="http://schemas.microsoft.com/office/drawing/2014/main" id="{23E09DD3-5C2F-14D9-3682-8089C3E92077}"/>
                    </a:ext>
                  </a:extLst>
                </p:cNvPr>
                <p:cNvSpPr>
                  <a:spLocks noEditPoints="1"/>
                </p:cNvSpPr>
                <p:nvPr/>
              </p:nvSpPr>
              <p:spPr bwMode="auto">
                <a:xfrm>
                  <a:off x="3844642" y="3626950"/>
                  <a:ext cx="424860" cy="427067"/>
                </a:xfrm>
                <a:custGeom>
                  <a:avLst/>
                  <a:gdLst>
                    <a:gd name="T0" fmla="*/ 157 w 201"/>
                    <a:gd name="T1" fmla="*/ 167 h 202"/>
                    <a:gd name="T2" fmla="*/ 157 w 201"/>
                    <a:gd name="T3" fmla="*/ 167 h 202"/>
                    <a:gd name="T4" fmla="*/ 134 w 201"/>
                    <a:gd name="T5" fmla="*/ 159 h 202"/>
                    <a:gd name="T6" fmla="*/ 81 w 201"/>
                    <a:gd name="T7" fmla="*/ 116 h 202"/>
                    <a:gd name="T8" fmla="*/ 74 w 201"/>
                    <a:gd name="T9" fmla="*/ 103 h 202"/>
                    <a:gd name="T10" fmla="*/ 79 w 201"/>
                    <a:gd name="T11" fmla="*/ 92 h 202"/>
                    <a:gd name="T12" fmla="*/ 108 w 201"/>
                    <a:gd name="T13" fmla="*/ 57 h 202"/>
                    <a:gd name="T14" fmla="*/ 130 w 201"/>
                    <a:gd name="T15" fmla="*/ 45 h 202"/>
                    <a:gd name="T16" fmla="*/ 129 w 201"/>
                    <a:gd name="T17" fmla="*/ 45 h 202"/>
                    <a:gd name="T18" fmla="*/ 126 w 201"/>
                    <a:gd name="T19" fmla="*/ 70 h 202"/>
                    <a:gd name="T20" fmla="*/ 107 w 201"/>
                    <a:gd name="T21" fmla="*/ 101 h 202"/>
                    <a:gd name="T22" fmla="*/ 150 w 201"/>
                    <a:gd name="T23" fmla="*/ 143 h 202"/>
                    <a:gd name="T24" fmla="*/ 157 w 201"/>
                    <a:gd name="T25" fmla="*/ 167 h 202"/>
                    <a:gd name="T26" fmla="*/ 117 w 201"/>
                    <a:gd name="T27" fmla="*/ 17 h 202"/>
                    <a:gd name="T28" fmla="*/ 100 w 201"/>
                    <a:gd name="T29" fmla="*/ 34 h 202"/>
                    <a:gd name="T30" fmla="*/ 84 w 201"/>
                    <a:gd name="T31" fmla="*/ 17 h 202"/>
                    <a:gd name="T32" fmla="*/ 100 w 201"/>
                    <a:gd name="T33" fmla="*/ 0 h 202"/>
                    <a:gd name="T34" fmla="*/ 117 w 201"/>
                    <a:gd name="T35" fmla="*/ 17 h 202"/>
                    <a:gd name="T36" fmla="*/ 117 w 201"/>
                    <a:gd name="T37" fmla="*/ 185 h 202"/>
                    <a:gd name="T38" fmla="*/ 100 w 201"/>
                    <a:gd name="T39" fmla="*/ 202 h 202"/>
                    <a:gd name="T40" fmla="*/ 84 w 201"/>
                    <a:gd name="T41" fmla="*/ 185 h 202"/>
                    <a:gd name="T42" fmla="*/ 100 w 201"/>
                    <a:gd name="T43" fmla="*/ 168 h 202"/>
                    <a:gd name="T44" fmla="*/ 117 w 201"/>
                    <a:gd name="T45" fmla="*/ 185 h 202"/>
                    <a:gd name="T46" fmla="*/ 33 w 201"/>
                    <a:gd name="T47" fmla="*/ 101 h 202"/>
                    <a:gd name="T48" fmla="*/ 16 w 201"/>
                    <a:gd name="T49" fmla="*/ 118 h 202"/>
                    <a:gd name="T50" fmla="*/ 0 w 201"/>
                    <a:gd name="T51" fmla="*/ 101 h 202"/>
                    <a:gd name="T52" fmla="*/ 16 w 201"/>
                    <a:gd name="T53" fmla="*/ 84 h 202"/>
                    <a:gd name="T54" fmla="*/ 33 w 201"/>
                    <a:gd name="T55" fmla="*/ 101 h 202"/>
                    <a:gd name="T56" fmla="*/ 201 w 201"/>
                    <a:gd name="T57" fmla="*/ 101 h 202"/>
                    <a:gd name="T58" fmla="*/ 184 w 201"/>
                    <a:gd name="T59" fmla="*/ 118 h 202"/>
                    <a:gd name="T60" fmla="*/ 168 w 201"/>
                    <a:gd name="T61" fmla="*/ 101 h 202"/>
                    <a:gd name="T62" fmla="*/ 184 w 201"/>
                    <a:gd name="T63" fmla="*/ 84 h 202"/>
                    <a:gd name="T64" fmla="*/ 201 w 201"/>
                    <a:gd name="T65" fmla="*/ 1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57" y="167"/>
                      </a:moveTo>
                      <a:cubicBezTo>
                        <a:pt x="157" y="167"/>
                        <a:pt x="157" y="167"/>
                        <a:pt x="157" y="167"/>
                      </a:cubicBezTo>
                      <a:cubicBezTo>
                        <a:pt x="157" y="167"/>
                        <a:pt x="142" y="165"/>
                        <a:pt x="134" y="159"/>
                      </a:cubicBezTo>
                      <a:cubicBezTo>
                        <a:pt x="81" y="116"/>
                        <a:pt x="81" y="116"/>
                        <a:pt x="81" y="116"/>
                      </a:cubicBezTo>
                      <a:cubicBezTo>
                        <a:pt x="77" y="112"/>
                        <a:pt x="74" y="109"/>
                        <a:pt x="74" y="103"/>
                      </a:cubicBezTo>
                      <a:cubicBezTo>
                        <a:pt x="74" y="99"/>
                        <a:pt x="76" y="94"/>
                        <a:pt x="79" y="92"/>
                      </a:cubicBezTo>
                      <a:cubicBezTo>
                        <a:pt x="108" y="57"/>
                        <a:pt x="108" y="57"/>
                        <a:pt x="108" y="57"/>
                      </a:cubicBezTo>
                      <a:cubicBezTo>
                        <a:pt x="115" y="49"/>
                        <a:pt x="130" y="45"/>
                        <a:pt x="130" y="45"/>
                      </a:cubicBezTo>
                      <a:cubicBezTo>
                        <a:pt x="129" y="45"/>
                        <a:pt x="129" y="45"/>
                        <a:pt x="129" y="45"/>
                      </a:cubicBezTo>
                      <a:cubicBezTo>
                        <a:pt x="130" y="45"/>
                        <a:pt x="131" y="61"/>
                        <a:pt x="126" y="70"/>
                      </a:cubicBezTo>
                      <a:cubicBezTo>
                        <a:pt x="107" y="101"/>
                        <a:pt x="107" y="101"/>
                        <a:pt x="107" y="101"/>
                      </a:cubicBezTo>
                      <a:cubicBezTo>
                        <a:pt x="150" y="143"/>
                        <a:pt x="150" y="143"/>
                        <a:pt x="150" y="143"/>
                      </a:cubicBezTo>
                      <a:cubicBezTo>
                        <a:pt x="156" y="151"/>
                        <a:pt x="157" y="167"/>
                        <a:pt x="157" y="167"/>
                      </a:cubicBezTo>
                      <a:close/>
                      <a:moveTo>
                        <a:pt x="117" y="17"/>
                      </a:moveTo>
                      <a:cubicBezTo>
                        <a:pt x="117" y="26"/>
                        <a:pt x="110" y="34"/>
                        <a:pt x="100" y="34"/>
                      </a:cubicBezTo>
                      <a:cubicBezTo>
                        <a:pt x="91" y="34"/>
                        <a:pt x="84" y="26"/>
                        <a:pt x="84" y="17"/>
                      </a:cubicBezTo>
                      <a:cubicBezTo>
                        <a:pt x="84" y="8"/>
                        <a:pt x="91" y="0"/>
                        <a:pt x="100" y="0"/>
                      </a:cubicBezTo>
                      <a:cubicBezTo>
                        <a:pt x="110" y="0"/>
                        <a:pt x="117" y="8"/>
                        <a:pt x="117" y="17"/>
                      </a:cubicBezTo>
                      <a:close/>
                      <a:moveTo>
                        <a:pt x="117" y="185"/>
                      </a:moveTo>
                      <a:cubicBezTo>
                        <a:pt x="117" y="194"/>
                        <a:pt x="110" y="202"/>
                        <a:pt x="100" y="202"/>
                      </a:cubicBezTo>
                      <a:cubicBezTo>
                        <a:pt x="91" y="202"/>
                        <a:pt x="84" y="194"/>
                        <a:pt x="84" y="185"/>
                      </a:cubicBezTo>
                      <a:cubicBezTo>
                        <a:pt x="84" y="175"/>
                        <a:pt x="91" y="168"/>
                        <a:pt x="100" y="168"/>
                      </a:cubicBezTo>
                      <a:cubicBezTo>
                        <a:pt x="110" y="168"/>
                        <a:pt x="117" y="175"/>
                        <a:pt x="117" y="185"/>
                      </a:cubicBezTo>
                      <a:close/>
                      <a:moveTo>
                        <a:pt x="33" y="101"/>
                      </a:moveTo>
                      <a:cubicBezTo>
                        <a:pt x="33" y="110"/>
                        <a:pt x="26" y="118"/>
                        <a:pt x="16" y="118"/>
                      </a:cubicBezTo>
                      <a:cubicBezTo>
                        <a:pt x="7" y="118"/>
                        <a:pt x="0" y="110"/>
                        <a:pt x="0" y="101"/>
                      </a:cubicBezTo>
                      <a:cubicBezTo>
                        <a:pt x="0" y="92"/>
                        <a:pt x="7" y="84"/>
                        <a:pt x="16" y="84"/>
                      </a:cubicBezTo>
                      <a:cubicBezTo>
                        <a:pt x="26" y="84"/>
                        <a:pt x="33" y="92"/>
                        <a:pt x="33" y="101"/>
                      </a:cubicBezTo>
                      <a:close/>
                      <a:moveTo>
                        <a:pt x="201" y="101"/>
                      </a:moveTo>
                      <a:cubicBezTo>
                        <a:pt x="201" y="110"/>
                        <a:pt x="194" y="118"/>
                        <a:pt x="184" y="118"/>
                      </a:cubicBezTo>
                      <a:cubicBezTo>
                        <a:pt x="175" y="118"/>
                        <a:pt x="168" y="110"/>
                        <a:pt x="168" y="101"/>
                      </a:cubicBezTo>
                      <a:cubicBezTo>
                        <a:pt x="168" y="92"/>
                        <a:pt x="175" y="84"/>
                        <a:pt x="184" y="84"/>
                      </a:cubicBezTo>
                      <a:cubicBezTo>
                        <a:pt x="194" y="84"/>
                        <a:pt x="201" y="92"/>
                        <a:pt x="201" y="10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grpSp>
        <p:grpSp>
          <p:nvGrpSpPr>
            <p:cNvPr id="4" name="Group 3">
              <a:extLst>
                <a:ext uri="{FF2B5EF4-FFF2-40B4-BE49-F238E27FC236}">
                  <a16:creationId xmlns:a16="http://schemas.microsoft.com/office/drawing/2014/main" id="{099AD23C-6EE8-936F-BB50-7B07BEF30B2E}"/>
                </a:ext>
              </a:extLst>
            </p:cNvPr>
            <p:cNvGrpSpPr/>
            <p:nvPr/>
          </p:nvGrpSpPr>
          <p:grpSpPr>
            <a:xfrm>
              <a:off x="7713680" y="1458286"/>
              <a:ext cx="2086709" cy="1973568"/>
              <a:chOff x="93661" y="3481498"/>
              <a:chExt cx="2086709" cy="1973568"/>
            </a:xfrm>
          </p:grpSpPr>
          <p:sp>
            <p:nvSpPr>
              <p:cNvPr id="5" name="TextBox 4">
                <a:extLst>
                  <a:ext uri="{FF2B5EF4-FFF2-40B4-BE49-F238E27FC236}">
                    <a16:creationId xmlns:a16="http://schemas.microsoft.com/office/drawing/2014/main" id="{A2C20673-C4F4-1EE7-8CDC-82178C9870BE}"/>
                  </a:ext>
                </a:extLst>
              </p:cNvPr>
              <p:cNvSpPr txBox="1"/>
              <p:nvPr/>
            </p:nvSpPr>
            <p:spPr>
              <a:xfrm>
                <a:off x="93661" y="4162404"/>
                <a:ext cx="2086709"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9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Average Tenure of Employees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Open Sans"/>
                  <a:ea typeface="+mn-ea"/>
                  <a:cs typeface="+mn-cs"/>
                </a:endParaRPr>
              </a:p>
            </p:txBody>
          </p:sp>
          <p:grpSp>
            <p:nvGrpSpPr>
              <p:cNvPr id="10" name="Group 9">
                <a:extLst>
                  <a:ext uri="{FF2B5EF4-FFF2-40B4-BE49-F238E27FC236}">
                    <a16:creationId xmlns:a16="http://schemas.microsoft.com/office/drawing/2014/main" id="{07F2DF47-5480-1005-9690-F57F9D3A7FC6}"/>
                  </a:ext>
                </a:extLst>
              </p:cNvPr>
              <p:cNvGrpSpPr>
                <a:grpSpLocks noChangeAspect="1"/>
              </p:cNvGrpSpPr>
              <p:nvPr/>
            </p:nvGrpSpPr>
            <p:grpSpPr>
              <a:xfrm>
                <a:off x="801083" y="3481498"/>
                <a:ext cx="669844" cy="667637"/>
                <a:chOff x="2301875" y="3651250"/>
                <a:chExt cx="963613" cy="960438"/>
              </a:xfrm>
              <a:solidFill>
                <a:schemeClr val="tx1"/>
              </a:solidFill>
            </p:grpSpPr>
            <p:sp>
              <p:nvSpPr>
                <p:cNvPr id="17" name="Freeform 144">
                  <a:extLst>
                    <a:ext uri="{FF2B5EF4-FFF2-40B4-BE49-F238E27FC236}">
                      <a16:creationId xmlns:a16="http://schemas.microsoft.com/office/drawing/2014/main" id="{78C0F72A-AF9F-001D-BA8B-907A7E0F1C0A}"/>
                    </a:ext>
                  </a:extLst>
                </p:cNvPr>
                <p:cNvSpPr>
                  <a:spLocks noEditPoints="1"/>
                </p:cNvSpPr>
                <p:nvPr/>
              </p:nvSpPr>
              <p:spPr bwMode="auto">
                <a:xfrm>
                  <a:off x="2301875" y="3651250"/>
                  <a:ext cx="963613" cy="960438"/>
                </a:xfrm>
                <a:custGeom>
                  <a:avLst/>
                  <a:gdLst>
                    <a:gd name="T0" fmla="*/ 0 w 317"/>
                    <a:gd name="T1" fmla="*/ 158 h 316"/>
                    <a:gd name="T2" fmla="*/ 158 w 317"/>
                    <a:gd name="T3" fmla="*/ 0 h 316"/>
                    <a:gd name="T4" fmla="*/ 158 w 317"/>
                    <a:gd name="T5" fmla="*/ 0 h 316"/>
                    <a:gd name="T6" fmla="*/ 317 w 317"/>
                    <a:gd name="T7" fmla="*/ 158 h 316"/>
                    <a:gd name="T8" fmla="*/ 317 w 317"/>
                    <a:gd name="T9" fmla="*/ 158 h 316"/>
                    <a:gd name="T10" fmla="*/ 158 w 317"/>
                    <a:gd name="T11" fmla="*/ 316 h 316"/>
                    <a:gd name="T12" fmla="*/ 158 w 317"/>
                    <a:gd name="T13" fmla="*/ 316 h 316"/>
                    <a:gd name="T14" fmla="*/ 0 w 317"/>
                    <a:gd name="T15" fmla="*/ 158 h 316"/>
                    <a:gd name="T16" fmla="*/ 40 w 317"/>
                    <a:gd name="T17" fmla="*/ 158 h 316"/>
                    <a:gd name="T18" fmla="*/ 158 w 317"/>
                    <a:gd name="T19" fmla="*/ 276 h 316"/>
                    <a:gd name="T20" fmla="*/ 158 w 317"/>
                    <a:gd name="T21" fmla="*/ 276 h 316"/>
                    <a:gd name="T22" fmla="*/ 276 w 317"/>
                    <a:gd name="T23" fmla="*/ 158 h 316"/>
                    <a:gd name="T24" fmla="*/ 276 w 317"/>
                    <a:gd name="T25" fmla="*/ 158 h 316"/>
                    <a:gd name="T26" fmla="*/ 158 w 317"/>
                    <a:gd name="T27" fmla="*/ 40 h 316"/>
                    <a:gd name="T28" fmla="*/ 158 w 317"/>
                    <a:gd name="T29" fmla="*/ 40 h 316"/>
                    <a:gd name="T30" fmla="*/ 40 w 317"/>
                    <a:gd name="T31"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 h="316">
                      <a:moveTo>
                        <a:pt x="0" y="158"/>
                      </a:moveTo>
                      <a:cubicBezTo>
                        <a:pt x="0" y="70"/>
                        <a:pt x="71" y="0"/>
                        <a:pt x="158" y="0"/>
                      </a:cubicBezTo>
                      <a:cubicBezTo>
                        <a:pt x="158" y="0"/>
                        <a:pt x="158" y="0"/>
                        <a:pt x="158" y="0"/>
                      </a:cubicBezTo>
                      <a:cubicBezTo>
                        <a:pt x="246" y="0"/>
                        <a:pt x="317" y="70"/>
                        <a:pt x="317" y="158"/>
                      </a:cubicBezTo>
                      <a:cubicBezTo>
                        <a:pt x="317" y="158"/>
                        <a:pt x="317" y="158"/>
                        <a:pt x="317" y="158"/>
                      </a:cubicBezTo>
                      <a:cubicBezTo>
                        <a:pt x="317" y="245"/>
                        <a:pt x="246" y="316"/>
                        <a:pt x="158" y="316"/>
                      </a:cubicBezTo>
                      <a:cubicBezTo>
                        <a:pt x="158" y="316"/>
                        <a:pt x="158" y="316"/>
                        <a:pt x="158" y="316"/>
                      </a:cubicBezTo>
                      <a:cubicBezTo>
                        <a:pt x="71" y="316"/>
                        <a:pt x="0" y="245"/>
                        <a:pt x="0" y="158"/>
                      </a:cubicBezTo>
                      <a:close/>
                      <a:moveTo>
                        <a:pt x="40" y="158"/>
                      </a:moveTo>
                      <a:cubicBezTo>
                        <a:pt x="40" y="223"/>
                        <a:pt x="93" y="276"/>
                        <a:pt x="158" y="276"/>
                      </a:cubicBezTo>
                      <a:cubicBezTo>
                        <a:pt x="158" y="276"/>
                        <a:pt x="158" y="276"/>
                        <a:pt x="158" y="276"/>
                      </a:cubicBezTo>
                      <a:cubicBezTo>
                        <a:pt x="224" y="276"/>
                        <a:pt x="276" y="223"/>
                        <a:pt x="276" y="158"/>
                      </a:cubicBezTo>
                      <a:cubicBezTo>
                        <a:pt x="276" y="158"/>
                        <a:pt x="276" y="158"/>
                        <a:pt x="276" y="158"/>
                      </a:cubicBezTo>
                      <a:cubicBezTo>
                        <a:pt x="276" y="93"/>
                        <a:pt x="224" y="40"/>
                        <a:pt x="158" y="40"/>
                      </a:cubicBezTo>
                      <a:cubicBezTo>
                        <a:pt x="158" y="40"/>
                        <a:pt x="158" y="40"/>
                        <a:pt x="158" y="40"/>
                      </a:cubicBezTo>
                      <a:cubicBezTo>
                        <a:pt x="93" y="40"/>
                        <a:pt x="40" y="93"/>
                        <a:pt x="40"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 name="Freeform 145">
                  <a:extLst>
                    <a:ext uri="{FF2B5EF4-FFF2-40B4-BE49-F238E27FC236}">
                      <a16:creationId xmlns:a16="http://schemas.microsoft.com/office/drawing/2014/main" id="{B58C6C31-FBAB-E4C0-60B9-D012328DB04B}"/>
                    </a:ext>
                  </a:extLst>
                </p:cNvPr>
                <p:cNvSpPr>
                  <a:spLocks noEditPoints="1"/>
                </p:cNvSpPr>
                <p:nvPr/>
              </p:nvSpPr>
              <p:spPr bwMode="auto">
                <a:xfrm>
                  <a:off x="2478088" y="3824288"/>
                  <a:ext cx="611188" cy="614363"/>
                </a:xfrm>
                <a:custGeom>
                  <a:avLst/>
                  <a:gdLst>
                    <a:gd name="T0" fmla="*/ 157 w 201"/>
                    <a:gd name="T1" fmla="*/ 167 h 202"/>
                    <a:gd name="T2" fmla="*/ 157 w 201"/>
                    <a:gd name="T3" fmla="*/ 167 h 202"/>
                    <a:gd name="T4" fmla="*/ 134 w 201"/>
                    <a:gd name="T5" fmla="*/ 159 h 202"/>
                    <a:gd name="T6" fmla="*/ 81 w 201"/>
                    <a:gd name="T7" fmla="*/ 116 h 202"/>
                    <a:gd name="T8" fmla="*/ 74 w 201"/>
                    <a:gd name="T9" fmla="*/ 103 h 202"/>
                    <a:gd name="T10" fmla="*/ 79 w 201"/>
                    <a:gd name="T11" fmla="*/ 92 h 202"/>
                    <a:gd name="T12" fmla="*/ 108 w 201"/>
                    <a:gd name="T13" fmla="*/ 57 h 202"/>
                    <a:gd name="T14" fmla="*/ 130 w 201"/>
                    <a:gd name="T15" fmla="*/ 45 h 202"/>
                    <a:gd name="T16" fmla="*/ 129 w 201"/>
                    <a:gd name="T17" fmla="*/ 45 h 202"/>
                    <a:gd name="T18" fmla="*/ 126 w 201"/>
                    <a:gd name="T19" fmla="*/ 70 h 202"/>
                    <a:gd name="T20" fmla="*/ 107 w 201"/>
                    <a:gd name="T21" fmla="*/ 101 h 202"/>
                    <a:gd name="T22" fmla="*/ 150 w 201"/>
                    <a:gd name="T23" fmla="*/ 143 h 202"/>
                    <a:gd name="T24" fmla="*/ 157 w 201"/>
                    <a:gd name="T25" fmla="*/ 167 h 202"/>
                    <a:gd name="T26" fmla="*/ 117 w 201"/>
                    <a:gd name="T27" fmla="*/ 17 h 202"/>
                    <a:gd name="T28" fmla="*/ 100 w 201"/>
                    <a:gd name="T29" fmla="*/ 34 h 202"/>
                    <a:gd name="T30" fmla="*/ 84 w 201"/>
                    <a:gd name="T31" fmla="*/ 17 h 202"/>
                    <a:gd name="T32" fmla="*/ 100 w 201"/>
                    <a:gd name="T33" fmla="*/ 0 h 202"/>
                    <a:gd name="T34" fmla="*/ 117 w 201"/>
                    <a:gd name="T35" fmla="*/ 17 h 202"/>
                    <a:gd name="T36" fmla="*/ 117 w 201"/>
                    <a:gd name="T37" fmla="*/ 185 h 202"/>
                    <a:gd name="T38" fmla="*/ 100 w 201"/>
                    <a:gd name="T39" fmla="*/ 202 h 202"/>
                    <a:gd name="T40" fmla="*/ 84 w 201"/>
                    <a:gd name="T41" fmla="*/ 185 h 202"/>
                    <a:gd name="T42" fmla="*/ 100 w 201"/>
                    <a:gd name="T43" fmla="*/ 168 h 202"/>
                    <a:gd name="T44" fmla="*/ 117 w 201"/>
                    <a:gd name="T45" fmla="*/ 185 h 202"/>
                    <a:gd name="T46" fmla="*/ 33 w 201"/>
                    <a:gd name="T47" fmla="*/ 101 h 202"/>
                    <a:gd name="T48" fmla="*/ 16 w 201"/>
                    <a:gd name="T49" fmla="*/ 118 h 202"/>
                    <a:gd name="T50" fmla="*/ 0 w 201"/>
                    <a:gd name="T51" fmla="*/ 101 h 202"/>
                    <a:gd name="T52" fmla="*/ 16 w 201"/>
                    <a:gd name="T53" fmla="*/ 84 h 202"/>
                    <a:gd name="T54" fmla="*/ 33 w 201"/>
                    <a:gd name="T55" fmla="*/ 101 h 202"/>
                    <a:gd name="T56" fmla="*/ 201 w 201"/>
                    <a:gd name="T57" fmla="*/ 101 h 202"/>
                    <a:gd name="T58" fmla="*/ 184 w 201"/>
                    <a:gd name="T59" fmla="*/ 118 h 202"/>
                    <a:gd name="T60" fmla="*/ 168 w 201"/>
                    <a:gd name="T61" fmla="*/ 101 h 202"/>
                    <a:gd name="T62" fmla="*/ 184 w 201"/>
                    <a:gd name="T63" fmla="*/ 84 h 202"/>
                    <a:gd name="T64" fmla="*/ 201 w 201"/>
                    <a:gd name="T65" fmla="*/ 1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57" y="167"/>
                      </a:moveTo>
                      <a:cubicBezTo>
                        <a:pt x="157" y="167"/>
                        <a:pt x="157" y="167"/>
                        <a:pt x="157" y="167"/>
                      </a:cubicBezTo>
                      <a:cubicBezTo>
                        <a:pt x="157" y="167"/>
                        <a:pt x="142" y="165"/>
                        <a:pt x="134" y="159"/>
                      </a:cubicBezTo>
                      <a:cubicBezTo>
                        <a:pt x="81" y="116"/>
                        <a:pt x="81" y="116"/>
                        <a:pt x="81" y="116"/>
                      </a:cubicBezTo>
                      <a:cubicBezTo>
                        <a:pt x="77" y="112"/>
                        <a:pt x="74" y="109"/>
                        <a:pt x="74" y="103"/>
                      </a:cubicBezTo>
                      <a:cubicBezTo>
                        <a:pt x="74" y="99"/>
                        <a:pt x="76" y="94"/>
                        <a:pt x="79" y="92"/>
                      </a:cubicBezTo>
                      <a:cubicBezTo>
                        <a:pt x="108" y="57"/>
                        <a:pt x="108" y="57"/>
                        <a:pt x="108" y="57"/>
                      </a:cubicBezTo>
                      <a:cubicBezTo>
                        <a:pt x="115" y="49"/>
                        <a:pt x="130" y="45"/>
                        <a:pt x="130" y="45"/>
                      </a:cubicBezTo>
                      <a:cubicBezTo>
                        <a:pt x="129" y="45"/>
                        <a:pt x="129" y="45"/>
                        <a:pt x="129" y="45"/>
                      </a:cubicBezTo>
                      <a:cubicBezTo>
                        <a:pt x="130" y="45"/>
                        <a:pt x="131" y="61"/>
                        <a:pt x="126" y="70"/>
                      </a:cubicBezTo>
                      <a:cubicBezTo>
                        <a:pt x="107" y="101"/>
                        <a:pt x="107" y="101"/>
                        <a:pt x="107" y="101"/>
                      </a:cubicBezTo>
                      <a:cubicBezTo>
                        <a:pt x="150" y="143"/>
                        <a:pt x="150" y="143"/>
                        <a:pt x="150" y="143"/>
                      </a:cubicBezTo>
                      <a:cubicBezTo>
                        <a:pt x="156" y="151"/>
                        <a:pt x="157" y="167"/>
                        <a:pt x="157" y="167"/>
                      </a:cubicBezTo>
                      <a:close/>
                      <a:moveTo>
                        <a:pt x="117" y="17"/>
                      </a:moveTo>
                      <a:cubicBezTo>
                        <a:pt x="117" y="26"/>
                        <a:pt x="110" y="34"/>
                        <a:pt x="100" y="34"/>
                      </a:cubicBezTo>
                      <a:cubicBezTo>
                        <a:pt x="91" y="34"/>
                        <a:pt x="84" y="26"/>
                        <a:pt x="84" y="17"/>
                      </a:cubicBezTo>
                      <a:cubicBezTo>
                        <a:pt x="84" y="8"/>
                        <a:pt x="91" y="0"/>
                        <a:pt x="100" y="0"/>
                      </a:cubicBezTo>
                      <a:cubicBezTo>
                        <a:pt x="110" y="0"/>
                        <a:pt x="117" y="8"/>
                        <a:pt x="117" y="17"/>
                      </a:cubicBezTo>
                      <a:close/>
                      <a:moveTo>
                        <a:pt x="117" y="185"/>
                      </a:moveTo>
                      <a:cubicBezTo>
                        <a:pt x="117" y="194"/>
                        <a:pt x="110" y="202"/>
                        <a:pt x="100" y="202"/>
                      </a:cubicBezTo>
                      <a:cubicBezTo>
                        <a:pt x="91" y="202"/>
                        <a:pt x="84" y="194"/>
                        <a:pt x="84" y="185"/>
                      </a:cubicBezTo>
                      <a:cubicBezTo>
                        <a:pt x="84" y="175"/>
                        <a:pt x="91" y="168"/>
                        <a:pt x="100" y="168"/>
                      </a:cubicBezTo>
                      <a:cubicBezTo>
                        <a:pt x="110" y="168"/>
                        <a:pt x="117" y="175"/>
                        <a:pt x="117" y="185"/>
                      </a:cubicBezTo>
                      <a:close/>
                      <a:moveTo>
                        <a:pt x="33" y="101"/>
                      </a:moveTo>
                      <a:cubicBezTo>
                        <a:pt x="33" y="110"/>
                        <a:pt x="26" y="118"/>
                        <a:pt x="16" y="118"/>
                      </a:cubicBezTo>
                      <a:cubicBezTo>
                        <a:pt x="7" y="118"/>
                        <a:pt x="0" y="110"/>
                        <a:pt x="0" y="101"/>
                      </a:cubicBezTo>
                      <a:cubicBezTo>
                        <a:pt x="0" y="92"/>
                        <a:pt x="7" y="84"/>
                        <a:pt x="16" y="84"/>
                      </a:cubicBezTo>
                      <a:cubicBezTo>
                        <a:pt x="26" y="84"/>
                        <a:pt x="33" y="92"/>
                        <a:pt x="33" y="101"/>
                      </a:cubicBezTo>
                      <a:close/>
                      <a:moveTo>
                        <a:pt x="201" y="101"/>
                      </a:moveTo>
                      <a:cubicBezTo>
                        <a:pt x="201" y="110"/>
                        <a:pt x="194" y="118"/>
                        <a:pt x="184" y="118"/>
                      </a:cubicBezTo>
                      <a:cubicBezTo>
                        <a:pt x="175" y="118"/>
                        <a:pt x="168" y="110"/>
                        <a:pt x="168" y="101"/>
                      </a:cubicBezTo>
                      <a:cubicBezTo>
                        <a:pt x="168" y="92"/>
                        <a:pt x="175" y="84"/>
                        <a:pt x="184" y="84"/>
                      </a:cubicBezTo>
                      <a:cubicBezTo>
                        <a:pt x="194" y="84"/>
                        <a:pt x="201" y="92"/>
                        <a:pt x="2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grpSp>
      </p:grpSp>
      <p:grpSp>
        <p:nvGrpSpPr>
          <p:cNvPr id="35" name="Group 34">
            <a:extLst>
              <a:ext uri="{FF2B5EF4-FFF2-40B4-BE49-F238E27FC236}">
                <a16:creationId xmlns:a16="http://schemas.microsoft.com/office/drawing/2014/main" id="{BE3324CF-C939-A8D7-1737-B3A663B26893}"/>
              </a:ext>
            </a:extLst>
          </p:cNvPr>
          <p:cNvGrpSpPr/>
          <p:nvPr/>
        </p:nvGrpSpPr>
        <p:grpSpPr>
          <a:xfrm>
            <a:off x="6444675" y="3566523"/>
            <a:ext cx="2086709" cy="2443372"/>
            <a:chOff x="363415" y="1847402"/>
            <a:chExt cx="2086709" cy="2443372"/>
          </a:xfrm>
        </p:grpSpPr>
        <p:sp>
          <p:nvSpPr>
            <p:cNvPr id="36" name="TextBox 35">
              <a:extLst>
                <a:ext uri="{FF2B5EF4-FFF2-40B4-BE49-F238E27FC236}">
                  <a16:creationId xmlns:a16="http://schemas.microsoft.com/office/drawing/2014/main" id="{9F0A2551-7565-1AE5-C06C-7A2BE40E6A8C}"/>
                </a:ext>
              </a:extLst>
            </p:cNvPr>
            <p:cNvSpPr txBox="1"/>
            <p:nvPr/>
          </p:nvSpPr>
          <p:spPr>
            <a:xfrm>
              <a:off x="363415" y="2505670"/>
              <a:ext cx="2086709"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08132"/>
                  </a:solidFill>
                  <a:effectLst/>
                  <a:uLnTx/>
                  <a:uFillTx/>
                  <a:latin typeface="Open Sans"/>
                  <a:ea typeface="+mn-ea"/>
                  <a:cs typeface="+mn-cs"/>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a:ea typeface="+mn-ea"/>
                  <a:cs typeface="+mn-cs"/>
                </a:rPr>
                <a:t>Higher than the State’s entire Baby Boomer employee population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Open Sans"/>
                <a:ea typeface="+mn-ea"/>
                <a:cs typeface="+mn-cs"/>
              </a:endParaRPr>
            </a:p>
          </p:txBody>
        </p:sp>
        <p:grpSp>
          <p:nvGrpSpPr>
            <p:cNvPr id="37" name="Group 36">
              <a:extLst>
                <a:ext uri="{FF2B5EF4-FFF2-40B4-BE49-F238E27FC236}">
                  <a16:creationId xmlns:a16="http://schemas.microsoft.com/office/drawing/2014/main" id="{E23048CF-9160-8D54-5B34-BDC32F83AB14}"/>
                </a:ext>
              </a:extLst>
            </p:cNvPr>
            <p:cNvGrpSpPr>
              <a:grpSpLocks noChangeAspect="1"/>
            </p:cNvGrpSpPr>
            <p:nvPr/>
          </p:nvGrpSpPr>
          <p:grpSpPr>
            <a:xfrm>
              <a:off x="1190896" y="1847402"/>
              <a:ext cx="431753" cy="643595"/>
              <a:chOff x="2428875" y="2124075"/>
              <a:chExt cx="679450" cy="1012826"/>
            </a:xfrm>
            <a:solidFill>
              <a:schemeClr val="tx1"/>
            </a:solidFill>
          </p:grpSpPr>
          <p:sp>
            <p:nvSpPr>
              <p:cNvPr id="39" name="Oval 38">
                <a:extLst>
                  <a:ext uri="{FF2B5EF4-FFF2-40B4-BE49-F238E27FC236}">
                    <a16:creationId xmlns:a16="http://schemas.microsoft.com/office/drawing/2014/main" id="{4D6393C4-D64D-D9C9-D668-D2C7CAC23D59}"/>
                  </a:ext>
                </a:extLst>
              </p:cNvPr>
              <p:cNvSpPr>
                <a:spLocks noChangeArrowheads="1"/>
              </p:cNvSpPr>
              <p:nvPr/>
            </p:nvSpPr>
            <p:spPr bwMode="auto">
              <a:xfrm>
                <a:off x="2571750" y="2124075"/>
                <a:ext cx="390525" cy="385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sp>
            <p:nvSpPr>
              <p:cNvPr id="41" name="Freeform 59">
                <a:extLst>
                  <a:ext uri="{FF2B5EF4-FFF2-40B4-BE49-F238E27FC236}">
                    <a16:creationId xmlns:a16="http://schemas.microsoft.com/office/drawing/2014/main" id="{04DDDD0B-823C-49DA-2CFE-6C79D9B5D52A}"/>
                  </a:ext>
                </a:extLst>
              </p:cNvPr>
              <p:cNvSpPr>
                <a:spLocks/>
              </p:cNvSpPr>
              <p:nvPr/>
            </p:nvSpPr>
            <p:spPr bwMode="auto">
              <a:xfrm>
                <a:off x="2428875" y="2547938"/>
                <a:ext cx="679450" cy="588963"/>
              </a:xfrm>
              <a:custGeom>
                <a:avLst/>
                <a:gdLst>
                  <a:gd name="T0" fmla="*/ 123 w 181"/>
                  <a:gd name="T1" fmla="*/ 0 h 157"/>
                  <a:gd name="T2" fmla="*/ 90 w 181"/>
                  <a:gd name="T3" fmla="*/ 38 h 157"/>
                  <a:gd name="T4" fmla="*/ 58 w 181"/>
                  <a:gd name="T5" fmla="*/ 0 h 157"/>
                  <a:gd name="T6" fmla="*/ 0 w 181"/>
                  <a:gd name="T7" fmla="*/ 98 h 157"/>
                  <a:gd name="T8" fmla="*/ 1 w 181"/>
                  <a:gd name="T9" fmla="*/ 116 h 157"/>
                  <a:gd name="T10" fmla="*/ 91 w 181"/>
                  <a:gd name="T11" fmla="*/ 157 h 157"/>
                  <a:gd name="T12" fmla="*/ 180 w 181"/>
                  <a:gd name="T13" fmla="*/ 116 h 157"/>
                  <a:gd name="T14" fmla="*/ 181 w 181"/>
                  <a:gd name="T15" fmla="*/ 98 h 157"/>
                  <a:gd name="T16" fmla="*/ 123 w 181"/>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57">
                    <a:moveTo>
                      <a:pt x="123" y="0"/>
                    </a:moveTo>
                    <a:cubicBezTo>
                      <a:pt x="90" y="38"/>
                      <a:pt x="90" y="38"/>
                      <a:pt x="90" y="38"/>
                    </a:cubicBezTo>
                    <a:cubicBezTo>
                      <a:pt x="58" y="0"/>
                      <a:pt x="58" y="0"/>
                      <a:pt x="58" y="0"/>
                    </a:cubicBezTo>
                    <a:cubicBezTo>
                      <a:pt x="24" y="15"/>
                      <a:pt x="0" y="53"/>
                      <a:pt x="0" y="98"/>
                    </a:cubicBezTo>
                    <a:cubicBezTo>
                      <a:pt x="0" y="105"/>
                      <a:pt x="0" y="111"/>
                      <a:pt x="1" y="116"/>
                    </a:cubicBezTo>
                    <a:cubicBezTo>
                      <a:pt x="20" y="141"/>
                      <a:pt x="53" y="157"/>
                      <a:pt x="91" y="157"/>
                    </a:cubicBezTo>
                    <a:cubicBezTo>
                      <a:pt x="128" y="157"/>
                      <a:pt x="161" y="141"/>
                      <a:pt x="180" y="116"/>
                    </a:cubicBezTo>
                    <a:cubicBezTo>
                      <a:pt x="181" y="111"/>
                      <a:pt x="181" y="105"/>
                      <a:pt x="181" y="98"/>
                    </a:cubicBezTo>
                    <a:cubicBezTo>
                      <a:pt x="181" y="53"/>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grpSp>
      </p:grpSp>
    </p:spTree>
    <p:extLst>
      <p:ext uri="{BB962C8B-B14F-4D97-AF65-F5344CB8AC3E}">
        <p14:creationId xmlns:p14="http://schemas.microsoft.com/office/powerpoint/2010/main" val="17371105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DE62828-B4B0-AEFC-01CA-EABC1AA95BBB}"/>
              </a:ext>
            </a:extLst>
          </p:cNvPr>
          <p:cNvSpPr/>
          <p:nvPr/>
        </p:nvSpPr>
        <p:spPr>
          <a:xfrm>
            <a:off x="0" y="1143000"/>
            <a:ext cx="4585214" cy="54349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72B910A5-75CB-9010-9770-A09EDA42A574}"/>
              </a:ext>
            </a:extLst>
          </p:cNvPr>
          <p:cNvSpPr>
            <a:spLocks noGrp="1"/>
          </p:cNvSpPr>
          <p:nvPr>
            <p:ph type="title"/>
          </p:nvPr>
        </p:nvSpPr>
        <p:spPr/>
        <p:txBody>
          <a:bodyPr/>
          <a:lstStyle/>
          <a:p>
            <a:r>
              <a:rPr lang="en-US" sz="2800" dirty="0"/>
              <a:t>Summary Insights: </a:t>
            </a:r>
            <a:r>
              <a:rPr lang="en-US" sz="2800" b="0" dirty="0"/>
              <a:t>Survey Results</a:t>
            </a:r>
          </a:p>
        </p:txBody>
      </p:sp>
      <p:grpSp>
        <p:nvGrpSpPr>
          <p:cNvPr id="81" name="Group 80">
            <a:extLst>
              <a:ext uri="{FF2B5EF4-FFF2-40B4-BE49-F238E27FC236}">
                <a16:creationId xmlns:a16="http://schemas.microsoft.com/office/drawing/2014/main" id="{5C6101A6-BBB7-5210-D1D1-17349F7ADCB8}"/>
              </a:ext>
            </a:extLst>
          </p:cNvPr>
          <p:cNvGrpSpPr/>
          <p:nvPr/>
        </p:nvGrpSpPr>
        <p:grpSpPr>
          <a:xfrm>
            <a:off x="-52327" y="1529969"/>
            <a:ext cx="2086709" cy="1915880"/>
            <a:chOff x="297366" y="1269077"/>
            <a:chExt cx="2086709" cy="1915880"/>
          </a:xfrm>
        </p:grpSpPr>
        <p:sp>
          <p:nvSpPr>
            <p:cNvPr id="4" name="TextBox 3">
              <a:extLst>
                <a:ext uri="{FF2B5EF4-FFF2-40B4-BE49-F238E27FC236}">
                  <a16:creationId xmlns:a16="http://schemas.microsoft.com/office/drawing/2014/main" id="{7F4F5AAD-EF9E-2515-B767-3C859D92D9DA}"/>
                </a:ext>
              </a:extLst>
            </p:cNvPr>
            <p:cNvSpPr txBox="1"/>
            <p:nvPr/>
          </p:nvSpPr>
          <p:spPr>
            <a:xfrm>
              <a:off x="297366" y="1923073"/>
              <a:ext cx="2086709"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12,433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Employee Responses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pic>
          <p:nvPicPr>
            <p:cNvPr id="5" name="Graphic 4" descr="Document with solid fill">
              <a:extLst>
                <a:ext uri="{FF2B5EF4-FFF2-40B4-BE49-F238E27FC236}">
                  <a16:creationId xmlns:a16="http://schemas.microsoft.com/office/drawing/2014/main" id="{67900EA4-DF5F-0888-2F63-4E7346964C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902" y="1269077"/>
              <a:ext cx="667637" cy="667637"/>
            </a:xfrm>
            <a:prstGeom prst="rect">
              <a:avLst/>
            </a:prstGeom>
          </p:spPr>
        </p:pic>
      </p:grpSp>
      <p:grpSp>
        <p:nvGrpSpPr>
          <p:cNvPr id="83" name="Group 82">
            <a:extLst>
              <a:ext uri="{FF2B5EF4-FFF2-40B4-BE49-F238E27FC236}">
                <a16:creationId xmlns:a16="http://schemas.microsoft.com/office/drawing/2014/main" id="{99BB3549-EFB5-DF90-2CB0-97E326AA448B}"/>
              </a:ext>
            </a:extLst>
          </p:cNvPr>
          <p:cNvGrpSpPr/>
          <p:nvPr/>
        </p:nvGrpSpPr>
        <p:grpSpPr>
          <a:xfrm>
            <a:off x="-38991" y="3804548"/>
            <a:ext cx="2086709" cy="2013625"/>
            <a:chOff x="297366" y="2719399"/>
            <a:chExt cx="2086709" cy="2013625"/>
          </a:xfrm>
        </p:grpSpPr>
        <p:sp>
          <p:nvSpPr>
            <p:cNvPr id="17" name="TextBox 16">
              <a:extLst>
                <a:ext uri="{FF2B5EF4-FFF2-40B4-BE49-F238E27FC236}">
                  <a16:creationId xmlns:a16="http://schemas.microsoft.com/office/drawing/2014/main" id="{B8F07844-1D2F-1F2C-871B-A28B0E54C596}"/>
                </a:ext>
              </a:extLst>
            </p:cNvPr>
            <p:cNvSpPr txBox="1"/>
            <p:nvPr/>
          </p:nvSpPr>
          <p:spPr>
            <a:xfrm>
              <a:off x="297366" y="3471140"/>
              <a:ext cx="2086709"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Agencies Represented</a:t>
              </a:r>
              <a:r>
                <a:rPr kumimoji="0" lang="en-US" sz="1600" b="1" i="0" u="none" strike="noStrike" kern="1200" cap="none" spc="0" normalizeH="0" baseline="30000" noProof="0">
                  <a:ln>
                    <a:noFill/>
                  </a:ln>
                  <a:solidFill>
                    <a:prstClr val="black"/>
                  </a:solidFill>
                  <a:effectLst/>
                  <a:uLnTx/>
                  <a:uFillTx/>
                  <a:latin typeface="Open Sans"/>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pic>
          <p:nvPicPr>
            <p:cNvPr id="20" name="Graphic 19" descr="Greek Temple with solid fill">
              <a:extLst>
                <a:ext uri="{FF2B5EF4-FFF2-40B4-BE49-F238E27FC236}">
                  <a16:creationId xmlns:a16="http://schemas.microsoft.com/office/drawing/2014/main" id="{28278F7F-8A96-1C4D-A4A6-FEABE79175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418" y="2719399"/>
              <a:ext cx="838604" cy="838602"/>
            </a:xfrm>
            <a:prstGeom prst="rect">
              <a:avLst/>
            </a:prstGeom>
          </p:spPr>
        </p:pic>
      </p:grpSp>
      <p:grpSp>
        <p:nvGrpSpPr>
          <p:cNvPr id="82" name="Group 81">
            <a:extLst>
              <a:ext uri="{FF2B5EF4-FFF2-40B4-BE49-F238E27FC236}">
                <a16:creationId xmlns:a16="http://schemas.microsoft.com/office/drawing/2014/main" id="{548ACE33-1578-1268-AFB4-903373EB9C35}"/>
              </a:ext>
            </a:extLst>
          </p:cNvPr>
          <p:cNvGrpSpPr/>
          <p:nvPr/>
        </p:nvGrpSpPr>
        <p:grpSpPr>
          <a:xfrm>
            <a:off x="2006383" y="1527476"/>
            <a:ext cx="2364991" cy="1906374"/>
            <a:chOff x="2341562" y="1266584"/>
            <a:chExt cx="2364991" cy="1906374"/>
          </a:xfrm>
        </p:grpSpPr>
        <p:sp>
          <p:nvSpPr>
            <p:cNvPr id="31" name="TextBox 30">
              <a:extLst>
                <a:ext uri="{FF2B5EF4-FFF2-40B4-BE49-F238E27FC236}">
                  <a16:creationId xmlns:a16="http://schemas.microsoft.com/office/drawing/2014/main" id="{144A9ED3-B4BE-8AC0-A2C8-7F16F20A864E}"/>
                </a:ext>
              </a:extLst>
            </p:cNvPr>
            <p:cNvSpPr txBox="1"/>
            <p:nvPr/>
          </p:nvSpPr>
          <p:spPr>
            <a:xfrm>
              <a:off x="2341562" y="1911074"/>
              <a:ext cx="2364991"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56.5%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Of Participants were Generation X or older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grpSp>
          <p:nvGrpSpPr>
            <p:cNvPr id="32" name="Group 31">
              <a:extLst>
                <a:ext uri="{FF2B5EF4-FFF2-40B4-BE49-F238E27FC236}">
                  <a16:creationId xmlns:a16="http://schemas.microsoft.com/office/drawing/2014/main" id="{2926C9C3-2F1F-AFA1-E4AC-1199B4C2CED5}"/>
                </a:ext>
              </a:extLst>
            </p:cNvPr>
            <p:cNvGrpSpPr>
              <a:grpSpLocks noChangeAspect="1"/>
            </p:cNvGrpSpPr>
            <p:nvPr/>
          </p:nvGrpSpPr>
          <p:grpSpPr>
            <a:xfrm>
              <a:off x="3311827" y="1266584"/>
              <a:ext cx="431753" cy="643595"/>
              <a:chOff x="2428875" y="2124075"/>
              <a:chExt cx="679450" cy="1012826"/>
            </a:xfrm>
            <a:solidFill>
              <a:schemeClr val="tx1"/>
            </a:solidFill>
          </p:grpSpPr>
          <p:sp>
            <p:nvSpPr>
              <p:cNvPr id="34" name="Oval 33">
                <a:extLst>
                  <a:ext uri="{FF2B5EF4-FFF2-40B4-BE49-F238E27FC236}">
                    <a16:creationId xmlns:a16="http://schemas.microsoft.com/office/drawing/2014/main" id="{C9BD9919-C56A-6CF0-60DE-3FF7A2F3408B}"/>
                  </a:ext>
                </a:extLst>
              </p:cNvPr>
              <p:cNvSpPr>
                <a:spLocks noChangeArrowheads="1"/>
              </p:cNvSpPr>
              <p:nvPr/>
            </p:nvSpPr>
            <p:spPr bwMode="auto">
              <a:xfrm>
                <a:off x="2571750" y="2124075"/>
                <a:ext cx="390525" cy="385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sp>
            <p:nvSpPr>
              <p:cNvPr id="35" name="Freeform 59">
                <a:extLst>
                  <a:ext uri="{FF2B5EF4-FFF2-40B4-BE49-F238E27FC236}">
                    <a16:creationId xmlns:a16="http://schemas.microsoft.com/office/drawing/2014/main" id="{D5AF4556-F72B-ACEB-FD6F-085F2E8E7112}"/>
                  </a:ext>
                </a:extLst>
              </p:cNvPr>
              <p:cNvSpPr>
                <a:spLocks/>
              </p:cNvSpPr>
              <p:nvPr/>
            </p:nvSpPr>
            <p:spPr bwMode="auto">
              <a:xfrm>
                <a:off x="2428875" y="2547938"/>
                <a:ext cx="679450" cy="588963"/>
              </a:xfrm>
              <a:custGeom>
                <a:avLst/>
                <a:gdLst>
                  <a:gd name="T0" fmla="*/ 123 w 181"/>
                  <a:gd name="T1" fmla="*/ 0 h 157"/>
                  <a:gd name="T2" fmla="*/ 90 w 181"/>
                  <a:gd name="T3" fmla="*/ 38 h 157"/>
                  <a:gd name="T4" fmla="*/ 58 w 181"/>
                  <a:gd name="T5" fmla="*/ 0 h 157"/>
                  <a:gd name="T6" fmla="*/ 0 w 181"/>
                  <a:gd name="T7" fmla="*/ 98 h 157"/>
                  <a:gd name="T8" fmla="*/ 1 w 181"/>
                  <a:gd name="T9" fmla="*/ 116 h 157"/>
                  <a:gd name="T10" fmla="*/ 91 w 181"/>
                  <a:gd name="T11" fmla="*/ 157 h 157"/>
                  <a:gd name="T12" fmla="*/ 180 w 181"/>
                  <a:gd name="T13" fmla="*/ 116 h 157"/>
                  <a:gd name="T14" fmla="*/ 181 w 181"/>
                  <a:gd name="T15" fmla="*/ 98 h 157"/>
                  <a:gd name="T16" fmla="*/ 123 w 181"/>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57">
                    <a:moveTo>
                      <a:pt x="123" y="0"/>
                    </a:moveTo>
                    <a:cubicBezTo>
                      <a:pt x="90" y="38"/>
                      <a:pt x="90" y="38"/>
                      <a:pt x="90" y="38"/>
                    </a:cubicBezTo>
                    <a:cubicBezTo>
                      <a:pt x="58" y="0"/>
                      <a:pt x="58" y="0"/>
                      <a:pt x="58" y="0"/>
                    </a:cubicBezTo>
                    <a:cubicBezTo>
                      <a:pt x="24" y="15"/>
                      <a:pt x="0" y="53"/>
                      <a:pt x="0" y="98"/>
                    </a:cubicBezTo>
                    <a:cubicBezTo>
                      <a:pt x="0" y="105"/>
                      <a:pt x="0" y="111"/>
                      <a:pt x="1" y="116"/>
                    </a:cubicBezTo>
                    <a:cubicBezTo>
                      <a:pt x="20" y="141"/>
                      <a:pt x="53" y="157"/>
                      <a:pt x="91" y="157"/>
                    </a:cubicBezTo>
                    <a:cubicBezTo>
                      <a:pt x="128" y="157"/>
                      <a:pt x="161" y="141"/>
                      <a:pt x="180" y="116"/>
                    </a:cubicBezTo>
                    <a:cubicBezTo>
                      <a:pt x="181" y="111"/>
                      <a:pt x="181" y="105"/>
                      <a:pt x="181" y="98"/>
                    </a:cubicBezTo>
                    <a:cubicBezTo>
                      <a:pt x="181" y="53"/>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grpSp>
      </p:grpSp>
      <p:sp>
        <p:nvSpPr>
          <p:cNvPr id="49" name="Rectangle 48">
            <a:extLst>
              <a:ext uri="{FF2B5EF4-FFF2-40B4-BE49-F238E27FC236}">
                <a16:creationId xmlns:a16="http://schemas.microsoft.com/office/drawing/2014/main" id="{1A5EFC15-6F14-4AA6-3EF9-1D6ED363AD10}"/>
              </a:ext>
            </a:extLst>
          </p:cNvPr>
          <p:cNvSpPr/>
          <p:nvPr/>
        </p:nvSpPr>
        <p:spPr>
          <a:xfrm>
            <a:off x="3134991" y="4581913"/>
            <a:ext cx="2560320" cy="1614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Open Sans"/>
              <a:ea typeface="+mn-ea"/>
              <a:cs typeface="+mn-cs"/>
            </a:endParaRPr>
          </a:p>
        </p:txBody>
      </p:sp>
      <p:sp>
        <p:nvSpPr>
          <p:cNvPr id="57" name="TextBox 56">
            <a:extLst>
              <a:ext uri="{FF2B5EF4-FFF2-40B4-BE49-F238E27FC236}">
                <a16:creationId xmlns:a16="http://schemas.microsoft.com/office/drawing/2014/main" id="{9F63EB84-2596-32BF-81D9-4A9F45FE0B2F}"/>
              </a:ext>
            </a:extLst>
          </p:cNvPr>
          <p:cNvSpPr txBox="1"/>
          <p:nvPr/>
        </p:nvSpPr>
        <p:spPr>
          <a:xfrm>
            <a:off x="123336" y="6347075"/>
            <a:ext cx="524089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a:ea typeface="+mn-ea"/>
                <a:cs typeface="+mn-cs"/>
              </a:rPr>
              <a:t>*Technical Colleges (TC) are considered independent agencies for this calculation</a:t>
            </a:r>
          </a:p>
        </p:txBody>
      </p:sp>
      <p:grpSp>
        <p:nvGrpSpPr>
          <p:cNvPr id="8" name="Group 7">
            <a:extLst>
              <a:ext uri="{FF2B5EF4-FFF2-40B4-BE49-F238E27FC236}">
                <a16:creationId xmlns:a16="http://schemas.microsoft.com/office/drawing/2014/main" id="{FD551CFE-B8E3-BC7F-238E-190F7B115C29}"/>
              </a:ext>
            </a:extLst>
          </p:cNvPr>
          <p:cNvGrpSpPr/>
          <p:nvPr/>
        </p:nvGrpSpPr>
        <p:grpSpPr>
          <a:xfrm>
            <a:off x="2094725" y="3804548"/>
            <a:ext cx="2231133" cy="2266178"/>
            <a:chOff x="62609" y="4821016"/>
            <a:chExt cx="2231133" cy="2266178"/>
          </a:xfrm>
        </p:grpSpPr>
        <p:sp>
          <p:nvSpPr>
            <p:cNvPr id="60" name="TextBox 59">
              <a:extLst>
                <a:ext uri="{FF2B5EF4-FFF2-40B4-BE49-F238E27FC236}">
                  <a16:creationId xmlns:a16="http://schemas.microsoft.com/office/drawing/2014/main" id="{07FD1FD3-408E-EB75-5720-BFE0D1EDF6BB}"/>
                </a:ext>
              </a:extLst>
            </p:cNvPr>
            <p:cNvSpPr txBox="1"/>
            <p:nvPr/>
          </p:nvSpPr>
          <p:spPr>
            <a:xfrm>
              <a:off x="62609" y="5579089"/>
              <a:ext cx="2231133"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08132"/>
                  </a:solidFill>
                  <a:effectLst/>
                  <a:uLnTx/>
                  <a:uFillTx/>
                  <a:latin typeface="Open Sans"/>
                  <a:ea typeface="+mn-ea"/>
                  <a:cs typeface="+mn-cs"/>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Intend to stay employed with the State for 6+ years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pic>
          <p:nvPicPr>
            <p:cNvPr id="94" name="Graphic 93" descr="Comment Heart with solid fill">
              <a:extLst>
                <a:ext uri="{FF2B5EF4-FFF2-40B4-BE49-F238E27FC236}">
                  <a16:creationId xmlns:a16="http://schemas.microsoft.com/office/drawing/2014/main" id="{C6C1C3A1-DACE-D8EC-2E7F-FF3C01429A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9563" y="4821016"/>
              <a:ext cx="914400" cy="914400"/>
            </a:xfrm>
            <a:prstGeom prst="rect">
              <a:avLst/>
            </a:prstGeom>
          </p:spPr>
        </p:pic>
      </p:grpSp>
      <p:sp>
        <p:nvSpPr>
          <p:cNvPr id="3" name="Text Placeholder 7">
            <a:extLst>
              <a:ext uri="{FF2B5EF4-FFF2-40B4-BE49-F238E27FC236}">
                <a16:creationId xmlns:a16="http://schemas.microsoft.com/office/drawing/2014/main" id="{783761B3-A492-C6EC-25BA-1E9FBA8E7F0F}"/>
              </a:ext>
            </a:extLst>
          </p:cNvPr>
          <p:cNvSpPr txBox="1">
            <a:spLocks/>
          </p:cNvSpPr>
          <p:nvPr/>
        </p:nvSpPr>
        <p:spPr>
          <a:xfrm>
            <a:off x="5753100" y="1901651"/>
            <a:ext cx="2392666"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rgbClr val="787878"/>
              </a:buClr>
              <a:buSzPct val="75000"/>
              <a:buFont typeface="Wingdings" charset="2"/>
              <a:buNone/>
              <a:tabLst/>
              <a:defRPr/>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Compensation</a:t>
            </a:r>
          </a:p>
        </p:txBody>
      </p:sp>
      <p:sp>
        <p:nvSpPr>
          <p:cNvPr id="7" name="Rectangle 6">
            <a:extLst>
              <a:ext uri="{FF2B5EF4-FFF2-40B4-BE49-F238E27FC236}">
                <a16:creationId xmlns:a16="http://schemas.microsoft.com/office/drawing/2014/main" id="{EE59A67D-7F91-387B-1CC7-A50367A8730B}"/>
              </a:ext>
            </a:extLst>
          </p:cNvPr>
          <p:cNvSpPr/>
          <p:nvPr/>
        </p:nvSpPr>
        <p:spPr>
          <a:xfrm>
            <a:off x="5018483" y="1901651"/>
            <a:ext cx="970133"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t>
            </a:r>
            <a:r>
              <a:rPr kumimoji="0" lang="en-GB" sz="44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1</a:t>
            </a:r>
          </a:p>
        </p:txBody>
      </p:sp>
      <p:sp>
        <p:nvSpPr>
          <p:cNvPr id="9" name="Text Placeholder 7">
            <a:extLst>
              <a:ext uri="{FF2B5EF4-FFF2-40B4-BE49-F238E27FC236}">
                <a16:creationId xmlns:a16="http://schemas.microsoft.com/office/drawing/2014/main" id="{4F73866B-DFE8-08DB-3D83-668BCA9FE0DB}"/>
              </a:ext>
            </a:extLst>
          </p:cNvPr>
          <p:cNvSpPr txBox="1">
            <a:spLocks/>
          </p:cNvSpPr>
          <p:nvPr/>
        </p:nvSpPr>
        <p:spPr>
          <a:xfrm>
            <a:off x="5753100" y="2796317"/>
            <a:ext cx="2392666"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rgbClr val="787878"/>
              </a:buClr>
              <a:buSzPct val="75000"/>
              <a:buFont typeface="Wingdings" charset="2"/>
              <a:buNone/>
              <a:tabLst/>
              <a:defRPr/>
            </a:pPr>
            <a:r>
              <a:rPr lang="en-US" sz="1800" b="1">
                <a:solidFill>
                  <a:schemeClr val="tx1"/>
                </a:solidFill>
                <a:latin typeface="Open Sans" panose="020B0606030504020204" pitchFamily="34" charset="0"/>
                <a:ea typeface="Open Sans" panose="020B0606030504020204" pitchFamily="34" charset="0"/>
                <a:cs typeface="Open Sans" panose="020B0606030504020204" pitchFamily="34" charset="0"/>
              </a:rPr>
              <a:t>Limited Career Opportunities</a:t>
            </a:r>
            <a:endParaRPr kumimoji="0" lang="en-US" sz="18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CC119316-57AD-DA2D-9FB6-C2612ADAE5B9}"/>
              </a:ext>
            </a:extLst>
          </p:cNvPr>
          <p:cNvSpPr/>
          <p:nvPr/>
        </p:nvSpPr>
        <p:spPr>
          <a:xfrm>
            <a:off x="5018483" y="2796317"/>
            <a:ext cx="970133"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t>
            </a:r>
            <a:r>
              <a:rPr kumimoji="0" lang="en-GB" sz="44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2</a:t>
            </a:r>
          </a:p>
        </p:txBody>
      </p:sp>
      <p:sp>
        <p:nvSpPr>
          <p:cNvPr id="12" name="Text Placeholder 7">
            <a:extLst>
              <a:ext uri="{FF2B5EF4-FFF2-40B4-BE49-F238E27FC236}">
                <a16:creationId xmlns:a16="http://schemas.microsoft.com/office/drawing/2014/main" id="{184FF26A-8D12-5FB3-75C6-7FD759D97154}"/>
              </a:ext>
            </a:extLst>
          </p:cNvPr>
          <p:cNvSpPr txBox="1">
            <a:spLocks/>
          </p:cNvSpPr>
          <p:nvPr/>
        </p:nvSpPr>
        <p:spPr>
          <a:xfrm>
            <a:off x="5753100" y="3690983"/>
            <a:ext cx="2392666"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rgbClr val="787878"/>
              </a:buClr>
              <a:buSzPct val="75000"/>
              <a:buFont typeface="Wingdings" charset="2"/>
              <a:buNone/>
              <a:tabLst/>
              <a:defRPr/>
            </a:pPr>
            <a:r>
              <a:rPr lang="en-US" sz="1800" b="1">
                <a:solidFill>
                  <a:schemeClr val="tx1"/>
                </a:solidFill>
                <a:latin typeface="Open Sans" panose="020B0606030504020204" pitchFamily="34" charset="0"/>
                <a:ea typeface="Open Sans" panose="020B0606030504020204" pitchFamily="34" charset="0"/>
                <a:cs typeface="Open Sans" panose="020B0606030504020204" pitchFamily="34" charset="0"/>
              </a:rPr>
              <a:t>Work/Life Balance</a:t>
            </a:r>
            <a:endParaRPr kumimoji="0" lang="en-US" sz="18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C432E68F-60BD-9EF9-B8CF-82D3042BDB92}"/>
              </a:ext>
            </a:extLst>
          </p:cNvPr>
          <p:cNvSpPr/>
          <p:nvPr/>
        </p:nvSpPr>
        <p:spPr>
          <a:xfrm>
            <a:off x="5018483" y="3690983"/>
            <a:ext cx="970133"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t>
            </a:r>
            <a:r>
              <a:rPr kumimoji="0" lang="en-GB" sz="44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3</a:t>
            </a:r>
          </a:p>
        </p:txBody>
      </p:sp>
      <p:sp>
        <p:nvSpPr>
          <p:cNvPr id="15" name="Text Placeholder 7">
            <a:extLst>
              <a:ext uri="{FF2B5EF4-FFF2-40B4-BE49-F238E27FC236}">
                <a16:creationId xmlns:a16="http://schemas.microsoft.com/office/drawing/2014/main" id="{79FC339B-3F87-7C08-470F-FAD746957E47}"/>
              </a:ext>
            </a:extLst>
          </p:cNvPr>
          <p:cNvSpPr txBox="1">
            <a:spLocks/>
          </p:cNvSpPr>
          <p:nvPr/>
        </p:nvSpPr>
        <p:spPr>
          <a:xfrm>
            <a:off x="5753100" y="4585649"/>
            <a:ext cx="1870876"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rgbClr val="787878"/>
              </a:buClr>
              <a:buSzPct val="75000"/>
              <a:buFont typeface="Wingdings" charset="2"/>
              <a:buNone/>
              <a:tabLst/>
              <a:defRPr/>
            </a:pPr>
            <a:r>
              <a:rPr lang="en-US" sz="1800" b="1">
                <a:solidFill>
                  <a:schemeClr val="tx1"/>
                </a:solidFill>
                <a:latin typeface="Open Sans" panose="020B0606030504020204" pitchFamily="34" charset="0"/>
                <a:ea typeface="Open Sans" panose="020B0606030504020204" pitchFamily="34" charset="0"/>
                <a:cs typeface="Open Sans" panose="020B0606030504020204" pitchFamily="34" charset="0"/>
              </a:rPr>
              <a:t>Negative Work Environment</a:t>
            </a:r>
          </a:p>
        </p:txBody>
      </p:sp>
      <p:sp>
        <p:nvSpPr>
          <p:cNvPr id="18" name="Rectangle 17">
            <a:extLst>
              <a:ext uri="{FF2B5EF4-FFF2-40B4-BE49-F238E27FC236}">
                <a16:creationId xmlns:a16="http://schemas.microsoft.com/office/drawing/2014/main" id="{735928F8-CFBC-4A21-D2FA-246B01C0B996}"/>
              </a:ext>
            </a:extLst>
          </p:cNvPr>
          <p:cNvSpPr/>
          <p:nvPr/>
        </p:nvSpPr>
        <p:spPr>
          <a:xfrm>
            <a:off x="5018483" y="4585649"/>
            <a:ext cx="970133"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t>
            </a:r>
            <a:r>
              <a:rPr kumimoji="0" lang="en-GB" sz="44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4</a:t>
            </a:r>
          </a:p>
        </p:txBody>
      </p:sp>
      <p:sp>
        <p:nvSpPr>
          <p:cNvPr id="21" name="Text Placeholder 7">
            <a:extLst>
              <a:ext uri="{FF2B5EF4-FFF2-40B4-BE49-F238E27FC236}">
                <a16:creationId xmlns:a16="http://schemas.microsoft.com/office/drawing/2014/main" id="{5A9ACE2F-B629-9CDB-E4C5-4ED7530C3E6C}"/>
              </a:ext>
            </a:extLst>
          </p:cNvPr>
          <p:cNvSpPr txBox="1">
            <a:spLocks/>
          </p:cNvSpPr>
          <p:nvPr/>
        </p:nvSpPr>
        <p:spPr>
          <a:xfrm>
            <a:off x="5753100" y="5480316"/>
            <a:ext cx="1793543"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rgbClr val="787878"/>
              </a:buClr>
              <a:buSzPct val="75000"/>
              <a:buFont typeface="Wingdings" charset="2"/>
              <a:buNone/>
              <a:tabLst/>
              <a:defRPr/>
            </a:pPr>
            <a:r>
              <a:rPr lang="en-US" sz="1800" b="1">
                <a:solidFill>
                  <a:schemeClr val="tx1"/>
                </a:solidFill>
                <a:latin typeface="Open Sans" panose="020B0606030504020204" pitchFamily="34" charset="0"/>
                <a:ea typeface="Open Sans" panose="020B0606030504020204" pitchFamily="34" charset="0"/>
                <a:cs typeface="Open Sans" panose="020B0606030504020204" pitchFamily="34" charset="0"/>
              </a:rPr>
              <a:t>Lack of Location Flexibility</a:t>
            </a:r>
            <a:endParaRPr kumimoji="0" lang="en-US" sz="18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89B3E2C3-594A-F53F-89F7-4797B4576E5E}"/>
              </a:ext>
            </a:extLst>
          </p:cNvPr>
          <p:cNvSpPr/>
          <p:nvPr/>
        </p:nvSpPr>
        <p:spPr>
          <a:xfrm>
            <a:off x="5018483" y="5480316"/>
            <a:ext cx="970133"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t>
            </a:r>
            <a:r>
              <a:rPr lang="en-GB" sz="4400" i="1">
                <a:solidFill>
                  <a:schemeClr val="tx1"/>
                </a:solidFill>
                <a:latin typeface="Calibri" panose="020F0502020204030204" pitchFamily="34" charset="0"/>
                <a:ea typeface="Open Sans" panose="020B0606030504020204" pitchFamily="34" charset="0"/>
                <a:cs typeface="Calibri" panose="020F0502020204030204" pitchFamily="34" charset="0"/>
              </a:rPr>
              <a:t>5</a:t>
            </a:r>
            <a:endParaRPr kumimoji="0" lang="en-GB" sz="44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DE6CB2A2-2B3C-E1FF-970C-6D5DA6D479C2}"/>
              </a:ext>
            </a:extLst>
          </p:cNvPr>
          <p:cNvSpPr/>
          <p:nvPr/>
        </p:nvSpPr>
        <p:spPr>
          <a:xfrm>
            <a:off x="8668369" y="1901651"/>
            <a:ext cx="970133"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t>
            </a:r>
            <a:r>
              <a:rPr kumimoji="0" lang="en-GB" sz="44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1</a:t>
            </a:r>
          </a:p>
        </p:txBody>
      </p:sp>
      <p:sp>
        <p:nvSpPr>
          <p:cNvPr id="26" name="Text Placeholder 7">
            <a:extLst>
              <a:ext uri="{FF2B5EF4-FFF2-40B4-BE49-F238E27FC236}">
                <a16:creationId xmlns:a16="http://schemas.microsoft.com/office/drawing/2014/main" id="{DE76614E-C2AF-A6E1-2ECE-81EB8E58CD14}"/>
              </a:ext>
            </a:extLst>
          </p:cNvPr>
          <p:cNvSpPr txBox="1">
            <a:spLocks/>
          </p:cNvSpPr>
          <p:nvPr/>
        </p:nvSpPr>
        <p:spPr>
          <a:xfrm>
            <a:off x="9402986" y="2799412"/>
            <a:ext cx="1793546"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rgbClr val="787878"/>
              </a:buClr>
              <a:buSzPct val="75000"/>
              <a:buFont typeface="Wingdings" charset="2"/>
              <a:buNone/>
              <a:tabLst/>
              <a:defRPr/>
            </a:pPr>
            <a:r>
              <a:rPr kumimoji="0" lang="en-US" sz="18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Leverage Skills </a:t>
            </a:r>
            <a:r>
              <a:rPr lang="en-US" sz="1800" b="1">
                <a:solidFill>
                  <a:schemeClr val="tx1"/>
                </a:solidFill>
                <a:latin typeface="Open Sans" panose="020B0606030504020204" pitchFamily="34" charset="0"/>
                <a:ea typeface="Open Sans" panose="020B0606030504020204" pitchFamily="34" charset="0"/>
                <a:cs typeface="Open Sans" panose="020B0606030504020204" pitchFamily="34" charset="0"/>
              </a:rPr>
              <a:t>&amp; Interests</a:t>
            </a:r>
            <a:endParaRPr kumimoji="0" lang="en-US" sz="18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25278A61-A67D-6509-55BA-9C13EA80AE60}"/>
              </a:ext>
            </a:extLst>
          </p:cNvPr>
          <p:cNvSpPr/>
          <p:nvPr/>
        </p:nvSpPr>
        <p:spPr>
          <a:xfrm>
            <a:off x="8668369" y="2796317"/>
            <a:ext cx="970133"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t>
            </a:r>
            <a:r>
              <a:rPr kumimoji="0" lang="en-GB" sz="44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2</a:t>
            </a:r>
          </a:p>
        </p:txBody>
      </p:sp>
      <p:sp>
        <p:nvSpPr>
          <p:cNvPr id="29" name="Text Placeholder 7">
            <a:extLst>
              <a:ext uri="{FF2B5EF4-FFF2-40B4-BE49-F238E27FC236}">
                <a16:creationId xmlns:a16="http://schemas.microsoft.com/office/drawing/2014/main" id="{E83F7E6B-5B70-17D4-7609-0E219A51484D}"/>
              </a:ext>
            </a:extLst>
          </p:cNvPr>
          <p:cNvSpPr txBox="1">
            <a:spLocks/>
          </p:cNvSpPr>
          <p:nvPr/>
        </p:nvSpPr>
        <p:spPr>
          <a:xfrm>
            <a:off x="9402986" y="3690983"/>
            <a:ext cx="2392666"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rgbClr val="787878"/>
              </a:buClr>
              <a:buSzPct val="75000"/>
              <a:buFont typeface="Wingdings" charset="2"/>
              <a:buNone/>
              <a:tabLst/>
              <a:defRPr/>
            </a:pPr>
            <a:r>
              <a:rPr lang="en-US" sz="1800" b="1">
                <a:solidFill>
                  <a:schemeClr val="tx1"/>
                </a:solidFill>
                <a:latin typeface="Open Sans" panose="020B0606030504020204" pitchFamily="34" charset="0"/>
                <a:ea typeface="Open Sans" panose="020B0606030504020204" pitchFamily="34" charset="0"/>
                <a:cs typeface="Open Sans" panose="020B0606030504020204" pitchFamily="34" charset="0"/>
              </a:rPr>
              <a:t>Benefits</a:t>
            </a:r>
            <a:endParaRPr kumimoji="0" lang="en-US" sz="18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068A311B-1D4B-7748-88E0-67E698565448}"/>
              </a:ext>
            </a:extLst>
          </p:cNvPr>
          <p:cNvSpPr/>
          <p:nvPr/>
        </p:nvSpPr>
        <p:spPr>
          <a:xfrm>
            <a:off x="8668369" y="3690983"/>
            <a:ext cx="970133"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t>
            </a:r>
            <a:r>
              <a:rPr kumimoji="0" lang="en-GB" sz="44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3</a:t>
            </a:r>
          </a:p>
        </p:txBody>
      </p:sp>
      <p:sp>
        <p:nvSpPr>
          <p:cNvPr id="36" name="Text Placeholder 7">
            <a:extLst>
              <a:ext uri="{FF2B5EF4-FFF2-40B4-BE49-F238E27FC236}">
                <a16:creationId xmlns:a16="http://schemas.microsoft.com/office/drawing/2014/main" id="{8646949C-B289-A2B6-7392-EE09B565D0DB}"/>
              </a:ext>
            </a:extLst>
          </p:cNvPr>
          <p:cNvSpPr txBox="1">
            <a:spLocks/>
          </p:cNvSpPr>
          <p:nvPr/>
        </p:nvSpPr>
        <p:spPr>
          <a:xfrm>
            <a:off x="9402986" y="4585649"/>
            <a:ext cx="2392666"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rgbClr val="787878"/>
              </a:buClr>
              <a:buSzPct val="75000"/>
              <a:buFont typeface="Wingdings" charset="2"/>
              <a:buNone/>
              <a:tabLst/>
              <a:defRPr/>
            </a:pPr>
            <a:r>
              <a:rPr lang="en-US" sz="1800" b="1">
                <a:solidFill>
                  <a:schemeClr val="tx1"/>
                </a:solidFill>
                <a:latin typeface="Open Sans" panose="020B0606030504020204" pitchFamily="34" charset="0"/>
                <a:ea typeface="Open Sans" panose="020B0606030504020204" pitchFamily="34" charset="0"/>
                <a:cs typeface="Open Sans" panose="020B0606030504020204" pitchFamily="34" charset="0"/>
              </a:rPr>
              <a:t>Positive Work Environment</a:t>
            </a:r>
          </a:p>
        </p:txBody>
      </p:sp>
      <p:sp>
        <p:nvSpPr>
          <p:cNvPr id="38" name="Rectangle 37">
            <a:extLst>
              <a:ext uri="{FF2B5EF4-FFF2-40B4-BE49-F238E27FC236}">
                <a16:creationId xmlns:a16="http://schemas.microsoft.com/office/drawing/2014/main" id="{201B5DC3-3B29-A1CE-6F7A-0F376A9A1DFC}"/>
              </a:ext>
            </a:extLst>
          </p:cNvPr>
          <p:cNvSpPr/>
          <p:nvPr/>
        </p:nvSpPr>
        <p:spPr>
          <a:xfrm>
            <a:off x="8668369" y="4585649"/>
            <a:ext cx="970133"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t>
            </a:r>
            <a:r>
              <a:rPr kumimoji="0" lang="en-GB" sz="44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4</a:t>
            </a:r>
          </a:p>
        </p:txBody>
      </p:sp>
      <p:sp>
        <p:nvSpPr>
          <p:cNvPr id="39" name="Text Placeholder 7">
            <a:extLst>
              <a:ext uri="{FF2B5EF4-FFF2-40B4-BE49-F238E27FC236}">
                <a16:creationId xmlns:a16="http://schemas.microsoft.com/office/drawing/2014/main" id="{DD9BF4E2-693B-D3E1-D4A9-F90DDD735C7B}"/>
              </a:ext>
            </a:extLst>
          </p:cNvPr>
          <p:cNvSpPr txBox="1">
            <a:spLocks/>
          </p:cNvSpPr>
          <p:nvPr/>
        </p:nvSpPr>
        <p:spPr>
          <a:xfrm>
            <a:off x="9402986" y="5480316"/>
            <a:ext cx="2392666"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rgbClr val="787878"/>
              </a:buClr>
              <a:buSzPct val="75000"/>
              <a:buFont typeface="Wingdings" charset="2"/>
              <a:buNone/>
              <a:tabLst/>
              <a:defRPr/>
            </a:pPr>
            <a:r>
              <a:rPr kumimoji="0" lang="en-US" sz="18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Workplace            Autonomy</a:t>
            </a:r>
          </a:p>
        </p:txBody>
      </p:sp>
      <p:sp>
        <p:nvSpPr>
          <p:cNvPr id="41" name="Rectangle 40">
            <a:extLst>
              <a:ext uri="{FF2B5EF4-FFF2-40B4-BE49-F238E27FC236}">
                <a16:creationId xmlns:a16="http://schemas.microsoft.com/office/drawing/2014/main" id="{4E5095F8-0C39-7C86-1504-6669CAE75B0E}"/>
              </a:ext>
            </a:extLst>
          </p:cNvPr>
          <p:cNvSpPr/>
          <p:nvPr/>
        </p:nvSpPr>
        <p:spPr>
          <a:xfrm>
            <a:off x="8668369" y="5480316"/>
            <a:ext cx="970133"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t>
            </a:r>
            <a:r>
              <a:rPr lang="en-GB" sz="4400" i="1">
                <a:solidFill>
                  <a:schemeClr val="tx1"/>
                </a:solidFill>
                <a:latin typeface="Calibri" panose="020F0502020204030204" pitchFamily="34" charset="0"/>
                <a:ea typeface="Open Sans" panose="020B0606030504020204" pitchFamily="34" charset="0"/>
                <a:cs typeface="Calibri" panose="020F0502020204030204" pitchFamily="34" charset="0"/>
              </a:rPr>
              <a:t>5</a:t>
            </a:r>
            <a:endParaRPr kumimoji="0" lang="en-GB" sz="4400" i="1" u="none" strike="noStrike" kern="1200" cap="none" spc="0" normalizeH="0" baseline="0" noProof="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42" name="Text Placeholder 7">
            <a:extLst>
              <a:ext uri="{FF2B5EF4-FFF2-40B4-BE49-F238E27FC236}">
                <a16:creationId xmlns:a16="http://schemas.microsoft.com/office/drawing/2014/main" id="{3F6A67A5-D7E3-6417-C671-4D82FAA3F7B9}"/>
              </a:ext>
            </a:extLst>
          </p:cNvPr>
          <p:cNvSpPr txBox="1">
            <a:spLocks/>
          </p:cNvSpPr>
          <p:nvPr/>
        </p:nvSpPr>
        <p:spPr>
          <a:xfrm>
            <a:off x="9402986" y="1939967"/>
            <a:ext cx="2392666"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1000"/>
              </a:spcBef>
              <a:spcAft>
                <a:spcPts val="0"/>
              </a:spcAft>
              <a:buClr>
                <a:srgbClr val="787878"/>
              </a:buClr>
              <a:buSzPct val="75000"/>
              <a:buFont typeface="Wingdings" charset="2"/>
              <a:buNone/>
              <a:tabLst/>
              <a:defRPr/>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Work/Life Balance</a:t>
            </a:r>
          </a:p>
        </p:txBody>
      </p:sp>
      <p:sp>
        <p:nvSpPr>
          <p:cNvPr id="44" name="TextBox 43">
            <a:extLst>
              <a:ext uri="{FF2B5EF4-FFF2-40B4-BE49-F238E27FC236}">
                <a16:creationId xmlns:a16="http://schemas.microsoft.com/office/drawing/2014/main" id="{F29A3C02-B4DB-6123-8986-B30C7FA257BD}"/>
              </a:ext>
            </a:extLst>
          </p:cNvPr>
          <p:cNvSpPr txBox="1"/>
          <p:nvPr/>
        </p:nvSpPr>
        <p:spPr>
          <a:xfrm>
            <a:off x="8578323" y="1283699"/>
            <a:ext cx="3178337" cy="707886"/>
          </a:xfrm>
          <a:prstGeom prst="rect">
            <a:avLst/>
          </a:prstGeom>
          <a:noFill/>
        </p:spPr>
        <p:txBody>
          <a:bodyPr wrap="square" rtlCol="0">
            <a:spAutoFit/>
          </a:bodyPr>
          <a:lstStyle/>
          <a:p>
            <a:pPr algn="ctr"/>
            <a:r>
              <a:rPr lang="en-US" sz="2000" b="1" spc="3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Top 5 Retention </a:t>
            </a:r>
            <a:br>
              <a:rPr lang="en-US" sz="2000" b="1" spc="3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2000" b="1" spc="3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Drivers:</a:t>
            </a:r>
          </a:p>
        </p:txBody>
      </p:sp>
      <p:sp>
        <p:nvSpPr>
          <p:cNvPr id="46" name="TextBox 45">
            <a:extLst>
              <a:ext uri="{FF2B5EF4-FFF2-40B4-BE49-F238E27FC236}">
                <a16:creationId xmlns:a16="http://schemas.microsoft.com/office/drawing/2014/main" id="{F2147A83-C6EE-B483-82BA-1F1A4BFEF67F}"/>
              </a:ext>
            </a:extLst>
          </p:cNvPr>
          <p:cNvSpPr txBox="1"/>
          <p:nvPr/>
        </p:nvSpPr>
        <p:spPr>
          <a:xfrm>
            <a:off x="4694217" y="1283699"/>
            <a:ext cx="3178337" cy="707886"/>
          </a:xfrm>
          <a:prstGeom prst="rect">
            <a:avLst/>
          </a:prstGeom>
          <a:noFill/>
        </p:spPr>
        <p:txBody>
          <a:bodyPr wrap="square" rtlCol="0">
            <a:spAutoFit/>
          </a:bodyPr>
          <a:lstStyle/>
          <a:p>
            <a:pPr algn="ctr"/>
            <a:r>
              <a:rPr lang="en-US" sz="2000" b="1" spc="3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Top 5 Attrition </a:t>
            </a:r>
            <a:br>
              <a:rPr lang="en-US" sz="2000" b="1" spc="3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2000" b="1" spc="3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Drivers:</a:t>
            </a:r>
          </a:p>
        </p:txBody>
      </p:sp>
    </p:spTree>
    <p:extLst>
      <p:ext uri="{BB962C8B-B14F-4D97-AF65-F5344CB8AC3E}">
        <p14:creationId xmlns:p14="http://schemas.microsoft.com/office/powerpoint/2010/main" val="80148574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eorgia DOAS">
      <a:dk1>
        <a:sysClr val="windowText" lastClr="000000"/>
      </a:dk1>
      <a:lt1>
        <a:sysClr val="window" lastClr="FFFFFF"/>
      </a:lt1>
      <a:dk2>
        <a:srgbClr val="F08132"/>
      </a:dk2>
      <a:lt2>
        <a:srgbClr val="E7E6E6"/>
      </a:lt2>
      <a:accent1>
        <a:srgbClr val="912F7E"/>
      </a:accent1>
      <a:accent2>
        <a:srgbClr val="E02985"/>
      </a:accent2>
      <a:accent3>
        <a:srgbClr val="F08132"/>
      </a:accent3>
      <a:accent4>
        <a:srgbClr val="8ABD34"/>
      </a:accent4>
      <a:accent5>
        <a:srgbClr val="32A543"/>
      </a:accent5>
      <a:accent6>
        <a:srgbClr val="D9D94E"/>
      </a:accent6>
      <a:hlink>
        <a:srgbClr val="833C0B"/>
      </a:hlink>
      <a:folHlink>
        <a:srgbClr val="9A4A83"/>
      </a:folHlink>
    </a:clrScheme>
    <a:fontScheme name="Custom 3">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Them">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 Them" id="{12575BD2-BDFE-42DA-B86A-CA7CA36A20F0}" vid="{3047A9FB-94EC-48C1-8154-9EC518F45993}"/>
    </a:ext>
  </a:extLst>
</a:theme>
</file>

<file path=ppt/theme/theme3.xml><?xml version="1.0" encoding="utf-8"?>
<a:theme xmlns:a="http://schemas.openxmlformats.org/drawingml/2006/main" name="4_Office Theme">
  <a:themeElements>
    <a:clrScheme name="Georgia DOAS">
      <a:dk1>
        <a:sysClr val="windowText" lastClr="000000"/>
      </a:dk1>
      <a:lt1>
        <a:sysClr val="window" lastClr="FFFFFF"/>
      </a:lt1>
      <a:dk2>
        <a:srgbClr val="F08132"/>
      </a:dk2>
      <a:lt2>
        <a:srgbClr val="E7E6E6"/>
      </a:lt2>
      <a:accent1>
        <a:srgbClr val="912F7E"/>
      </a:accent1>
      <a:accent2>
        <a:srgbClr val="E02985"/>
      </a:accent2>
      <a:accent3>
        <a:srgbClr val="F08132"/>
      </a:accent3>
      <a:accent4>
        <a:srgbClr val="8ABD34"/>
      </a:accent4>
      <a:accent5>
        <a:srgbClr val="32A543"/>
      </a:accent5>
      <a:accent6>
        <a:srgbClr val="D9D94E"/>
      </a:accent6>
      <a:hlink>
        <a:srgbClr val="833C0B"/>
      </a:hlink>
      <a:folHlink>
        <a:srgbClr val="9A4A83"/>
      </a:folHlink>
    </a:clrScheme>
    <a:fontScheme name="Custom 3">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Georgia DOAS">
      <a:dk1>
        <a:sysClr val="windowText" lastClr="000000"/>
      </a:dk1>
      <a:lt1>
        <a:sysClr val="window" lastClr="FFFFFF"/>
      </a:lt1>
      <a:dk2>
        <a:srgbClr val="F08132"/>
      </a:dk2>
      <a:lt2>
        <a:srgbClr val="E7E6E6"/>
      </a:lt2>
      <a:accent1>
        <a:srgbClr val="912F7E"/>
      </a:accent1>
      <a:accent2>
        <a:srgbClr val="E02985"/>
      </a:accent2>
      <a:accent3>
        <a:srgbClr val="F08132"/>
      </a:accent3>
      <a:accent4>
        <a:srgbClr val="8ABD34"/>
      </a:accent4>
      <a:accent5>
        <a:srgbClr val="32A543"/>
      </a:accent5>
      <a:accent6>
        <a:srgbClr val="D9D94E"/>
      </a:accent6>
      <a:hlink>
        <a:srgbClr val="833C0B"/>
      </a:hlink>
      <a:folHlink>
        <a:srgbClr val="9A4A83"/>
      </a:folHlink>
    </a:clrScheme>
    <a:fontScheme name="Custom 3">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EE8200F1E8647BA530C34E2696ED6" ma:contentTypeVersion="13" ma:contentTypeDescription="Create a new document." ma:contentTypeScope="" ma:versionID="0409d6dabc6c0dfaa95361a584c04820">
  <xsd:schema xmlns:xsd="http://www.w3.org/2001/XMLSchema" xmlns:xs="http://www.w3.org/2001/XMLSchema" xmlns:p="http://schemas.microsoft.com/office/2006/metadata/properties" xmlns:ns2="a2a49d5a-275d-4094-80e3-703b2e2058bc" xmlns:ns3="01aec827-0e30-48e5-8789-f0cd2e519f63" targetNamespace="http://schemas.microsoft.com/office/2006/metadata/properties" ma:root="true" ma:fieldsID="e1a0c7ffa280d9a765c4cf58fbd904f7" ns2:_="" ns3:_="">
    <xsd:import namespace="a2a49d5a-275d-4094-80e3-703b2e2058bc"/>
    <xsd:import namespace="01aec827-0e30-48e5-8789-f0cd2e519f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a49d5a-275d-4094-80e3-703b2e205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aec827-0e30-48e5-8789-f0cd2e519f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ae6148e-10fb-40a8-bdbc-23366dced67f}" ma:internalName="TaxCatchAll" ma:showField="CatchAllData" ma:web="01aec827-0e30-48e5-8789-f0cd2e519f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1aec827-0e30-48e5-8789-f0cd2e519f63">
      <UserInfo>
        <DisplayName>Scales, Kimberly</DisplayName>
        <AccountId>14</AccountId>
        <AccountType/>
      </UserInfo>
      <UserInfo>
        <DisplayName>Debusk, Michael</DisplayName>
        <AccountId>35</AccountId>
        <AccountType/>
      </UserInfo>
      <UserInfo>
        <DisplayName>Johnson, Alonnie</DisplayName>
        <AccountId>36</AccountId>
        <AccountType/>
      </UserInfo>
      <UserInfo>
        <DisplayName>Pinnoi, Natalie</DisplayName>
        <AccountId>31</AccountId>
        <AccountType/>
      </UserInfo>
      <UserInfo>
        <DisplayName>Overley, Nicole</DisplayName>
        <AccountId>17</AccountId>
        <AccountType/>
      </UserInfo>
      <UserInfo>
        <DisplayName>Bowen, Liz</DisplayName>
        <AccountId>34</AccountId>
        <AccountType/>
      </UserInfo>
      <UserInfo>
        <DisplayName>Arnold, Will</DisplayName>
        <AccountId>22</AccountId>
        <AccountType/>
      </UserInfo>
      <UserInfo>
        <DisplayName>Rand, Drake</DisplayName>
        <AccountId>84</AccountId>
        <AccountType/>
      </UserInfo>
    </SharedWithUsers>
    <lcf76f155ced4ddcb4097134ff3c332f xmlns="a2a49d5a-275d-4094-80e3-703b2e2058bc">
      <Terms xmlns="http://schemas.microsoft.com/office/infopath/2007/PartnerControls"/>
    </lcf76f155ced4ddcb4097134ff3c332f>
    <TaxCatchAll xmlns="01aec827-0e30-48e5-8789-f0cd2e519f63" xsi:nil="true"/>
  </documentManagement>
</p:properties>
</file>

<file path=customXml/itemProps1.xml><?xml version="1.0" encoding="utf-8"?>
<ds:datastoreItem xmlns:ds="http://schemas.openxmlformats.org/officeDocument/2006/customXml" ds:itemID="{23FD4F03-400C-4CDF-B3C7-A93D4292D32F}">
  <ds:schemaRefs>
    <ds:schemaRef ds:uri="01aec827-0e30-48e5-8789-f0cd2e519f63"/>
    <ds:schemaRef ds:uri="a2a49d5a-275d-4094-80e3-703b2e205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B2546C-FE3E-4DBA-9FB5-6802CD5AA548}">
  <ds:schemaRefs>
    <ds:schemaRef ds:uri="http://schemas.microsoft.com/sharepoint/v3/contenttype/forms"/>
  </ds:schemaRefs>
</ds:datastoreItem>
</file>

<file path=customXml/itemProps3.xml><?xml version="1.0" encoding="utf-8"?>
<ds:datastoreItem xmlns:ds="http://schemas.openxmlformats.org/officeDocument/2006/customXml" ds:itemID="{F23EDD3B-510A-46D6-8E30-8A6334AE628B}">
  <ds:schemaRefs>
    <ds:schemaRef ds:uri="http://schemas.openxmlformats.org/package/2006/metadata/core-properties"/>
    <ds:schemaRef ds:uri="http://purl.org/dc/dcmitype/"/>
    <ds:schemaRef ds:uri="http://purl.org/dc/elements/1.1/"/>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01aec827-0e30-48e5-8789-f0cd2e519f63"/>
    <ds:schemaRef ds:uri="a2a49d5a-275d-4094-80e3-703b2e2058bc"/>
  </ds:schemaRefs>
</ds:datastoreItem>
</file>

<file path=docProps/app.xml><?xml version="1.0" encoding="utf-8"?>
<Properties xmlns="http://schemas.openxmlformats.org/officeDocument/2006/extended-properties" xmlns:vt="http://schemas.openxmlformats.org/officeDocument/2006/docPropsVTypes">
  <TotalTime>7047</TotalTime>
  <Words>2607</Words>
  <Application>Microsoft Office PowerPoint</Application>
  <PresentationFormat>Widescreen</PresentationFormat>
  <Paragraphs>305</Paragraphs>
  <Slides>15</Slides>
  <Notes>15</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28" baseType="lpstr">
      <vt:lpstr>Arial</vt:lpstr>
      <vt:lpstr>Calibri</vt:lpstr>
      <vt:lpstr>Calibri Light</vt:lpstr>
      <vt:lpstr>Chronicle Display Black</vt:lpstr>
      <vt:lpstr>Open Sans</vt:lpstr>
      <vt:lpstr>Verdana</vt:lpstr>
      <vt:lpstr>Wingdings</vt:lpstr>
      <vt:lpstr>Wingdings 2</vt:lpstr>
      <vt:lpstr>Office Theme</vt:lpstr>
      <vt:lpstr>Dark Them</vt:lpstr>
      <vt:lpstr>4_Office Theme</vt:lpstr>
      <vt:lpstr>2_Office Theme</vt:lpstr>
      <vt:lpstr>think-cell Slide</vt:lpstr>
      <vt:lpstr>GA DOAS Human Resources Administration (HRA)</vt:lpstr>
      <vt:lpstr>PowerPoint Presentation</vt:lpstr>
      <vt:lpstr>PowerPoint Presentation</vt:lpstr>
      <vt:lpstr>Top Reasons Nationally Around Attrition</vt:lpstr>
      <vt:lpstr>Georgia’s Current Efforts to Address Workforce Challenges</vt:lpstr>
      <vt:lpstr>PowerPoint Presentation</vt:lpstr>
      <vt:lpstr>Retention Study Project Approach</vt:lpstr>
      <vt:lpstr>Summary Insights: HR Data Analysis</vt:lpstr>
      <vt:lpstr>Summary Insights: Survey Results</vt:lpstr>
      <vt:lpstr>Summary Insights: Survey Results</vt:lpstr>
      <vt:lpstr>Summary Insights: Focus Group Results</vt:lpstr>
      <vt:lpstr>Summary Insights: Pilot Exit Survey Results</vt:lpstr>
      <vt:lpstr>Recommendations Across the Talent Journey</vt:lpstr>
      <vt:lpstr>PowerPoint Presentation</vt:lpstr>
      <vt:lpstr>Gathering Additional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 DOAS Human Resources Administration (HRA)</dc:title>
  <dc:creator/>
  <cp:lastModifiedBy>Pinnoi, Natalie</cp:lastModifiedBy>
  <cp:revision>7</cp:revision>
  <cp:lastPrinted>2023-06-27T18:17:08Z</cp:lastPrinted>
  <dcterms:created xsi:type="dcterms:W3CDTF">2023-03-23T18:56:57Z</dcterms:created>
  <dcterms:modified xsi:type="dcterms:W3CDTF">2023-06-28T23:49:28Z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2023-03-23T19:21:08Z</vt:lpwstr>
  </property>
  <property fmtid="{D5CDD505-2E9C-101B-9397-08002B2CF9AE}" pid="4" name="MSIP_Label_ea60d57e-af5b-4752-ac57-3e4f28ca11dc_Method">
    <vt:lpwstr>Privileged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d041ddd3-48ef-4179-889c-2744634f7321</vt:lpwstr>
  </property>
  <property fmtid="{D5CDD505-2E9C-101B-9397-08002B2CF9AE}" pid="8" name="MSIP_Label_ea60d57e-af5b-4752-ac57-3e4f28ca11dc_ContentBits">
    <vt:lpwstr>0</vt:lpwstr>
  </property>
  <property fmtid="{D5CDD505-2E9C-101B-9397-08002B2CF9AE}" pid="9" name="ContentTypeId">
    <vt:lpwstr>0x010100F67EE8200F1E8647BA530C34E2696ED6</vt:lpwstr>
  </property>
  <property fmtid="{D5CDD505-2E9C-101B-9397-08002B2CF9AE}" pid="10" name="MediaServiceImageTags">
    <vt:lpwstr/>
  </property>
</Properties>
</file>