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11.jpg" ContentType="image/jpg"/>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3" r:id="rId1"/>
    <p:sldMasterId id="2147483760" r:id="rId2"/>
  </p:sldMasterIdLst>
  <p:notesMasterIdLst>
    <p:notesMasterId r:id="rId22"/>
  </p:notesMasterIdLst>
  <p:sldIdLst>
    <p:sldId id="257" r:id="rId3"/>
    <p:sldId id="258" r:id="rId4"/>
    <p:sldId id="262" r:id="rId5"/>
    <p:sldId id="261" r:id="rId6"/>
    <p:sldId id="264" r:id="rId7"/>
    <p:sldId id="2076137086" r:id="rId8"/>
    <p:sldId id="267" r:id="rId9"/>
    <p:sldId id="269" r:id="rId10"/>
    <p:sldId id="272" r:id="rId11"/>
    <p:sldId id="2076137083" r:id="rId12"/>
    <p:sldId id="2076137084" r:id="rId13"/>
    <p:sldId id="278" r:id="rId14"/>
    <p:sldId id="2076137090" r:id="rId15"/>
    <p:sldId id="2076137094" r:id="rId16"/>
    <p:sldId id="2076137096" r:id="rId17"/>
    <p:sldId id="2076137097" r:id="rId18"/>
    <p:sldId id="2076137103" r:id="rId19"/>
    <p:sldId id="2076137104" r:id="rId20"/>
    <p:sldId id="27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337"/>
    <a:srgbClr val="074893"/>
    <a:srgbClr val="AFD135"/>
    <a:srgbClr val="00633A"/>
    <a:srgbClr val="1B2C5A"/>
    <a:srgbClr val="E10C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1CBA80-3E7E-4186-8EB8-833BC4A6E02F}"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E5A16F2A-CCFD-4A81-843B-630B43ED482C}">
      <dgm:prSet phldrT="[Text]"/>
      <dgm:spPr/>
      <dgm:t>
        <a:bodyPr/>
        <a:lstStyle/>
        <a:p>
          <a:r>
            <a:rPr lang="en-US" dirty="0"/>
            <a:t>Economic Development Partnership (EDP) Designation </a:t>
          </a:r>
        </a:p>
      </dgm:t>
    </dgm:pt>
    <dgm:pt modelId="{7957975F-4D26-4BCF-B037-F690B1A878D8}" type="parTrans" cxnId="{E5B2FBDF-9703-4F06-A537-7C5ED63E8378}">
      <dgm:prSet/>
      <dgm:spPr/>
      <dgm:t>
        <a:bodyPr/>
        <a:lstStyle/>
        <a:p>
          <a:endParaRPr lang="en-US"/>
        </a:p>
      </dgm:t>
    </dgm:pt>
    <dgm:pt modelId="{9E984F78-A728-495B-9DD2-C9664C6F0099}" type="sibTrans" cxnId="{E5B2FBDF-9703-4F06-A537-7C5ED63E8378}">
      <dgm:prSet/>
      <dgm:spPr/>
      <dgm:t>
        <a:bodyPr/>
        <a:lstStyle/>
        <a:p>
          <a:endParaRPr lang="en-US"/>
        </a:p>
      </dgm:t>
    </dgm:pt>
    <dgm:pt modelId="{62E51234-5203-4D68-A9B6-D2CD784D7E19}">
      <dgm:prSet phldrT="[Text]" custT="1"/>
      <dgm:spPr/>
      <dgm:t>
        <a:bodyPr/>
        <a:lstStyle/>
        <a:p>
          <a:pPr>
            <a:lnSpc>
              <a:spcPct val="90000"/>
            </a:lnSpc>
          </a:pPr>
          <a:r>
            <a:rPr lang="en-US" sz="2000" b="1" dirty="0">
              <a:latin typeface="Helvetica LT Std" panose="020B05040202020A0204" pitchFamily="34" charset="0"/>
            </a:rPr>
            <a:t>FY 18 Pilot</a:t>
          </a:r>
        </a:p>
        <a:p>
          <a:pPr>
            <a:lnSpc>
              <a:spcPct val="100000"/>
            </a:lnSpc>
          </a:pPr>
          <a:r>
            <a:rPr lang="en-US" sz="1500" dirty="0">
              <a:latin typeface="Helvetica LT Std" panose="020B05040202020A0204" pitchFamily="34" charset="0"/>
            </a:rPr>
            <a:t>Newton County</a:t>
          </a:r>
        </a:p>
        <a:p>
          <a:pPr>
            <a:lnSpc>
              <a:spcPct val="100000"/>
            </a:lnSpc>
          </a:pPr>
          <a:r>
            <a:rPr lang="en-US" sz="1500" dirty="0">
              <a:latin typeface="Helvetica LT Std" panose="020B05040202020A0204" pitchFamily="34" charset="0"/>
            </a:rPr>
            <a:t>Muscogee County</a:t>
          </a:r>
        </a:p>
        <a:p>
          <a:pPr>
            <a:lnSpc>
              <a:spcPct val="100000"/>
            </a:lnSpc>
          </a:pPr>
          <a:r>
            <a:rPr lang="en-US" sz="1500" dirty="0">
              <a:latin typeface="Helvetica LT Std" panose="020B05040202020A0204" pitchFamily="34" charset="0"/>
            </a:rPr>
            <a:t>Whitfield County</a:t>
          </a:r>
        </a:p>
        <a:p>
          <a:pPr>
            <a:lnSpc>
              <a:spcPct val="100000"/>
            </a:lnSpc>
          </a:pPr>
          <a:r>
            <a:rPr lang="en-US" sz="1500" dirty="0">
              <a:latin typeface="Helvetica LT Std" panose="020B05040202020A0204" pitchFamily="34" charset="0"/>
            </a:rPr>
            <a:t>Wayne County</a:t>
          </a:r>
        </a:p>
        <a:p>
          <a:pPr>
            <a:lnSpc>
              <a:spcPct val="100000"/>
            </a:lnSpc>
          </a:pPr>
          <a:r>
            <a:rPr lang="en-US" sz="1500" dirty="0">
              <a:latin typeface="Helvetica LT Std" panose="020B05040202020A0204" pitchFamily="34" charset="0"/>
            </a:rPr>
            <a:t>Marietta City Schools</a:t>
          </a:r>
        </a:p>
      </dgm:t>
    </dgm:pt>
    <dgm:pt modelId="{AE91ED2E-9718-4962-BDAE-0B3A798ACC50}" type="parTrans" cxnId="{E51C2429-4469-4D73-B77B-E56B710F5845}">
      <dgm:prSet/>
      <dgm:spPr/>
      <dgm:t>
        <a:bodyPr/>
        <a:lstStyle/>
        <a:p>
          <a:endParaRPr lang="en-US"/>
        </a:p>
      </dgm:t>
    </dgm:pt>
    <dgm:pt modelId="{3521043D-9B03-43F2-B135-53F17BB36340}" type="sibTrans" cxnId="{E51C2429-4469-4D73-B77B-E56B710F5845}">
      <dgm:prSet/>
      <dgm:spPr/>
      <dgm:t>
        <a:bodyPr/>
        <a:lstStyle/>
        <a:p>
          <a:endParaRPr lang="en-US"/>
        </a:p>
      </dgm:t>
    </dgm:pt>
    <dgm:pt modelId="{16625E7E-782E-487C-B37B-105CE3C27F81}">
      <dgm:prSet phldrT="[Text]" custT="1"/>
      <dgm:spPr/>
      <dgm:t>
        <a:bodyPr/>
        <a:lstStyle/>
        <a:p>
          <a:endParaRPr lang="en-US" sz="2000" b="1" dirty="0"/>
        </a:p>
        <a:p>
          <a:r>
            <a:rPr lang="en-US" sz="2000" b="1" dirty="0">
              <a:latin typeface="Helvetica LT Std" panose="020B05040202020A0204" pitchFamily="34" charset="0"/>
            </a:rPr>
            <a:t>FY 22</a:t>
          </a:r>
        </a:p>
        <a:p>
          <a:r>
            <a:rPr lang="en-US" sz="1500" b="0" dirty="0">
              <a:latin typeface="Helvetica LT Std" panose="020B05040202020A0204" pitchFamily="34" charset="0"/>
            </a:rPr>
            <a:t>Barrow County</a:t>
          </a:r>
        </a:p>
        <a:p>
          <a:r>
            <a:rPr lang="en-US" sz="1500" b="0" dirty="0">
              <a:latin typeface="Helvetica LT Std" panose="020B05040202020A0204" pitchFamily="34" charset="0"/>
            </a:rPr>
            <a:t>Bulloch County</a:t>
          </a:r>
        </a:p>
        <a:p>
          <a:r>
            <a:rPr lang="en-US" sz="1500" b="0" dirty="0">
              <a:latin typeface="Helvetica LT Std" panose="020B05040202020A0204" pitchFamily="34" charset="0"/>
            </a:rPr>
            <a:t>Fannin County</a:t>
          </a:r>
        </a:p>
        <a:p>
          <a:r>
            <a:rPr lang="en-US" sz="1500" b="0" dirty="0">
              <a:latin typeface="Helvetica LT Std" panose="020B05040202020A0204" pitchFamily="34" charset="0"/>
            </a:rPr>
            <a:t>Floyd County</a:t>
          </a:r>
        </a:p>
        <a:p>
          <a:r>
            <a:rPr lang="en-US" sz="1500" b="0" dirty="0">
              <a:latin typeface="Helvetica LT Std" panose="020B05040202020A0204" pitchFamily="34" charset="0"/>
            </a:rPr>
            <a:t>Hall County</a:t>
          </a:r>
        </a:p>
        <a:p>
          <a:r>
            <a:rPr lang="en-US" sz="1500" b="0" dirty="0">
              <a:latin typeface="Helvetica LT Std" panose="020B05040202020A0204" pitchFamily="34" charset="0"/>
            </a:rPr>
            <a:t>Savannah-Chatham County</a:t>
          </a:r>
        </a:p>
        <a:p>
          <a:endParaRPr lang="en-US" sz="1500" dirty="0"/>
        </a:p>
      </dgm:t>
    </dgm:pt>
    <dgm:pt modelId="{98EA5829-6DD6-4AA6-A911-8596D5ABB288}" type="parTrans" cxnId="{07FEC46C-BA66-42DD-B9AB-EBC68BC6A908}">
      <dgm:prSet/>
      <dgm:spPr/>
      <dgm:t>
        <a:bodyPr/>
        <a:lstStyle/>
        <a:p>
          <a:endParaRPr lang="en-US"/>
        </a:p>
      </dgm:t>
    </dgm:pt>
    <dgm:pt modelId="{3C7893DB-1AB6-44B2-8772-C2903032F514}" type="sibTrans" cxnId="{07FEC46C-BA66-42DD-B9AB-EBC68BC6A908}">
      <dgm:prSet/>
      <dgm:spPr/>
      <dgm:t>
        <a:bodyPr/>
        <a:lstStyle/>
        <a:p>
          <a:endParaRPr lang="en-US"/>
        </a:p>
      </dgm:t>
    </dgm:pt>
    <dgm:pt modelId="{6DF49699-3726-4346-B2F0-BBD8BCDB6351}">
      <dgm:prSet phldrT="[Text]" custT="1"/>
      <dgm:spPr/>
      <dgm:t>
        <a:bodyPr/>
        <a:lstStyle/>
        <a:p>
          <a:endParaRPr lang="en-US" sz="2000" b="1" dirty="0">
            <a:latin typeface="Helvetica LT Std" panose="020B05040202020A0204" pitchFamily="34" charset="0"/>
          </a:endParaRPr>
        </a:p>
        <a:p>
          <a:r>
            <a:rPr lang="en-US" sz="2000" b="1" dirty="0">
              <a:latin typeface="Helvetica LT Std" panose="020B05040202020A0204" pitchFamily="34" charset="0"/>
            </a:rPr>
            <a:t>FY 23 (TBD)</a:t>
          </a:r>
        </a:p>
        <a:p>
          <a:r>
            <a:rPr lang="en-US" sz="1500" b="0" dirty="0">
              <a:latin typeface="Helvetica LT Std" panose="020B05040202020A0204" pitchFamily="34" charset="0"/>
            </a:rPr>
            <a:t>Dawson County</a:t>
          </a:r>
        </a:p>
        <a:p>
          <a:r>
            <a:rPr lang="en-US" sz="1500" b="0" dirty="0">
              <a:latin typeface="Helvetica LT Std" panose="020B05040202020A0204" pitchFamily="34" charset="0"/>
            </a:rPr>
            <a:t>Gordon County</a:t>
          </a:r>
        </a:p>
        <a:p>
          <a:r>
            <a:rPr lang="en-US" sz="1500" b="0" dirty="0">
              <a:latin typeface="Helvetica LT Std" panose="020B05040202020A0204" pitchFamily="34" charset="0"/>
            </a:rPr>
            <a:t>Bibb County</a:t>
          </a:r>
        </a:p>
        <a:p>
          <a:r>
            <a:rPr lang="en-US" sz="1500" b="0" dirty="0">
              <a:latin typeface="Helvetica LT Std" panose="020B05040202020A0204" pitchFamily="34" charset="0"/>
            </a:rPr>
            <a:t>Liberty County</a:t>
          </a:r>
        </a:p>
        <a:p>
          <a:r>
            <a:rPr lang="en-US" sz="1500" b="0" dirty="0">
              <a:latin typeface="Helvetica LT Std" panose="020B05040202020A0204" pitchFamily="34" charset="0"/>
            </a:rPr>
            <a:t>Dublin City Schools</a:t>
          </a:r>
        </a:p>
        <a:p>
          <a:r>
            <a:rPr lang="en-US" sz="1500" b="0" dirty="0">
              <a:latin typeface="Helvetica LT Std" panose="020B05040202020A0204" pitchFamily="34" charset="0"/>
            </a:rPr>
            <a:t>Calhoun City Schools</a:t>
          </a:r>
        </a:p>
        <a:p>
          <a:endParaRPr lang="en-US" sz="1500" b="1" dirty="0">
            <a:latin typeface="Helvetica LT Std" panose="020B05040202020A0204" pitchFamily="34" charset="0"/>
          </a:endParaRPr>
        </a:p>
        <a:p>
          <a:endParaRPr lang="en-US" sz="1100" b="1" dirty="0"/>
        </a:p>
        <a:p>
          <a:endParaRPr lang="en-US" sz="1100" dirty="0"/>
        </a:p>
      </dgm:t>
    </dgm:pt>
    <dgm:pt modelId="{432B969A-BDFF-489E-B291-718973B72B9E}" type="parTrans" cxnId="{7AFFA05A-1FA2-4D16-B92D-C4F0B670230B}">
      <dgm:prSet/>
      <dgm:spPr/>
      <dgm:t>
        <a:bodyPr/>
        <a:lstStyle/>
        <a:p>
          <a:endParaRPr lang="en-US"/>
        </a:p>
      </dgm:t>
    </dgm:pt>
    <dgm:pt modelId="{D053E47D-9C38-4C70-A2C8-F418EE4D3D0A}" type="sibTrans" cxnId="{7AFFA05A-1FA2-4D16-B92D-C4F0B670230B}">
      <dgm:prSet/>
      <dgm:spPr/>
      <dgm:t>
        <a:bodyPr/>
        <a:lstStyle/>
        <a:p>
          <a:endParaRPr lang="en-US"/>
        </a:p>
      </dgm:t>
    </dgm:pt>
    <dgm:pt modelId="{2D402E28-A6DE-4D45-A617-03C3DB5C9489}">
      <dgm:prSet phldrT="[Text]" custT="1"/>
      <dgm:spPr/>
      <dgm:t>
        <a:bodyPr/>
        <a:lstStyle/>
        <a:p>
          <a:endParaRPr lang="en-US" sz="2000" b="1" dirty="0">
            <a:latin typeface="Helvetica LT Std" panose="020B05040202020A0204" pitchFamily="34" charset="0"/>
          </a:endParaRPr>
        </a:p>
        <a:p>
          <a:r>
            <a:rPr lang="en-US" sz="2000" b="1" dirty="0">
              <a:latin typeface="Helvetica LT Std" panose="020B05040202020A0204" pitchFamily="34" charset="0"/>
            </a:rPr>
            <a:t>FY 24 (Pursuing)</a:t>
          </a:r>
        </a:p>
        <a:p>
          <a:r>
            <a:rPr lang="en-US" sz="1500" dirty="0">
              <a:latin typeface="Helvetica LT Std" panose="020B05040202020A0204" pitchFamily="34" charset="0"/>
            </a:rPr>
            <a:t>Cartersville City Schools</a:t>
          </a:r>
        </a:p>
        <a:p>
          <a:r>
            <a:rPr lang="en-US" sz="1500" dirty="0">
              <a:latin typeface="Helvetica LT Std" panose="020B05040202020A0204" pitchFamily="34" charset="0"/>
            </a:rPr>
            <a:t>Peach County</a:t>
          </a:r>
        </a:p>
        <a:p>
          <a:r>
            <a:rPr lang="en-US" sz="1500" dirty="0">
              <a:latin typeface="Helvetica LT Std" panose="020B05040202020A0204" pitchFamily="34" charset="0"/>
            </a:rPr>
            <a:t>Social Circle City Schools</a:t>
          </a:r>
        </a:p>
        <a:p>
          <a:r>
            <a:rPr lang="en-US" sz="1500" dirty="0">
              <a:latin typeface="Helvetica LT Std" panose="020B05040202020A0204" pitchFamily="34" charset="0"/>
            </a:rPr>
            <a:t>Twiggs County</a:t>
          </a:r>
        </a:p>
        <a:p>
          <a:r>
            <a:rPr lang="en-US" sz="1500" dirty="0">
              <a:latin typeface="Helvetica LT Std" panose="020B05040202020A0204" pitchFamily="34" charset="0"/>
            </a:rPr>
            <a:t>Ware County</a:t>
          </a:r>
        </a:p>
        <a:p>
          <a:endParaRPr lang="en-US" sz="1500" dirty="0">
            <a:latin typeface="Helvetica LT Std" panose="020B05040202020A0204" pitchFamily="34" charset="0"/>
          </a:endParaRPr>
        </a:p>
        <a:p>
          <a:endParaRPr lang="en-US" sz="1500" dirty="0">
            <a:latin typeface="Helvetica LT Std" panose="020B05040202020A0204" pitchFamily="34" charset="0"/>
          </a:endParaRPr>
        </a:p>
        <a:p>
          <a:endParaRPr lang="en-US" sz="1500" dirty="0">
            <a:latin typeface="Helvetica LT Std" panose="020B05040202020A0204" pitchFamily="34" charset="0"/>
          </a:endParaRPr>
        </a:p>
      </dgm:t>
    </dgm:pt>
    <dgm:pt modelId="{F98326DA-557D-4E12-A05B-F27877BEC0D4}" type="parTrans" cxnId="{29EA122A-E0BA-47DB-BF4A-AEBC2C907420}">
      <dgm:prSet/>
      <dgm:spPr/>
      <dgm:t>
        <a:bodyPr/>
        <a:lstStyle/>
        <a:p>
          <a:endParaRPr lang="en-US"/>
        </a:p>
      </dgm:t>
    </dgm:pt>
    <dgm:pt modelId="{6C43F76D-B19A-49CA-8946-E0E6BD7EF8C0}" type="sibTrans" cxnId="{29EA122A-E0BA-47DB-BF4A-AEBC2C907420}">
      <dgm:prSet/>
      <dgm:spPr/>
      <dgm:t>
        <a:bodyPr/>
        <a:lstStyle/>
        <a:p>
          <a:endParaRPr lang="en-US"/>
        </a:p>
      </dgm:t>
    </dgm:pt>
    <dgm:pt modelId="{8C095BC0-39EF-4F27-B9B4-DD1FB1C6EA21}" type="pres">
      <dgm:prSet presAssocID="{DC1CBA80-3E7E-4186-8EB8-833BC4A6E02F}" presName="diagram" presStyleCnt="0">
        <dgm:presLayoutVars>
          <dgm:chMax val="1"/>
          <dgm:dir/>
          <dgm:animLvl val="ctr"/>
          <dgm:resizeHandles val="exact"/>
        </dgm:presLayoutVars>
      </dgm:prSet>
      <dgm:spPr/>
    </dgm:pt>
    <dgm:pt modelId="{5504015F-BA50-43B7-B810-010AAA8A425F}" type="pres">
      <dgm:prSet presAssocID="{DC1CBA80-3E7E-4186-8EB8-833BC4A6E02F}" presName="matrix" presStyleCnt="0"/>
      <dgm:spPr/>
    </dgm:pt>
    <dgm:pt modelId="{0019DADC-197C-4D4E-9C97-6C1EC8417349}" type="pres">
      <dgm:prSet presAssocID="{DC1CBA80-3E7E-4186-8EB8-833BC4A6E02F}" presName="tile1" presStyleLbl="node1" presStyleIdx="0" presStyleCnt="4"/>
      <dgm:spPr/>
    </dgm:pt>
    <dgm:pt modelId="{EB5C92DA-476F-4263-B53D-F4B963045B27}" type="pres">
      <dgm:prSet presAssocID="{DC1CBA80-3E7E-4186-8EB8-833BC4A6E02F}" presName="tile1text" presStyleLbl="node1" presStyleIdx="0" presStyleCnt="4">
        <dgm:presLayoutVars>
          <dgm:chMax val="0"/>
          <dgm:chPref val="0"/>
          <dgm:bulletEnabled val="1"/>
        </dgm:presLayoutVars>
      </dgm:prSet>
      <dgm:spPr/>
    </dgm:pt>
    <dgm:pt modelId="{5E606FD5-08FF-4866-A17B-2F2477ED6837}" type="pres">
      <dgm:prSet presAssocID="{DC1CBA80-3E7E-4186-8EB8-833BC4A6E02F}" presName="tile2" presStyleLbl="node1" presStyleIdx="1" presStyleCnt="4"/>
      <dgm:spPr/>
    </dgm:pt>
    <dgm:pt modelId="{4FE44B77-F891-4267-9712-F8FDB61D894E}" type="pres">
      <dgm:prSet presAssocID="{DC1CBA80-3E7E-4186-8EB8-833BC4A6E02F}" presName="tile2text" presStyleLbl="node1" presStyleIdx="1" presStyleCnt="4">
        <dgm:presLayoutVars>
          <dgm:chMax val="0"/>
          <dgm:chPref val="0"/>
          <dgm:bulletEnabled val="1"/>
        </dgm:presLayoutVars>
      </dgm:prSet>
      <dgm:spPr/>
    </dgm:pt>
    <dgm:pt modelId="{E5286FDB-D6DE-4827-B659-31C855A837F1}" type="pres">
      <dgm:prSet presAssocID="{DC1CBA80-3E7E-4186-8EB8-833BC4A6E02F}" presName="tile3" presStyleLbl="node1" presStyleIdx="2" presStyleCnt="4"/>
      <dgm:spPr/>
    </dgm:pt>
    <dgm:pt modelId="{EC0F2C79-BD9D-43F0-B0A9-C8366362205E}" type="pres">
      <dgm:prSet presAssocID="{DC1CBA80-3E7E-4186-8EB8-833BC4A6E02F}" presName="tile3text" presStyleLbl="node1" presStyleIdx="2" presStyleCnt="4">
        <dgm:presLayoutVars>
          <dgm:chMax val="0"/>
          <dgm:chPref val="0"/>
          <dgm:bulletEnabled val="1"/>
        </dgm:presLayoutVars>
      </dgm:prSet>
      <dgm:spPr/>
    </dgm:pt>
    <dgm:pt modelId="{19C88D34-E006-4F50-9EC9-B2BCA2E58CB9}" type="pres">
      <dgm:prSet presAssocID="{DC1CBA80-3E7E-4186-8EB8-833BC4A6E02F}" presName="tile4" presStyleLbl="node1" presStyleIdx="3" presStyleCnt="4"/>
      <dgm:spPr/>
    </dgm:pt>
    <dgm:pt modelId="{9D8DDC0F-E6C8-400F-8E44-9EC451D5D31C}" type="pres">
      <dgm:prSet presAssocID="{DC1CBA80-3E7E-4186-8EB8-833BC4A6E02F}" presName="tile4text" presStyleLbl="node1" presStyleIdx="3" presStyleCnt="4">
        <dgm:presLayoutVars>
          <dgm:chMax val="0"/>
          <dgm:chPref val="0"/>
          <dgm:bulletEnabled val="1"/>
        </dgm:presLayoutVars>
      </dgm:prSet>
      <dgm:spPr/>
    </dgm:pt>
    <dgm:pt modelId="{FA195FF8-4112-46D1-BBCE-FBFB7EF00349}" type="pres">
      <dgm:prSet presAssocID="{DC1CBA80-3E7E-4186-8EB8-833BC4A6E02F}" presName="centerTile" presStyleLbl="fgShp" presStyleIdx="0" presStyleCnt="1" custScaleX="132566" custScaleY="73780" custLinFactNeighborX="-1137" custLinFactNeighborY="-11616">
        <dgm:presLayoutVars>
          <dgm:chMax val="0"/>
          <dgm:chPref val="0"/>
        </dgm:presLayoutVars>
      </dgm:prSet>
      <dgm:spPr/>
    </dgm:pt>
  </dgm:ptLst>
  <dgm:cxnLst>
    <dgm:cxn modelId="{B104F728-F6DA-4B8E-BD3C-F6C23F6E93DB}" type="presOf" srcId="{16625E7E-782E-487C-B37B-105CE3C27F81}" destId="{4FE44B77-F891-4267-9712-F8FDB61D894E}" srcOrd="1" destOrd="0" presId="urn:microsoft.com/office/officeart/2005/8/layout/matrix1"/>
    <dgm:cxn modelId="{E51C2429-4469-4D73-B77B-E56B710F5845}" srcId="{E5A16F2A-CCFD-4A81-843B-630B43ED482C}" destId="{62E51234-5203-4D68-A9B6-D2CD784D7E19}" srcOrd="0" destOrd="0" parTransId="{AE91ED2E-9718-4962-BDAE-0B3A798ACC50}" sibTransId="{3521043D-9B03-43F2-B135-53F17BB36340}"/>
    <dgm:cxn modelId="{29EA122A-E0BA-47DB-BF4A-AEBC2C907420}" srcId="{E5A16F2A-CCFD-4A81-843B-630B43ED482C}" destId="{2D402E28-A6DE-4D45-A617-03C3DB5C9489}" srcOrd="3" destOrd="0" parTransId="{F98326DA-557D-4E12-A05B-F27877BEC0D4}" sibTransId="{6C43F76D-B19A-49CA-8946-E0E6BD7EF8C0}"/>
    <dgm:cxn modelId="{851C1E2A-37ED-4338-BB32-543A206C14D0}" type="presOf" srcId="{2D402E28-A6DE-4D45-A617-03C3DB5C9489}" destId="{19C88D34-E006-4F50-9EC9-B2BCA2E58CB9}" srcOrd="0" destOrd="0" presId="urn:microsoft.com/office/officeart/2005/8/layout/matrix1"/>
    <dgm:cxn modelId="{A651425F-4852-456A-B709-58EE949864A7}" type="presOf" srcId="{6DF49699-3726-4346-B2F0-BBD8BCDB6351}" destId="{EC0F2C79-BD9D-43F0-B0A9-C8366362205E}" srcOrd="1" destOrd="0" presId="urn:microsoft.com/office/officeart/2005/8/layout/matrix1"/>
    <dgm:cxn modelId="{A2169D60-0168-424D-9805-42F4BF3FF638}" type="presOf" srcId="{62E51234-5203-4D68-A9B6-D2CD784D7E19}" destId="{EB5C92DA-476F-4263-B53D-F4B963045B27}" srcOrd="1" destOrd="0" presId="urn:microsoft.com/office/officeart/2005/8/layout/matrix1"/>
    <dgm:cxn modelId="{07FEC46C-BA66-42DD-B9AB-EBC68BC6A908}" srcId="{E5A16F2A-CCFD-4A81-843B-630B43ED482C}" destId="{16625E7E-782E-487C-B37B-105CE3C27F81}" srcOrd="1" destOrd="0" parTransId="{98EA5829-6DD6-4AA6-A911-8596D5ABB288}" sibTransId="{3C7893DB-1AB6-44B2-8772-C2903032F514}"/>
    <dgm:cxn modelId="{D9339B58-A632-474C-8FE9-9DD9F1E406BC}" type="presOf" srcId="{6DF49699-3726-4346-B2F0-BBD8BCDB6351}" destId="{E5286FDB-D6DE-4827-B659-31C855A837F1}" srcOrd="0" destOrd="0" presId="urn:microsoft.com/office/officeart/2005/8/layout/matrix1"/>
    <dgm:cxn modelId="{7AFFA05A-1FA2-4D16-B92D-C4F0B670230B}" srcId="{E5A16F2A-CCFD-4A81-843B-630B43ED482C}" destId="{6DF49699-3726-4346-B2F0-BBD8BCDB6351}" srcOrd="2" destOrd="0" parTransId="{432B969A-BDFF-489E-B291-718973B72B9E}" sibTransId="{D053E47D-9C38-4C70-A2C8-F418EE4D3D0A}"/>
    <dgm:cxn modelId="{154A078C-742B-4506-B4AD-32F50C094304}" type="presOf" srcId="{E5A16F2A-CCFD-4A81-843B-630B43ED482C}" destId="{FA195FF8-4112-46D1-BBCE-FBFB7EF00349}" srcOrd="0" destOrd="0" presId="urn:microsoft.com/office/officeart/2005/8/layout/matrix1"/>
    <dgm:cxn modelId="{F457D1C7-E81B-415D-852D-0A8E03ED3B8A}" type="presOf" srcId="{2D402E28-A6DE-4D45-A617-03C3DB5C9489}" destId="{9D8DDC0F-E6C8-400F-8E44-9EC451D5D31C}" srcOrd="1" destOrd="0" presId="urn:microsoft.com/office/officeart/2005/8/layout/matrix1"/>
    <dgm:cxn modelId="{399E91DF-619B-4100-8E06-53E0C0F8327C}" type="presOf" srcId="{62E51234-5203-4D68-A9B6-D2CD784D7E19}" destId="{0019DADC-197C-4D4E-9C97-6C1EC8417349}" srcOrd="0" destOrd="0" presId="urn:microsoft.com/office/officeart/2005/8/layout/matrix1"/>
    <dgm:cxn modelId="{E5B2FBDF-9703-4F06-A537-7C5ED63E8378}" srcId="{DC1CBA80-3E7E-4186-8EB8-833BC4A6E02F}" destId="{E5A16F2A-CCFD-4A81-843B-630B43ED482C}" srcOrd="0" destOrd="0" parTransId="{7957975F-4D26-4BCF-B037-F690B1A878D8}" sibTransId="{9E984F78-A728-495B-9DD2-C9664C6F0099}"/>
    <dgm:cxn modelId="{8090B0EA-F9D1-4019-9772-E0F9BDEDEF64}" type="presOf" srcId="{16625E7E-782E-487C-B37B-105CE3C27F81}" destId="{5E606FD5-08FF-4866-A17B-2F2477ED6837}" srcOrd="0" destOrd="0" presId="urn:microsoft.com/office/officeart/2005/8/layout/matrix1"/>
    <dgm:cxn modelId="{3AF06AEB-16EC-4BEF-A10D-E1D0F2AA7B4E}" type="presOf" srcId="{DC1CBA80-3E7E-4186-8EB8-833BC4A6E02F}" destId="{8C095BC0-39EF-4F27-B9B4-DD1FB1C6EA21}" srcOrd="0" destOrd="0" presId="urn:microsoft.com/office/officeart/2005/8/layout/matrix1"/>
    <dgm:cxn modelId="{79580F59-5C89-43C9-B8A0-23260E1200D5}" type="presParOf" srcId="{8C095BC0-39EF-4F27-B9B4-DD1FB1C6EA21}" destId="{5504015F-BA50-43B7-B810-010AAA8A425F}" srcOrd="0" destOrd="0" presId="urn:microsoft.com/office/officeart/2005/8/layout/matrix1"/>
    <dgm:cxn modelId="{5F51A9D8-2FA8-4F60-945D-9AF4D7328B8A}" type="presParOf" srcId="{5504015F-BA50-43B7-B810-010AAA8A425F}" destId="{0019DADC-197C-4D4E-9C97-6C1EC8417349}" srcOrd="0" destOrd="0" presId="urn:microsoft.com/office/officeart/2005/8/layout/matrix1"/>
    <dgm:cxn modelId="{6ED932C7-D147-408E-841F-DD437676F452}" type="presParOf" srcId="{5504015F-BA50-43B7-B810-010AAA8A425F}" destId="{EB5C92DA-476F-4263-B53D-F4B963045B27}" srcOrd="1" destOrd="0" presId="urn:microsoft.com/office/officeart/2005/8/layout/matrix1"/>
    <dgm:cxn modelId="{63865A03-9234-4499-BEF8-9643B72201CC}" type="presParOf" srcId="{5504015F-BA50-43B7-B810-010AAA8A425F}" destId="{5E606FD5-08FF-4866-A17B-2F2477ED6837}" srcOrd="2" destOrd="0" presId="urn:microsoft.com/office/officeart/2005/8/layout/matrix1"/>
    <dgm:cxn modelId="{E3CF0FD8-72D8-4AEA-96F7-611F9CFE9AC7}" type="presParOf" srcId="{5504015F-BA50-43B7-B810-010AAA8A425F}" destId="{4FE44B77-F891-4267-9712-F8FDB61D894E}" srcOrd="3" destOrd="0" presId="urn:microsoft.com/office/officeart/2005/8/layout/matrix1"/>
    <dgm:cxn modelId="{B286EF75-7A1C-455E-A4AF-5DC86D5DE7F1}" type="presParOf" srcId="{5504015F-BA50-43B7-B810-010AAA8A425F}" destId="{E5286FDB-D6DE-4827-B659-31C855A837F1}" srcOrd="4" destOrd="0" presId="urn:microsoft.com/office/officeart/2005/8/layout/matrix1"/>
    <dgm:cxn modelId="{E9389A84-F4EE-491D-A3DE-F06C4A1C7339}" type="presParOf" srcId="{5504015F-BA50-43B7-B810-010AAA8A425F}" destId="{EC0F2C79-BD9D-43F0-B0A9-C8366362205E}" srcOrd="5" destOrd="0" presId="urn:microsoft.com/office/officeart/2005/8/layout/matrix1"/>
    <dgm:cxn modelId="{DF76F008-DBB4-437C-A4D6-32F87D64642F}" type="presParOf" srcId="{5504015F-BA50-43B7-B810-010AAA8A425F}" destId="{19C88D34-E006-4F50-9EC9-B2BCA2E58CB9}" srcOrd="6" destOrd="0" presId="urn:microsoft.com/office/officeart/2005/8/layout/matrix1"/>
    <dgm:cxn modelId="{E99BE415-24E9-4AF8-ACF7-AF11473464B0}" type="presParOf" srcId="{5504015F-BA50-43B7-B810-010AAA8A425F}" destId="{9D8DDC0F-E6C8-400F-8E44-9EC451D5D31C}" srcOrd="7" destOrd="0" presId="urn:microsoft.com/office/officeart/2005/8/layout/matrix1"/>
    <dgm:cxn modelId="{5B65F8A1-C28A-4EF3-AE6B-76955C278989}" type="presParOf" srcId="{8C095BC0-39EF-4F27-B9B4-DD1FB1C6EA21}" destId="{FA195FF8-4112-46D1-BBCE-FBFB7EF00349}"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1CBA80-3E7E-4186-8EB8-833BC4A6E02F}" type="doc">
      <dgm:prSet loTypeId="urn:microsoft.com/office/officeart/2005/8/layout/matrix1" loCatId="matrix" qsTypeId="urn:microsoft.com/office/officeart/2005/8/quickstyle/simple3" qsCatId="simple" csTypeId="urn:microsoft.com/office/officeart/2005/8/colors/accent6_2" csCatId="accent6" phldr="1"/>
      <dgm:spPr/>
      <dgm:t>
        <a:bodyPr/>
        <a:lstStyle/>
        <a:p>
          <a:endParaRPr lang="en-US"/>
        </a:p>
      </dgm:t>
    </dgm:pt>
    <dgm:pt modelId="{E5A16F2A-CCFD-4A81-843B-630B43ED482C}">
      <dgm:prSet phldrT="[Text]"/>
      <dgm:spPr/>
      <dgm:t>
        <a:bodyPr/>
        <a:lstStyle/>
        <a:p>
          <a:r>
            <a:rPr lang="en-US" dirty="0"/>
            <a:t>Workforce Strategies Initiative (WSI)</a:t>
          </a:r>
        </a:p>
      </dgm:t>
    </dgm:pt>
    <dgm:pt modelId="{7957975F-4D26-4BCF-B037-F690B1A878D8}" type="parTrans" cxnId="{E5B2FBDF-9703-4F06-A537-7C5ED63E8378}">
      <dgm:prSet/>
      <dgm:spPr/>
      <dgm:t>
        <a:bodyPr/>
        <a:lstStyle/>
        <a:p>
          <a:endParaRPr lang="en-US"/>
        </a:p>
      </dgm:t>
    </dgm:pt>
    <dgm:pt modelId="{9E984F78-A728-495B-9DD2-C9664C6F0099}" type="sibTrans" cxnId="{E5B2FBDF-9703-4F06-A537-7C5ED63E8378}">
      <dgm:prSet/>
      <dgm:spPr/>
      <dgm:t>
        <a:bodyPr/>
        <a:lstStyle/>
        <a:p>
          <a:endParaRPr lang="en-US"/>
        </a:p>
      </dgm:t>
    </dgm:pt>
    <dgm:pt modelId="{62E51234-5203-4D68-A9B6-D2CD784D7E19}">
      <dgm:prSet phldrT="[Text]" custT="1"/>
      <dgm:spPr/>
      <dgm:t>
        <a:bodyPr/>
        <a:lstStyle/>
        <a:p>
          <a:pPr>
            <a:lnSpc>
              <a:spcPct val="90000"/>
            </a:lnSpc>
          </a:pPr>
          <a:endParaRPr lang="en-US" sz="2000" b="1" dirty="0">
            <a:latin typeface="Helvetica LT Std" panose="020B05040202020A0204" pitchFamily="34" charset="0"/>
          </a:endParaRPr>
        </a:p>
        <a:p>
          <a:pPr>
            <a:lnSpc>
              <a:spcPct val="90000"/>
            </a:lnSpc>
          </a:pPr>
          <a:endParaRPr lang="en-US" sz="2000" b="1" dirty="0">
            <a:latin typeface="Helvetica LT Std" panose="020B05040202020A0204" pitchFamily="34" charset="0"/>
          </a:endParaRPr>
        </a:p>
        <a:p>
          <a:pPr>
            <a:lnSpc>
              <a:spcPct val="90000"/>
            </a:lnSpc>
          </a:pPr>
          <a:r>
            <a:rPr lang="en-US" sz="2000" b="1" dirty="0">
              <a:latin typeface="Helvetica LT Std" panose="020B05040202020A0204" pitchFamily="34" charset="0"/>
            </a:rPr>
            <a:t>Social Services/Law and Public Safety (LPS)</a:t>
          </a:r>
          <a:endParaRPr lang="en-US" sz="2000" dirty="0"/>
        </a:p>
        <a:p>
          <a:pPr>
            <a:lnSpc>
              <a:spcPct val="100000"/>
            </a:lnSpc>
          </a:pPr>
          <a:r>
            <a:rPr lang="en-US" sz="1500" dirty="0">
              <a:latin typeface="Arial" panose="020B0604020202020204" pitchFamily="34" charset="0"/>
              <a:cs typeface="Arial" panose="020B0604020202020204" pitchFamily="34" charset="0"/>
            </a:rPr>
            <a:t>Connecting Students to Careers: Inviting State Partners to Exhibit at Various CTSO Events</a:t>
          </a:r>
        </a:p>
        <a:p>
          <a:pPr>
            <a:lnSpc>
              <a:spcPct val="100000"/>
            </a:lnSpc>
            <a:buFont typeface="Arial" panose="020B0604020202020204" pitchFamily="34" charset="0"/>
            <a:buChar char="•"/>
          </a:pPr>
          <a:r>
            <a:rPr lang="en-US" sz="1500" dirty="0">
              <a:latin typeface="Arial" panose="020B0604020202020204" pitchFamily="34" charset="0"/>
              <a:cs typeface="Arial" panose="020B0604020202020204" pitchFamily="34" charset="0"/>
            </a:rPr>
            <a:t>Established Articulation Agreements with TCSG</a:t>
          </a:r>
        </a:p>
        <a:p>
          <a:pPr>
            <a:lnSpc>
              <a:spcPct val="100000"/>
            </a:lnSpc>
            <a:buFont typeface="Arial" panose="020B0604020202020204" pitchFamily="34" charset="0"/>
            <a:buChar char="•"/>
          </a:pPr>
          <a:r>
            <a:rPr lang="en-US" sz="1500" dirty="0">
              <a:latin typeface="Arial" panose="020B0604020202020204" pitchFamily="34" charset="0"/>
              <a:cs typeface="Arial" panose="020B0604020202020204" pitchFamily="34" charset="0"/>
            </a:rPr>
            <a:t>Workshops and Conference Presentations for CTAE Educators and Administrators Statewide</a:t>
          </a:r>
        </a:p>
        <a:p>
          <a:pPr>
            <a:lnSpc>
              <a:spcPct val="100000"/>
            </a:lnSpc>
            <a:buFont typeface="Arial" panose="020B0604020202020204" pitchFamily="34" charset="0"/>
            <a:buChar char="•"/>
          </a:pPr>
          <a:r>
            <a:rPr lang="en-US" sz="1500" dirty="0">
              <a:latin typeface="Arial" panose="020B0604020202020204" pitchFamily="34" charset="0"/>
              <a:cs typeface="Arial" panose="020B0604020202020204" pitchFamily="34" charset="0"/>
            </a:rPr>
            <a:t>Supporting Industry Certifications for Existing Pathways</a:t>
          </a:r>
        </a:p>
        <a:p>
          <a:pPr>
            <a:lnSpc>
              <a:spcPct val="100000"/>
            </a:lnSpc>
            <a:buFont typeface="Arial" panose="020B0604020202020204" pitchFamily="34" charset="0"/>
            <a:buChar char="•"/>
          </a:pPr>
          <a:r>
            <a:rPr lang="en-US" sz="1500" dirty="0">
              <a:latin typeface="Arial" panose="020B0604020202020204" pitchFamily="34" charset="0"/>
              <a:cs typeface="Arial" panose="020B0604020202020204" pitchFamily="34" charset="0"/>
            </a:rPr>
            <a:t>New Pathways: Mental Health Pathway</a:t>
          </a:r>
        </a:p>
        <a:p>
          <a:pPr>
            <a:lnSpc>
              <a:spcPct val="100000"/>
            </a:lnSpc>
          </a:pPr>
          <a:endParaRPr lang="en-US" sz="1500" dirty="0">
            <a:latin typeface="Helvetica LT Std" panose="020B05040202020A0204" pitchFamily="34" charset="0"/>
          </a:endParaRPr>
        </a:p>
      </dgm:t>
    </dgm:pt>
    <dgm:pt modelId="{AE91ED2E-9718-4962-BDAE-0B3A798ACC50}" type="parTrans" cxnId="{E51C2429-4469-4D73-B77B-E56B710F5845}">
      <dgm:prSet/>
      <dgm:spPr/>
      <dgm:t>
        <a:bodyPr/>
        <a:lstStyle/>
        <a:p>
          <a:endParaRPr lang="en-US"/>
        </a:p>
      </dgm:t>
    </dgm:pt>
    <dgm:pt modelId="{3521043D-9B03-43F2-B135-53F17BB36340}" type="sibTrans" cxnId="{E51C2429-4469-4D73-B77B-E56B710F5845}">
      <dgm:prSet/>
      <dgm:spPr/>
      <dgm:t>
        <a:bodyPr/>
        <a:lstStyle/>
        <a:p>
          <a:endParaRPr lang="en-US"/>
        </a:p>
      </dgm:t>
    </dgm:pt>
    <dgm:pt modelId="{16625E7E-782E-487C-B37B-105CE3C27F81}">
      <dgm:prSet phldrT="[Text]" custT="1"/>
      <dgm:spPr/>
      <dgm:t>
        <a:bodyPr/>
        <a:lstStyle/>
        <a:p>
          <a:pPr>
            <a:lnSpc>
              <a:spcPct val="90000"/>
            </a:lnSpc>
          </a:pPr>
          <a:endParaRPr lang="en-US" sz="2000" b="1" dirty="0">
            <a:latin typeface="Helvetica LT Std" panose="020B05040202020A0204" pitchFamily="34" charset="0"/>
          </a:endParaRPr>
        </a:p>
        <a:p>
          <a:pPr>
            <a:lnSpc>
              <a:spcPct val="90000"/>
            </a:lnSpc>
          </a:pPr>
          <a:r>
            <a:rPr lang="en-US" sz="2000" b="1" dirty="0">
              <a:latin typeface="Helvetica LT Std" panose="020B05040202020A0204" pitchFamily="34" charset="0"/>
            </a:rPr>
            <a:t>IT (Information Technology)</a:t>
          </a:r>
        </a:p>
        <a:p>
          <a:pPr>
            <a:lnSpc>
              <a:spcPct val="100000"/>
            </a:lnSpc>
          </a:pPr>
          <a:endParaRPr lang="en-US" sz="1500" dirty="0">
            <a:latin typeface="Arial" panose="020B0604020202020204" pitchFamily="34" charset="0"/>
            <a:cs typeface="Arial" panose="020B0604020202020204" pitchFamily="34" charset="0"/>
          </a:endParaRPr>
        </a:p>
        <a:p>
          <a:pPr>
            <a:lnSpc>
              <a:spcPct val="100000"/>
            </a:lnSpc>
          </a:pPr>
          <a:r>
            <a:rPr lang="en-US" sz="1500" dirty="0">
              <a:latin typeface="Arial" panose="020B0604020202020204" pitchFamily="34" charset="0"/>
              <a:cs typeface="Arial" panose="020B0604020202020204" pitchFamily="34" charset="0"/>
            </a:rPr>
            <a:t>Exploring Pathway Alignment to Industry Needs</a:t>
          </a:r>
        </a:p>
        <a:p>
          <a:pPr>
            <a:lnSpc>
              <a:spcPct val="90000"/>
            </a:lnSpc>
            <a:buFont typeface="Arial" panose="020B0604020202020204" pitchFamily="34" charset="0"/>
            <a:buChar char="•"/>
          </a:pPr>
          <a:r>
            <a:rPr lang="en-US" sz="1500" dirty="0">
              <a:latin typeface="Arial" panose="020B0604020202020204" pitchFamily="34" charset="0"/>
              <a:cs typeface="Arial" panose="020B0604020202020204" pitchFamily="34" charset="0"/>
            </a:rPr>
            <a:t>Creating Connection Opportunities Between Industry and Existing Programs-career fairs, CTSO support, career readiness events. </a:t>
          </a:r>
        </a:p>
        <a:p>
          <a:pPr>
            <a:lnSpc>
              <a:spcPct val="90000"/>
            </a:lnSpc>
            <a:buFont typeface="Arial" panose="020B0604020202020204" pitchFamily="34" charset="0"/>
            <a:buChar char="•"/>
          </a:pPr>
          <a:r>
            <a:rPr lang="en-US" sz="1500" dirty="0">
              <a:latin typeface="Arial" panose="020B0604020202020204" pitchFamily="34" charset="0"/>
              <a:cs typeface="Arial" panose="020B0604020202020204" pitchFamily="34" charset="0"/>
            </a:rPr>
            <a:t>Credentials of Value Review</a:t>
          </a:r>
        </a:p>
        <a:p>
          <a:pPr>
            <a:lnSpc>
              <a:spcPct val="90000"/>
            </a:lnSpc>
            <a:buFont typeface="Arial" panose="020B0604020202020204" pitchFamily="34" charset="0"/>
            <a:buChar char="•"/>
          </a:pPr>
          <a:endParaRPr lang="en-US" sz="1500" dirty="0"/>
        </a:p>
        <a:p>
          <a:pPr>
            <a:lnSpc>
              <a:spcPct val="90000"/>
            </a:lnSpc>
            <a:buFont typeface="Arial" panose="020B0604020202020204" pitchFamily="34" charset="0"/>
            <a:buChar char="•"/>
          </a:pPr>
          <a:endParaRPr lang="en-US" sz="1500" dirty="0"/>
        </a:p>
      </dgm:t>
    </dgm:pt>
    <dgm:pt modelId="{98EA5829-6DD6-4AA6-A911-8596D5ABB288}" type="parTrans" cxnId="{07FEC46C-BA66-42DD-B9AB-EBC68BC6A908}">
      <dgm:prSet/>
      <dgm:spPr/>
      <dgm:t>
        <a:bodyPr/>
        <a:lstStyle/>
        <a:p>
          <a:endParaRPr lang="en-US"/>
        </a:p>
      </dgm:t>
    </dgm:pt>
    <dgm:pt modelId="{3C7893DB-1AB6-44B2-8772-C2903032F514}" type="sibTrans" cxnId="{07FEC46C-BA66-42DD-B9AB-EBC68BC6A908}">
      <dgm:prSet/>
      <dgm:spPr/>
      <dgm:t>
        <a:bodyPr/>
        <a:lstStyle/>
        <a:p>
          <a:endParaRPr lang="en-US"/>
        </a:p>
      </dgm:t>
    </dgm:pt>
    <dgm:pt modelId="{6DF49699-3726-4346-B2F0-BBD8BCDB6351}">
      <dgm:prSet phldrT="[Text]" custT="1"/>
      <dgm:spPr/>
      <dgm:t>
        <a:bodyPr/>
        <a:lstStyle/>
        <a:p>
          <a:endParaRPr lang="en-US" sz="2000" b="1" dirty="0">
            <a:latin typeface="Helvetica LT Std" panose="020B05040202020A0204" pitchFamily="34" charset="0"/>
          </a:endParaRPr>
        </a:p>
        <a:p>
          <a:endParaRPr lang="en-US" sz="2000" b="1" dirty="0">
            <a:latin typeface="Helvetica LT Std" panose="020B05040202020A0204" pitchFamily="34" charset="0"/>
          </a:endParaRPr>
        </a:p>
        <a:p>
          <a:r>
            <a:rPr lang="en-US" sz="2000" b="1" dirty="0">
              <a:latin typeface="Helvetica LT Std" panose="020B05040202020A0204" pitchFamily="34" charset="0"/>
            </a:rPr>
            <a:t>Procurement</a:t>
          </a:r>
        </a:p>
        <a:p>
          <a:r>
            <a:rPr lang="en-US" sz="1500" dirty="0">
              <a:latin typeface="Arial" panose="020B0604020202020204" pitchFamily="34" charset="0"/>
              <a:cs typeface="Arial" panose="020B0604020202020204" pitchFamily="34" charset="0"/>
            </a:rPr>
            <a:t>Supported adding procurement to existing related pathways as standards : marketing, business law, accounting, and logistics</a:t>
          </a:r>
        </a:p>
        <a:p>
          <a:r>
            <a:rPr lang="en-US" sz="1500" dirty="0">
              <a:latin typeface="Arial" panose="020B0604020202020204" pitchFamily="34" charset="0"/>
              <a:cs typeface="Arial" panose="020B0604020202020204" pitchFamily="34" charset="0"/>
            </a:rPr>
            <a:t>Identify job fairs that procurement employees can attend with agency HR teams </a:t>
          </a:r>
        </a:p>
        <a:p>
          <a:r>
            <a:rPr lang="en-US" sz="1500" dirty="0">
              <a:latin typeface="Arial" panose="020B0604020202020204" pitchFamily="34" charset="0"/>
              <a:cs typeface="Arial" panose="020B0604020202020204" pitchFamily="34" charset="0"/>
            </a:rPr>
            <a:t>Developed experiential activities for CTAE programs. </a:t>
          </a:r>
        </a:p>
        <a:p>
          <a:r>
            <a:rPr lang="en-US" sz="1500" dirty="0">
              <a:latin typeface="Arial" panose="020B0604020202020204" pitchFamily="34" charset="0"/>
              <a:cs typeface="Arial" panose="020B0604020202020204" pitchFamily="34" charset="0"/>
            </a:rPr>
            <a:t>Establish Military Partnerships</a:t>
          </a:r>
        </a:p>
        <a:p>
          <a:r>
            <a:rPr lang="en-US" sz="1500" dirty="0">
              <a:latin typeface="Arial" panose="020B0604020202020204" pitchFamily="34" charset="0"/>
              <a:cs typeface="Arial" panose="020B0604020202020204" pitchFamily="34" charset="0"/>
            </a:rPr>
            <a:t>Create a training portal to introduce non-state employees to procurement.</a:t>
          </a:r>
        </a:p>
        <a:p>
          <a:endParaRPr lang="en-US" sz="2000" b="1" dirty="0">
            <a:latin typeface="Helvetica LT Std" panose="020B05040202020A0204" pitchFamily="34" charset="0"/>
          </a:endParaRPr>
        </a:p>
        <a:p>
          <a:endParaRPr lang="en-US" sz="1500" b="1" dirty="0">
            <a:latin typeface="Helvetica LT Std" panose="020B05040202020A0204" pitchFamily="34" charset="0"/>
          </a:endParaRPr>
        </a:p>
        <a:p>
          <a:endParaRPr lang="en-US" sz="1100" b="1" dirty="0"/>
        </a:p>
        <a:p>
          <a:endParaRPr lang="en-US" sz="1100" dirty="0"/>
        </a:p>
      </dgm:t>
    </dgm:pt>
    <dgm:pt modelId="{432B969A-BDFF-489E-B291-718973B72B9E}" type="parTrans" cxnId="{7AFFA05A-1FA2-4D16-B92D-C4F0B670230B}">
      <dgm:prSet/>
      <dgm:spPr/>
      <dgm:t>
        <a:bodyPr/>
        <a:lstStyle/>
        <a:p>
          <a:endParaRPr lang="en-US"/>
        </a:p>
      </dgm:t>
    </dgm:pt>
    <dgm:pt modelId="{D053E47D-9C38-4C70-A2C8-F418EE4D3D0A}" type="sibTrans" cxnId="{7AFFA05A-1FA2-4D16-B92D-C4F0B670230B}">
      <dgm:prSet/>
      <dgm:spPr/>
      <dgm:t>
        <a:bodyPr/>
        <a:lstStyle/>
        <a:p>
          <a:endParaRPr lang="en-US"/>
        </a:p>
      </dgm:t>
    </dgm:pt>
    <dgm:pt modelId="{2D402E28-A6DE-4D45-A617-03C3DB5C9489}">
      <dgm:prSet phldrT="[Text]" custT="1"/>
      <dgm:spPr/>
      <dgm:t>
        <a:bodyPr/>
        <a:lstStyle/>
        <a:p>
          <a:r>
            <a:rPr lang="en-US" sz="2000" b="1" dirty="0">
              <a:latin typeface="Helvetica LT Std" panose="020B05040202020A0204" pitchFamily="34" charset="0"/>
            </a:rPr>
            <a:t>Accounting</a:t>
          </a:r>
        </a:p>
        <a:p>
          <a:r>
            <a:rPr lang="en-US" sz="1500" dirty="0">
              <a:latin typeface="Arial" panose="020B0604020202020204" pitchFamily="34" charset="0"/>
              <a:cs typeface="Arial" panose="020B0604020202020204" pitchFamily="34" charset="0"/>
            </a:rPr>
            <a:t>Curriculum Review</a:t>
          </a:r>
        </a:p>
        <a:p>
          <a:r>
            <a:rPr lang="en-US" sz="1500" dirty="0">
              <a:latin typeface="Arial" panose="020B0604020202020204" pitchFamily="34" charset="0"/>
              <a:cs typeface="Arial" panose="020B0604020202020204" pitchFamily="34" charset="0"/>
            </a:rPr>
            <a:t>Supported establishing a Governmental </a:t>
          </a:r>
        </a:p>
        <a:p>
          <a:r>
            <a:rPr lang="en-US" sz="1500" dirty="0">
              <a:latin typeface="Arial" panose="020B0604020202020204" pitchFamily="34" charset="0"/>
              <a:cs typeface="Arial" panose="020B0604020202020204" pitchFamily="34" charset="0"/>
            </a:rPr>
            <a:t>Accounting Course</a:t>
          </a:r>
        </a:p>
        <a:p>
          <a:pPr>
            <a:buFont typeface="Arial" panose="020B0604020202020204" pitchFamily="34" charset="0"/>
            <a:buChar char="•"/>
          </a:pPr>
          <a:r>
            <a:rPr lang="en-US" sz="1500" dirty="0">
              <a:latin typeface="Arial" panose="020B0604020202020204" pitchFamily="34" charset="0"/>
              <a:cs typeface="Arial" panose="020B0604020202020204" pitchFamily="34" charset="0"/>
            </a:rPr>
            <a:t>Develop a Governmental Accounting Pathway</a:t>
          </a:r>
        </a:p>
        <a:p>
          <a:pPr>
            <a:buFont typeface="Arial" panose="020B0604020202020204" pitchFamily="34" charset="0"/>
            <a:buChar char="•"/>
          </a:pPr>
          <a:endParaRPr lang="en-US" sz="1500" dirty="0">
            <a:latin typeface="Arial" panose="020B0604020202020204" pitchFamily="34" charset="0"/>
            <a:cs typeface="Arial" panose="020B0604020202020204" pitchFamily="34" charset="0"/>
          </a:endParaRPr>
        </a:p>
        <a:p>
          <a:pPr>
            <a:buFont typeface="Arial" panose="020B0604020202020204" pitchFamily="34" charset="0"/>
            <a:buChar char="•"/>
          </a:pPr>
          <a:endParaRPr lang="en-US" sz="1500" dirty="0">
            <a:latin typeface="Helvetica LT Std" panose="020B05040202020A0204" pitchFamily="34" charset="0"/>
          </a:endParaRPr>
        </a:p>
        <a:p>
          <a:pPr>
            <a:buFont typeface="Arial" panose="020B0604020202020204" pitchFamily="34" charset="0"/>
            <a:buChar char="•"/>
          </a:pPr>
          <a:endParaRPr lang="en-US" sz="1500" dirty="0">
            <a:latin typeface="Helvetica LT Std" panose="020B05040202020A0204" pitchFamily="34" charset="0"/>
          </a:endParaRPr>
        </a:p>
        <a:p>
          <a:endParaRPr lang="en-US" sz="1500" dirty="0">
            <a:latin typeface="Helvetica LT Std" panose="020B05040202020A0204" pitchFamily="34" charset="0"/>
          </a:endParaRPr>
        </a:p>
      </dgm:t>
    </dgm:pt>
    <dgm:pt modelId="{F98326DA-557D-4E12-A05B-F27877BEC0D4}" type="parTrans" cxnId="{29EA122A-E0BA-47DB-BF4A-AEBC2C907420}">
      <dgm:prSet/>
      <dgm:spPr/>
      <dgm:t>
        <a:bodyPr/>
        <a:lstStyle/>
        <a:p>
          <a:endParaRPr lang="en-US"/>
        </a:p>
      </dgm:t>
    </dgm:pt>
    <dgm:pt modelId="{6C43F76D-B19A-49CA-8946-E0E6BD7EF8C0}" type="sibTrans" cxnId="{29EA122A-E0BA-47DB-BF4A-AEBC2C907420}">
      <dgm:prSet/>
      <dgm:spPr/>
      <dgm:t>
        <a:bodyPr/>
        <a:lstStyle/>
        <a:p>
          <a:endParaRPr lang="en-US"/>
        </a:p>
      </dgm:t>
    </dgm:pt>
    <dgm:pt modelId="{8C095BC0-39EF-4F27-B9B4-DD1FB1C6EA21}" type="pres">
      <dgm:prSet presAssocID="{DC1CBA80-3E7E-4186-8EB8-833BC4A6E02F}" presName="diagram" presStyleCnt="0">
        <dgm:presLayoutVars>
          <dgm:chMax val="1"/>
          <dgm:dir/>
          <dgm:animLvl val="ctr"/>
          <dgm:resizeHandles val="exact"/>
        </dgm:presLayoutVars>
      </dgm:prSet>
      <dgm:spPr/>
    </dgm:pt>
    <dgm:pt modelId="{5504015F-BA50-43B7-B810-010AAA8A425F}" type="pres">
      <dgm:prSet presAssocID="{DC1CBA80-3E7E-4186-8EB8-833BC4A6E02F}" presName="matrix" presStyleCnt="0"/>
      <dgm:spPr/>
    </dgm:pt>
    <dgm:pt modelId="{0019DADC-197C-4D4E-9C97-6C1EC8417349}" type="pres">
      <dgm:prSet presAssocID="{DC1CBA80-3E7E-4186-8EB8-833BC4A6E02F}" presName="tile1" presStyleLbl="node1" presStyleIdx="0" presStyleCnt="4"/>
      <dgm:spPr/>
    </dgm:pt>
    <dgm:pt modelId="{EB5C92DA-476F-4263-B53D-F4B963045B27}" type="pres">
      <dgm:prSet presAssocID="{DC1CBA80-3E7E-4186-8EB8-833BC4A6E02F}" presName="tile1text" presStyleLbl="node1" presStyleIdx="0" presStyleCnt="4">
        <dgm:presLayoutVars>
          <dgm:chMax val="0"/>
          <dgm:chPref val="0"/>
          <dgm:bulletEnabled val="1"/>
        </dgm:presLayoutVars>
      </dgm:prSet>
      <dgm:spPr/>
    </dgm:pt>
    <dgm:pt modelId="{5E606FD5-08FF-4866-A17B-2F2477ED6837}" type="pres">
      <dgm:prSet presAssocID="{DC1CBA80-3E7E-4186-8EB8-833BC4A6E02F}" presName="tile2" presStyleLbl="node1" presStyleIdx="1" presStyleCnt="4"/>
      <dgm:spPr/>
    </dgm:pt>
    <dgm:pt modelId="{4FE44B77-F891-4267-9712-F8FDB61D894E}" type="pres">
      <dgm:prSet presAssocID="{DC1CBA80-3E7E-4186-8EB8-833BC4A6E02F}" presName="tile2text" presStyleLbl="node1" presStyleIdx="1" presStyleCnt="4">
        <dgm:presLayoutVars>
          <dgm:chMax val="0"/>
          <dgm:chPref val="0"/>
          <dgm:bulletEnabled val="1"/>
        </dgm:presLayoutVars>
      </dgm:prSet>
      <dgm:spPr/>
    </dgm:pt>
    <dgm:pt modelId="{E5286FDB-D6DE-4827-B659-31C855A837F1}" type="pres">
      <dgm:prSet presAssocID="{DC1CBA80-3E7E-4186-8EB8-833BC4A6E02F}" presName="tile3" presStyleLbl="node1" presStyleIdx="2" presStyleCnt="4"/>
      <dgm:spPr/>
    </dgm:pt>
    <dgm:pt modelId="{EC0F2C79-BD9D-43F0-B0A9-C8366362205E}" type="pres">
      <dgm:prSet presAssocID="{DC1CBA80-3E7E-4186-8EB8-833BC4A6E02F}" presName="tile3text" presStyleLbl="node1" presStyleIdx="2" presStyleCnt="4">
        <dgm:presLayoutVars>
          <dgm:chMax val="0"/>
          <dgm:chPref val="0"/>
          <dgm:bulletEnabled val="1"/>
        </dgm:presLayoutVars>
      </dgm:prSet>
      <dgm:spPr/>
    </dgm:pt>
    <dgm:pt modelId="{19C88D34-E006-4F50-9EC9-B2BCA2E58CB9}" type="pres">
      <dgm:prSet presAssocID="{DC1CBA80-3E7E-4186-8EB8-833BC4A6E02F}" presName="tile4" presStyleLbl="node1" presStyleIdx="3" presStyleCnt="4" custLinFactNeighborY="0"/>
      <dgm:spPr/>
    </dgm:pt>
    <dgm:pt modelId="{9D8DDC0F-E6C8-400F-8E44-9EC451D5D31C}" type="pres">
      <dgm:prSet presAssocID="{DC1CBA80-3E7E-4186-8EB8-833BC4A6E02F}" presName="tile4text" presStyleLbl="node1" presStyleIdx="3" presStyleCnt="4">
        <dgm:presLayoutVars>
          <dgm:chMax val="0"/>
          <dgm:chPref val="0"/>
          <dgm:bulletEnabled val="1"/>
        </dgm:presLayoutVars>
      </dgm:prSet>
      <dgm:spPr/>
    </dgm:pt>
    <dgm:pt modelId="{FA195FF8-4112-46D1-BBCE-FBFB7EF00349}" type="pres">
      <dgm:prSet presAssocID="{DC1CBA80-3E7E-4186-8EB8-833BC4A6E02F}" presName="centerTile" presStyleLbl="fgShp" presStyleIdx="0" presStyleCnt="1" custScaleX="104757" custScaleY="73780" custLinFactNeighborX="-802" custLinFactNeighborY="17617">
        <dgm:presLayoutVars>
          <dgm:chMax val="0"/>
          <dgm:chPref val="0"/>
        </dgm:presLayoutVars>
      </dgm:prSet>
      <dgm:spPr/>
    </dgm:pt>
  </dgm:ptLst>
  <dgm:cxnLst>
    <dgm:cxn modelId="{B104F728-F6DA-4B8E-BD3C-F6C23F6E93DB}" type="presOf" srcId="{16625E7E-782E-487C-B37B-105CE3C27F81}" destId="{4FE44B77-F891-4267-9712-F8FDB61D894E}" srcOrd="1" destOrd="0" presId="urn:microsoft.com/office/officeart/2005/8/layout/matrix1"/>
    <dgm:cxn modelId="{E51C2429-4469-4D73-B77B-E56B710F5845}" srcId="{E5A16F2A-CCFD-4A81-843B-630B43ED482C}" destId="{62E51234-5203-4D68-A9B6-D2CD784D7E19}" srcOrd="0" destOrd="0" parTransId="{AE91ED2E-9718-4962-BDAE-0B3A798ACC50}" sibTransId="{3521043D-9B03-43F2-B135-53F17BB36340}"/>
    <dgm:cxn modelId="{29EA122A-E0BA-47DB-BF4A-AEBC2C907420}" srcId="{E5A16F2A-CCFD-4A81-843B-630B43ED482C}" destId="{2D402E28-A6DE-4D45-A617-03C3DB5C9489}" srcOrd="3" destOrd="0" parTransId="{F98326DA-557D-4E12-A05B-F27877BEC0D4}" sibTransId="{6C43F76D-B19A-49CA-8946-E0E6BD7EF8C0}"/>
    <dgm:cxn modelId="{851C1E2A-37ED-4338-BB32-543A206C14D0}" type="presOf" srcId="{2D402E28-A6DE-4D45-A617-03C3DB5C9489}" destId="{19C88D34-E006-4F50-9EC9-B2BCA2E58CB9}" srcOrd="0" destOrd="0" presId="urn:microsoft.com/office/officeart/2005/8/layout/matrix1"/>
    <dgm:cxn modelId="{A651425F-4852-456A-B709-58EE949864A7}" type="presOf" srcId="{6DF49699-3726-4346-B2F0-BBD8BCDB6351}" destId="{EC0F2C79-BD9D-43F0-B0A9-C8366362205E}" srcOrd="1" destOrd="0" presId="urn:microsoft.com/office/officeart/2005/8/layout/matrix1"/>
    <dgm:cxn modelId="{A2169D60-0168-424D-9805-42F4BF3FF638}" type="presOf" srcId="{62E51234-5203-4D68-A9B6-D2CD784D7E19}" destId="{EB5C92DA-476F-4263-B53D-F4B963045B27}" srcOrd="1" destOrd="0" presId="urn:microsoft.com/office/officeart/2005/8/layout/matrix1"/>
    <dgm:cxn modelId="{07FEC46C-BA66-42DD-B9AB-EBC68BC6A908}" srcId="{E5A16F2A-CCFD-4A81-843B-630B43ED482C}" destId="{16625E7E-782E-487C-B37B-105CE3C27F81}" srcOrd="1" destOrd="0" parTransId="{98EA5829-6DD6-4AA6-A911-8596D5ABB288}" sibTransId="{3C7893DB-1AB6-44B2-8772-C2903032F514}"/>
    <dgm:cxn modelId="{D9339B58-A632-474C-8FE9-9DD9F1E406BC}" type="presOf" srcId="{6DF49699-3726-4346-B2F0-BBD8BCDB6351}" destId="{E5286FDB-D6DE-4827-B659-31C855A837F1}" srcOrd="0" destOrd="0" presId="urn:microsoft.com/office/officeart/2005/8/layout/matrix1"/>
    <dgm:cxn modelId="{7AFFA05A-1FA2-4D16-B92D-C4F0B670230B}" srcId="{E5A16F2A-CCFD-4A81-843B-630B43ED482C}" destId="{6DF49699-3726-4346-B2F0-BBD8BCDB6351}" srcOrd="2" destOrd="0" parTransId="{432B969A-BDFF-489E-B291-718973B72B9E}" sibTransId="{D053E47D-9C38-4C70-A2C8-F418EE4D3D0A}"/>
    <dgm:cxn modelId="{154A078C-742B-4506-B4AD-32F50C094304}" type="presOf" srcId="{E5A16F2A-CCFD-4A81-843B-630B43ED482C}" destId="{FA195FF8-4112-46D1-BBCE-FBFB7EF00349}" srcOrd="0" destOrd="0" presId="urn:microsoft.com/office/officeart/2005/8/layout/matrix1"/>
    <dgm:cxn modelId="{F457D1C7-E81B-415D-852D-0A8E03ED3B8A}" type="presOf" srcId="{2D402E28-A6DE-4D45-A617-03C3DB5C9489}" destId="{9D8DDC0F-E6C8-400F-8E44-9EC451D5D31C}" srcOrd="1" destOrd="0" presId="urn:microsoft.com/office/officeart/2005/8/layout/matrix1"/>
    <dgm:cxn modelId="{399E91DF-619B-4100-8E06-53E0C0F8327C}" type="presOf" srcId="{62E51234-5203-4D68-A9B6-D2CD784D7E19}" destId="{0019DADC-197C-4D4E-9C97-6C1EC8417349}" srcOrd="0" destOrd="0" presId="urn:microsoft.com/office/officeart/2005/8/layout/matrix1"/>
    <dgm:cxn modelId="{E5B2FBDF-9703-4F06-A537-7C5ED63E8378}" srcId="{DC1CBA80-3E7E-4186-8EB8-833BC4A6E02F}" destId="{E5A16F2A-CCFD-4A81-843B-630B43ED482C}" srcOrd="0" destOrd="0" parTransId="{7957975F-4D26-4BCF-B037-F690B1A878D8}" sibTransId="{9E984F78-A728-495B-9DD2-C9664C6F0099}"/>
    <dgm:cxn modelId="{8090B0EA-F9D1-4019-9772-E0F9BDEDEF64}" type="presOf" srcId="{16625E7E-782E-487C-B37B-105CE3C27F81}" destId="{5E606FD5-08FF-4866-A17B-2F2477ED6837}" srcOrd="0" destOrd="0" presId="urn:microsoft.com/office/officeart/2005/8/layout/matrix1"/>
    <dgm:cxn modelId="{3AF06AEB-16EC-4BEF-A10D-E1D0F2AA7B4E}" type="presOf" srcId="{DC1CBA80-3E7E-4186-8EB8-833BC4A6E02F}" destId="{8C095BC0-39EF-4F27-B9B4-DD1FB1C6EA21}" srcOrd="0" destOrd="0" presId="urn:microsoft.com/office/officeart/2005/8/layout/matrix1"/>
    <dgm:cxn modelId="{79580F59-5C89-43C9-B8A0-23260E1200D5}" type="presParOf" srcId="{8C095BC0-39EF-4F27-B9B4-DD1FB1C6EA21}" destId="{5504015F-BA50-43B7-B810-010AAA8A425F}" srcOrd="0" destOrd="0" presId="urn:microsoft.com/office/officeart/2005/8/layout/matrix1"/>
    <dgm:cxn modelId="{5F51A9D8-2FA8-4F60-945D-9AF4D7328B8A}" type="presParOf" srcId="{5504015F-BA50-43B7-B810-010AAA8A425F}" destId="{0019DADC-197C-4D4E-9C97-6C1EC8417349}" srcOrd="0" destOrd="0" presId="urn:microsoft.com/office/officeart/2005/8/layout/matrix1"/>
    <dgm:cxn modelId="{6ED932C7-D147-408E-841F-DD437676F452}" type="presParOf" srcId="{5504015F-BA50-43B7-B810-010AAA8A425F}" destId="{EB5C92DA-476F-4263-B53D-F4B963045B27}" srcOrd="1" destOrd="0" presId="urn:microsoft.com/office/officeart/2005/8/layout/matrix1"/>
    <dgm:cxn modelId="{63865A03-9234-4499-BEF8-9643B72201CC}" type="presParOf" srcId="{5504015F-BA50-43B7-B810-010AAA8A425F}" destId="{5E606FD5-08FF-4866-A17B-2F2477ED6837}" srcOrd="2" destOrd="0" presId="urn:microsoft.com/office/officeart/2005/8/layout/matrix1"/>
    <dgm:cxn modelId="{E3CF0FD8-72D8-4AEA-96F7-611F9CFE9AC7}" type="presParOf" srcId="{5504015F-BA50-43B7-B810-010AAA8A425F}" destId="{4FE44B77-F891-4267-9712-F8FDB61D894E}" srcOrd="3" destOrd="0" presId="urn:microsoft.com/office/officeart/2005/8/layout/matrix1"/>
    <dgm:cxn modelId="{B286EF75-7A1C-455E-A4AF-5DC86D5DE7F1}" type="presParOf" srcId="{5504015F-BA50-43B7-B810-010AAA8A425F}" destId="{E5286FDB-D6DE-4827-B659-31C855A837F1}" srcOrd="4" destOrd="0" presId="urn:microsoft.com/office/officeart/2005/8/layout/matrix1"/>
    <dgm:cxn modelId="{E9389A84-F4EE-491D-A3DE-F06C4A1C7339}" type="presParOf" srcId="{5504015F-BA50-43B7-B810-010AAA8A425F}" destId="{EC0F2C79-BD9D-43F0-B0A9-C8366362205E}" srcOrd="5" destOrd="0" presId="urn:microsoft.com/office/officeart/2005/8/layout/matrix1"/>
    <dgm:cxn modelId="{DF76F008-DBB4-437C-A4D6-32F87D64642F}" type="presParOf" srcId="{5504015F-BA50-43B7-B810-010AAA8A425F}" destId="{19C88D34-E006-4F50-9EC9-B2BCA2E58CB9}" srcOrd="6" destOrd="0" presId="urn:microsoft.com/office/officeart/2005/8/layout/matrix1"/>
    <dgm:cxn modelId="{E99BE415-24E9-4AF8-ACF7-AF11473464B0}" type="presParOf" srcId="{5504015F-BA50-43B7-B810-010AAA8A425F}" destId="{9D8DDC0F-E6C8-400F-8E44-9EC451D5D31C}" srcOrd="7" destOrd="0" presId="urn:microsoft.com/office/officeart/2005/8/layout/matrix1"/>
    <dgm:cxn modelId="{5B65F8A1-C28A-4EF3-AE6B-76955C278989}" type="presParOf" srcId="{8C095BC0-39EF-4F27-B9B4-DD1FB1C6EA21}" destId="{FA195FF8-4112-46D1-BBCE-FBFB7EF00349}"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9DADC-197C-4D4E-9C97-6C1EC8417349}">
      <dsp:nvSpPr>
        <dsp:cNvPr id="0" name=""/>
        <dsp:cNvSpPr/>
      </dsp:nvSpPr>
      <dsp:spPr>
        <a:xfrm rot="16200000">
          <a:off x="994177" y="-994177"/>
          <a:ext cx="3002279" cy="4990635"/>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Helvetica LT Std" panose="020B05040202020A0204" pitchFamily="34" charset="0"/>
            </a:rPr>
            <a:t>FY 18 Pilot</a:t>
          </a:r>
        </a:p>
        <a:p>
          <a:pPr marL="0" lvl="0" indent="0" algn="ctr" defTabSz="889000">
            <a:lnSpc>
              <a:spcPct val="100000"/>
            </a:lnSpc>
            <a:spcBef>
              <a:spcPct val="0"/>
            </a:spcBef>
            <a:spcAft>
              <a:spcPct val="35000"/>
            </a:spcAft>
            <a:buNone/>
          </a:pPr>
          <a:r>
            <a:rPr lang="en-US" sz="1500" kern="1200" dirty="0">
              <a:latin typeface="Helvetica LT Std" panose="020B05040202020A0204" pitchFamily="34" charset="0"/>
            </a:rPr>
            <a:t>Newton County</a:t>
          </a:r>
        </a:p>
        <a:p>
          <a:pPr marL="0" lvl="0" indent="0" algn="ctr" defTabSz="889000">
            <a:lnSpc>
              <a:spcPct val="100000"/>
            </a:lnSpc>
            <a:spcBef>
              <a:spcPct val="0"/>
            </a:spcBef>
            <a:spcAft>
              <a:spcPct val="35000"/>
            </a:spcAft>
            <a:buNone/>
          </a:pPr>
          <a:r>
            <a:rPr lang="en-US" sz="1500" kern="1200" dirty="0">
              <a:latin typeface="Helvetica LT Std" panose="020B05040202020A0204" pitchFamily="34" charset="0"/>
            </a:rPr>
            <a:t>Muscogee County</a:t>
          </a:r>
        </a:p>
        <a:p>
          <a:pPr marL="0" lvl="0" indent="0" algn="ctr" defTabSz="889000">
            <a:lnSpc>
              <a:spcPct val="100000"/>
            </a:lnSpc>
            <a:spcBef>
              <a:spcPct val="0"/>
            </a:spcBef>
            <a:spcAft>
              <a:spcPct val="35000"/>
            </a:spcAft>
            <a:buNone/>
          </a:pPr>
          <a:r>
            <a:rPr lang="en-US" sz="1500" kern="1200" dirty="0">
              <a:latin typeface="Helvetica LT Std" panose="020B05040202020A0204" pitchFamily="34" charset="0"/>
            </a:rPr>
            <a:t>Whitfield County</a:t>
          </a:r>
        </a:p>
        <a:p>
          <a:pPr marL="0" lvl="0" indent="0" algn="ctr" defTabSz="889000">
            <a:lnSpc>
              <a:spcPct val="100000"/>
            </a:lnSpc>
            <a:spcBef>
              <a:spcPct val="0"/>
            </a:spcBef>
            <a:spcAft>
              <a:spcPct val="35000"/>
            </a:spcAft>
            <a:buNone/>
          </a:pPr>
          <a:r>
            <a:rPr lang="en-US" sz="1500" kern="1200" dirty="0">
              <a:latin typeface="Helvetica LT Std" panose="020B05040202020A0204" pitchFamily="34" charset="0"/>
            </a:rPr>
            <a:t>Wayne County</a:t>
          </a:r>
        </a:p>
        <a:p>
          <a:pPr marL="0" lvl="0" indent="0" algn="ctr" defTabSz="889000">
            <a:lnSpc>
              <a:spcPct val="100000"/>
            </a:lnSpc>
            <a:spcBef>
              <a:spcPct val="0"/>
            </a:spcBef>
            <a:spcAft>
              <a:spcPct val="35000"/>
            </a:spcAft>
            <a:buNone/>
          </a:pPr>
          <a:r>
            <a:rPr lang="en-US" sz="1500" kern="1200" dirty="0">
              <a:latin typeface="Helvetica LT Std" panose="020B05040202020A0204" pitchFamily="34" charset="0"/>
            </a:rPr>
            <a:t>Marietta City Schools</a:t>
          </a:r>
        </a:p>
      </dsp:txBody>
      <dsp:txXfrm rot="5400000">
        <a:off x="0" y="0"/>
        <a:ext cx="4990635" cy="2251710"/>
      </dsp:txXfrm>
    </dsp:sp>
    <dsp:sp modelId="{5E606FD5-08FF-4866-A17B-2F2477ED6837}">
      <dsp:nvSpPr>
        <dsp:cNvPr id="0" name=""/>
        <dsp:cNvSpPr/>
      </dsp:nvSpPr>
      <dsp:spPr>
        <a:xfrm>
          <a:off x="4990635" y="0"/>
          <a:ext cx="4990635" cy="3002279"/>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US" sz="2000" b="1" kern="1200" dirty="0"/>
        </a:p>
        <a:p>
          <a:pPr marL="0" lvl="0" indent="0" algn="ctr" defTabSz="889000">
            <a:lnSpc>
              <a:spcPct val="90000"/>
            </a:lnSpc>
            <a:spcBef>
              <a:spcPct val="0"/>
            </a:spcBef>
            <a:spcAft>
              <a:spcPct val="35000"/>
            </a:spcAft>
            <a:buNone/>
          </a:pPr>
          <a:r>
            <a:rPr lang="en-US" sz="2000" b="1" kern="1200" dirty="0">
              <a:latin typeface="Helvetica LT Std" panose="020B05040202020A0204" pitchFamily="34" charset="0"/>
            </a:rPr>
            <a:t>FY 22</a:t>
          </a:r>
        </a:p>
        <a:p>
          <a:pPr marL="0" lvl="0" indent="0" algn="ctr" defTabSz="889000">
            <a:lnSpc>
              <a:spcPct val="90000"/>
            </a:lnSpc>
            <a:spcBef>
              <a:spcPct val="0"/>
            </a:spcBef>
            <a:spcAft>
              <a:spcPct val="35000"/>
            </a:spcAft>
            <a:buNone/>
          </a:pPr>
          <a:r>
            <a:rPr lang="en-US" sz="1500" b="0" kern="1200" dirty="0">
              <a:latin typeface="Helvetica LT Std" panose="020B05040202020A0204" pitchFamily="34" charset="0"/>
            </a:rPr>
            <a:t>Barrow County</a:t>
          </a:r>
        </a:p>
        <a:p>
          <a:pPr marL="0" lvl="0" indent="0" algn="ctr" defTabSz="889000">
            <a:lnSpc>
              <a:spcPct val="90000"/>
            </a:lnSpc>
            <a:spcBef>
              <a:spcPct val="0"/>
            </a:spcBef>
            <a:spcAft>
              <a:spcPct val="35000"/>
            </a:spcAft>
            <a:buNone/>
          </a:pPr>
          <a:r>
            <a:rPr lang="en-US" sz="1500" b="0" kern="1200" dirty="0">
              <a:latin typeface="Helvetica LT Std" panose="020B05040202020A0204" pitchFamily="34" charset="0"/>
            </a:rPr>
            <a:t>Bulloch County</a:t>
          </a:r>
        </a:p>
        <a:p>
          <a:pPr marL="0" lvl="0" indent="0" algn="ctr" defTabSz="889000">
            <a:lnSpc>
              <a:spcPct val="90000"/>
            </a:lnSpc>
            <a:spcBef>
              <a:spcPct val="0"/>
            </a:spcBef>
            <a:spcAft>
              <a:spcPct val="35000"/>
            </a:spcAft>
            <a:buNone/>
          </a:pPr>
          <a:r>
            <a:rPr lang="en-US" sz="1500" b="0" kern="1200" dirty="0">
              <a:latin typeface="Helvetica LT Std" panose="020B05040202020A0204" pitchFamily="34" charset="0"/>
            </a:rPr>
            <a:t>Fannin County</a:t>
          </a:r>
        </a:p>
        <a:p>
          <a:pPr marL="0" lvl="0" indent="0" algn="ctr" defTabSz="889000">
            <a:lnSpc>
              <a:spcPct val="90000"/>
            </a:lnSpc>
            <a:spcBef>
              <a:spcPct val="0"/>
            </a:spcBef>
            <a:spcAft>
              <a:spcPct val="35000"/>
            </a:spcAft>
            <a:buNone/>
          </a:pPr>
          <a:r>
            <a:rPr lang="en-US" sz="1500" b="0" kern="1200" dirty="0">
              <a:latin typeface="Helvetica LT Std" panose="020B05040202020A0204" pitchFamily="34" charset="0"/>
            </a:rPr>
            <a:t>Floyd County</a:t>
          </a:r>
        </a:p>
        <a:p>
          <a:pPr marL="0" lvl="0" indent="0" algn="ctr" defTabSz="889000">
            <a:lnSpc>
              <a:spcPct val="90000"/>
            </a:lnSpc>
            <a:spcBef>
              <a:spcPct val="0"/>
            </a:spcBef>
            <a:spcAft>
              <a:spcPct val="35000"/>
            </a:spcAft>
            <a:buNone/>
          </a:pPr>
          <a:r>
            <a:rPr lang="en-US" sz="1500" b="0" kern="1200" dirty="0">
              <a:latin typeface="Helvetica LT Std" panose="020B05040202020A0204" pitchFamily="34" charset="0"/>
            </a:rPr>
            <a:t>Hall County</a:t>
          </a:r>
        </a:p>
        <a:p>
          <a:pPr marL="0" lvl="0" indent="0" algn="ctr" defTabSz="889000">
            <a:lnSpc>
              <a:spcPct val="90000"/>
            </a:lnSpc>
            <a:spcBef>
              <a:spcPct val="0"/>
            </a:spcBef>
            <a:spcAft>
              <a:spcPct val="35000"/>
            </a:spcAft>
            <a:buNone/>
          </a:pPr>
          <a:r>
            <a:rPr lang="en-US" sz="1500" b="0" kern="1200" dirty="0">
              <a:latin typeface="Helvetica LT Std" panose="020B05040202020A0204" pitchFamily="34" charset="0"/>
            </a:rPr>
            <a:t>Savannah-Chatham County</a:t>
          </a:r>
        </a:p>
        <a:p>
          <a:pPr marL="0" lvl="0" indent="0" algn="ctr" defTabSz="889000">
            <a:lnSpc>
              <a:spcPct val="90000"/>
            </a:lnSpc>
            <a:spcBef>
              <a:spcPct val="0"/>
            </a:spcBef>
            <a:spcAft>
              <a:spcPct val="35000"/>
            </a:spcAft>
            <a:buNone/>
          </a:pPr>
          <a:endParaRPr lang="en-US" sz="1500" kern="1200" dirty="0"/>
        </a:p>
      </dsp:txBody>
      <dsp:txXfrm>
        <a:off x="4990635" y="0"/>
        <a:ext cx="4990635" cy="2251710"/>
      </dsp:txXfrm>
    </dsp:sp>
    <dsp:sp modelId="{E5286FDB-D6DE-4827-B659-31C855A837F1}">
      <dsp:nvSpPr>
        <dsp:cNvPr id="0" name=""/>
        <dsp:cNvSpPr/>
      </dsp:nvSpPr>
      <dsp:spPr>
        <a:xfrm rot="10800000">
          <a:off x="0" y="3002279"/>
          <a:ext cx="4990635" cy="3002279"/>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US" sz="2000" b="1" kern="1200" dirty="0">
            <a:latin typeface="Helvetica LT Std" panose="020B05040202020A0204" pitchFamily="34" charset="0"/>
          </a:endParaRPr>
        </a:p>
        <a:p>
          <a:pPr marL="0" lvl="0" indent="0" algn="ctr" defTabSz="889000">
            <a:lnSpc>
              <a:spcPct val="90000"/>
            </a:lnSpc>
            <a:spcBef>
              <a:spcPct val="0"/>
            </a:spcBef>
            <a:spcAft>
              <a:spcPct val="35000"/>
            </a:spcAft>
            <a:buNone/>
          </a:pPr>
          <a:r>
            <a:rPr lang="en-US" sz="2000" b="1" kern="1200" dirty="0">
              <a:latin typeface="Helvetica LT Std" panose="020B05040202020A0204" pitchFamily="34" charset="0"/>
            </a:rPr>
            <a:t>FY 23 (TBD)</a:t>
          </a:r>
        </a:p>
        <a:p>
          <a:pPr marL="0" lvl="0" indent="0" algn="ctr" defTabSz="889000">
            <a:lnSpc>
              <a:spcPct val="90000"/>
            </a:lnSpc>
            <a:spcBef>
              <a:spcPct val="0"/>
            </a:spcBef>
            <a:spcAft>
              <a:spcPct val="35000"/>
            </a:spcAft>
            <a:buNone/>
          </a:pPr>
          <a:r>
            <a:rPr lang="en-US" sz="1500" b="0" kern="1200" dirty="0">
              <a:latin typeface="Helvetica LT Std" panose="020B05040202020A0204" pitchFamily="34" charset="0"/>
            </a:rPr>
            <a:t>Dawson County</a:t>
          </a:r>
        </a:p>
        <a:p>
          <a:pPr marL="0" lvl="0" indent="0" algn="ctr" defTabSz="889000">
            <a:lnSpc>
              <a:spcPct val="90000"/>
            </a:lnSpc>
            <a:spcBef>
              <a:spcPct val="0"/>
            </a:spcBef>
            <a:spcAft>
              <a:spcPct val="35000"/>
            </a:spcAft>
            <a:buNone/>
          </a:pPr>
          <a:r>
            <a:rPr lang="en-US" sz="1500" b="0" kern="1200" dirty="0">
              <a:latin typeface="Helvetica LT Std" panose="020B05040202020A0204" pitchFamily="34" charset="0"/>
            </a:rPr>
            <a:t>Gordon County</a:t>
          </a:r>
        </a:p>
        <a:p>
          <a:pPr marL="0" lvl="0" indent="0" algn="ctr" defTabSz="889000">
            <a:lnSpc>
              <a:spcPct val="90000"/>
            </a:lnSpc>
            <a:spcBef>
              <a:spcPct val="0"/>
            </a:spcBef>
            <a:spcAft>
              <a:spcPct val="35000"/>
            </a:spcAft>
            <a:buNone/>
          </a:pPr>
          <a:r>
            <a:rPr lang="en-US" sz="1500" b="0" kern="1200" dirty="0">
              <a:latin typeface="Helvetica LT Std" panose="020B05040202020A0204" pitchFamily="34" charset="0"/>
            </a:rPr>
            <a:t>Bibb County</a:t>
          </a:r>
        </a:p>
        <a:p>
          <a:pPr marL="0" lvl="0" indent="0" algn="ctr" defTabSz="889000">
            <a:lnSpc>
              <a:spcPct val="90000"/>
            </a:lnSpc>
            <a:spcBef>
              <a:spcPct val="0"/>
            </a:spcBef>
            <a:spcAft>
              <a:spcPct val="35000"/>
            </a:spcAft>
            <a:buNone/>
          </a:pPr>
          <a:r>
            <a:rPr lang="en-US" sz="1500" b="0" kern="1200" dirty="0">
              <a:latin typeface="Helvetica LT Std" panose="020B05040202020A0204" pitchFamily="34" charset="0"/>
            </a:rPr>
            <a:t>Liberty County</a:t>
          </a:r>
        </a:p>
        <a:p>
          <a:pPr marL="0" lvl="0" indent="0" algn="ctr" defTabSz="889000">
            <a:lnSpc>
              <a:spcPct val="90000"/>
            </a:lnSpc>
            <a:spcBef>
              <a:spcPct val="0"/>
            </a:spcBef>
            <a:spcAft>
              <a:spcPct val="35000"/>
            </a:spcAft>
            <a:buNone/>
          </a:pPr>
          <a:r>
            <a:rPr lang="en-US" sz="1500" b="0" kern="1200" dirty="0">
              <a:latin typeface="Helvetica LT Std" panose="020B05040202020A0204" pitchFamily="34" charset="0"/>
            </a:rPr>
            <a:t>Dublin City Schools</a:t>
          </a:r>
        </a:p>
        <a:p>
          <a:pPr marL="0" lvl="0" indent="0" algn="ctr" defTabSz="889000">
            <a:lnSpc>
              <a:spcPct val="90000"/>
            </a:lnSpc>
            <a:spcBef>
              <a:spcPct val="0"/>
            </a:spcBef>
            <a:spcAft>
              <a:spcPct val="35000"/>
            </a:spcAft>
            <a:buNone/>
          </a:pPr>
          <a:r>
            <a:rPr lang="en-US" sz="1500" b="0" kern="1200" dirty="0">
              <a:latin typeface="Helvetica LT Std" panose="020B05040202020A0204" pitchFamily="34" charset="0"/>
            </a:rPr>
            <a:t>Calhoun City Schools</a:t>
          </a:r>
        </a:p>
        <a:p>
          <a:pPr marL="0" lvl="0" indent="0" algn="ctr" defTabSz="889000">
            <a:lnSpc>
              <a:spcPct val="90000"/>
            </a:lnSpc>
            <a:spcBef>
              <a:spcPct val="0"/>
            </a:spcBef>
            <a:spcAft>
              <a:spcPct val="35000"/>
            </a:spcAft>
            <a:buNone/>
          </a:pPr>
          <a:endParaRPr lang="en-US" sz="1500" b="1" kern="1200" dirty="0">
            <a:latin typeface="Helvetica LT Std" panose="020B05040202020A0204" pitchFamily="34" charset="0"/>
          </a:endParaRPr>
        </a:p>
        <a:p>
          <a:pPr marL="0" lvl="0" indent="0" algn="ctr" defTabSz="889000">
            <a:lnSpc>
              <a:spcPct val="90000"/>
            </a:lnSpc>
            <a:spcBef>
              <a:spcPct val="0"/>
            </a:spcBef>
            <a:spcAft>
              <a:spcPct val="35000"/>
            </a:spcAft>
            <a:buNone/>
          </a:pPr>
          <a:endParaRPr lang="en-US" sz="1100" b="1" kern="1200" dirty="0"/>
        </a:p>
        <a:p>
          <a:pPr marL="0" lvl="0" indent="0" algn="ctr" defTabSz="889000">
            <a:lnSpc>
              <a:spcPct val="90000"/>
            </a:lnSpc>
            <a:spcBef>
              <a:spcPct val="0"/>
            </a:spcBef>
            <a:spcAft>
              <a:spcPct val="35000"/>
            </a:spcAft>
            <a:buNone/>
          </a:pPr>
          <a:endParaRPr lang="en-US" sz="1100" kern="1200" dirty="0"/>
        </a:p>
      </dsp:txBody>
      <dsp:txXfrm rot="10800000">
        <a:off x="0" y="3752849"/>
        <a:ext cx="4990635" cy="2251710"/>
      </dsp:txXfrm>
    </dsp:sp>
    <dsp:sp modelId="{19C88D34-E006-4F50-9EC9-B2BCA2E58CB9}">
      <dsp:nvSpPr>
        <dsp:cNvPr id="0" name=""/>
        <dsp:cNvSpPr/>
      </dsp:nvSpPr>
      <dsp:spPr>
        <a:xfrm rot="5400000">
          <a:off x="5984812" y="2008102"/>
          <a:ext cx="3002279" cy="4990635"/>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US" sz="2000" b="1" kern="1200" dirty="0">
            <a:latin typeface="Helvetica LT Std" panose="020B05040202020A0204" pitchFamily="34" charset="0"/>
          </a:endParaRPr>
        </a:p>
        <a:p>
          <a:pPr marL="0" lvl="0" indent="0" algn="ctr" defTabSz="889000">
            <a:lnSpc>
              <a:spcPct val="90000"/>
            </a:lnSpc>
            <a:spcBef>
              <a:spcPct val="0"/>
            </a:spcBef>
            <a:spcAft>
              <a:spcPct val="35000"/>
            </a:spcAft>
            <a:buNone/>
          </a:pPr>
          <a:r>
            <a:rPr lang="en-US" sz="2000" b="1" kern="1200" dirty="0">
              <a:latin typeface="Helvetica LT Std" panose="020B05040202020A0204" pitchFamily="34" charset="0"/>
            </a:rPr>
            <a:t>FY 24 (Pursuing)</a:t>
          </a:r>
        </a:p>
        <a:p>
          <a:pPr marL="0" lvl="0" indent="0" algn="ctr" defTabSz="889000">
            <a:lnSpc>
              <a:spcPct val="90000"/>
            </a:lnSpc>
            <a:spcBef>
              <a:spcPct val="0"/>
            </a:spcBef>
            <a:spcAft>
              <a:spcPct val="35000"/>
            </a:spcAft>
            <a:buNone/>
          </a:pPr>
          <a:r>
            <a:rPr lang="en-US" sz="1500" kern="1200" dirty="0">
              <a:latin typeface="Helvetica LT Std" panose="020B05040202020A0204" pitchFamily="34" charset="0"/>
            </a:rPr>
            <a:t>Cartersville City Schools</a:t>
          </a:r>
        </a:p>
        <a:p>
          <a:pPr marL="0" lvl="0" indent="0" algn="ctr" defTabSz="889000">
            <a:lnSpc>
              <a:spcPct val="90000"/>
            </a:lnSpc>
            <a:spcBef>
              <a:spcPct val="0"/>
            </a:spcBef>
            <a:spcAft>
              <a:spcPct val="35000"/>
            </a:spcAft>
            <a:buNone/>
          </a:pPr>
          <a:r>
            <a:rPr lang="en-US" sz="1500" kern="1200" dirty="0">
              <a:latin typeface="Helvetica LT Std" panose="020B05040202020A0204" pitchFamily="34" charset="0"/>
            </a:rPr>
            <a:t>Peach County</a:t>
          </a:r>
        </a:p>
        <a:p>
          <a:pPr marL="0" lvl="0" indent="0" algn="ctr" defTabSz="889000">
            <a:lnSpc>
              <a:spcPct val="90000"/>
            </a:lnSpc>
            <a:spcBef>
              <a:spcPct val="0"/>
            </a:spcBef>
            <a:spcAft>
              <a:spcPct val="35000"/>
            </a:spcAft>
            <a:buNone/>
          </a:pPr>
          <a:r>
            <a:rPr lang="en-US" sz="1500" kern="1200" dirty="0">
              <a:latin typeface="Helvetica LT Std" panose="020B05040202020A0204" pitchFamily="34" charset="0"/>
            </a:rPr>
            <a:t>Social Circle City Schools</a:t>
          </a:r>
        </a:p>
        <a:p>
          <a:pPr marL="0" lvl="0" indent="0" algn="ctr" defTabSz="889000">
            <a:lnSpc>
              <a:spcPct val="90000"/>
            </a:lnSpc>
            <a:spcBef>
              <a:spcPct val="0"/>
            </a:spcBef>
            <a:spcAft>
              <a:spcPct val="35000"/>
            </a:spcAft>
            <a:buNone/>
          </a:pPr>
          <a:r>
            <a:rPr lang="en-US" sz="1500" kern="1200" dirty="0">
              <a:latin typeface="Helvetica LT Std" panose="020B05040202020A0204" pitchFamily="34" charset="0"/>
            </a:rPr>
            <a:t>Twiggs County</a:t>
          </a:r>
        </a:p>
        <a:p>
          <a:pPr marL="0" lvl="0" indent="0" algn="ctr" defTabSz="889000">
            <a:lnSpc>
              <a:spcPct val="90000"/>
            </a:lnSpc>
            <a:spcBef>
              <a:spcPct val="0"/>
            </a:spcBef>
            <a:spcAft>
              <a:spcPct val="35000"/>
            </a:spcAft>
            <a:buNone/>
          </a:pPr>
          <a:r>
            <a:rPr lang="en-US" sz="1500" kern="1200" dirty="0">
              <a:latin typeface="Helvetica LT Std" panose="020B05040202020A0204" pitchFamily="34" charset="0"/>
            </a:rPr>
            <a:t>Ware County</a:t>
          </a:r>
        </a:p>
        <a:p>
          <a:pPr marL="0" lvl="0" indent="0" algn="ctr" defTabSz="889000">
            <a:lnSpc>
              <a:spcPct val="90000"/>
            </a:lnSpc>
            <a:spcBef>
              <a:spcPct val="0"/>
            </a:spcBef>
            <a:spcAft>
              <a:spcPct val="35000"/>
            </a:spcAft>
            <a:buNone/>
          </a:pPr>
          <a:endParaRPr lang="en-US" sz="1500" kern="1200" dirty="0">
            <a:latin typeface="Helvetica LT Std" panose="020B05040202020A0204" pitchFamily="34" charset="0"/>
          </a:endParaRPr>
        </a:p>
        <a:p>
          <a:pPr marL="0" lvl="0" indent="0" algn="ctr" defTabSz="889000">
            <a:lnSpc>
              <a:spcPct val="90000"/>
            </a:lnSpc>
            <a:spcBef>
              <a:spcPct val="0"/>
            </a:spcBef>
            <a:spcAft>
              <a:spcPct val="35000"/>
            </a:spcAft>
            <a:buNone/>
          </a:pPr>
          <a:endParaRPr lang="en-US" sz="1500" kern="1200" dirty="0">
            <a:latin typeface="Helvetica LT Std" panose="020B05040202020A0204" pitchFamily="34" charset="0"/>
          </a:endParaRPr>
        </a:p>
        <a:p>
          <a:pPr marL="0" lvl="0" indent="0" algn="ctr" defTabSz="889000">
            <a:lnSpc>
              <a:spcPct val="90000"/>
            </a:lnSpc>
            <a:spcBef>
              <a:spcPct val="0"/>
            </a:spcBef>
            <a:spcAft>
              <a:spcPct val="35000"/>
            </a:spcAft>
            <a:buNone/>
          </a:pPr>
          <a:endParaRPr lang="en-US" sz="1500" kern="1200" dirty="0">
            <a:latin typeface="Helvetica LT Std" panose="020B05040202020A0204" pitchFamily="34" charset="0"/>
          </a:endParaRPr>
        </a:p>
      </dsp:txBody>
      <dsp:txXfrm rot="-5400000">
        <a:off x="4990635" y="3752849"/>
        <a:ext cx="4990635" cy="2251710"/>
      </dsp:txXfrm>
    </dsp:sp>
    <dsp:sp modelId="{FA195FF8-4112-46D1-BBCE-FBFB7EF00349}">
      <dsp:nvSpPr>
        <dsp:cNvPr id="0" name=""/>
        <dsp:cNvSpPr/>
      </dsp:nvSpPr>
      <dsp:spPr>
        <a:xfrm>
          <a:off x="2971823" y="2274137"/>
          <a:ext cx="3969531" cy="1107541"/>
        </a:xfrm>
        <a:prstGeom prst="roundRect">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Economic Development Partnership (EDP) Designation </a:t>
          </a:r>
        </a:p>
      </dsp:txBody>
      <dsp:txXfrm>
        <a:off x="3025889" y="2328203"/>
        <a:ext cx="3861399" cy="9994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9DADC-197C-4D4E-9C97-6C1EC8417349}">
      <dsp:nvSpPr>
        <dsp:cNvPr id="0" name=""/>
        <dsp:cNvSpPr/>
      </dsp:nvSpPr>
      <dsp:spPr>
        <a:xfrm rot="16200000">
          <a:off x="1159328" y="-1159328"/>
          <a:ext cx="3151414" cy="5470071"/>
        </a:xfrm>
        <a:prstGeom prst="round1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US" sz="2000" b="1" kern="1200" dirty="0">
            <a:latin typeface="Helvetica LT Std" panose="020B05040202020A0204" pitchFamily="34" charset="0"/>
          </a:endParaRPr>
        </a:p>
        <a:p>
          <a:pPr marL="0" lvl="0" indent="0" algn="ctr" defTabSz="889000">
            <a:lnSpc>
              <a:spcPct val="90000"/>
            </a:lnSpc>
            <a:spcBef>
              <a:spcPct val="0"/>
            </a:spcBef>
            <a:spcAft>
              <a:spcPct val="35000"/>
            </a:spcAft>
            <a:buNone/>
          </a:pPr>
          <a:endParaRPr lang="en-US" sz="2000" b="1" kern="1200" dirty="0">
            <a:latin typeface="Helvetica LT Std" panose="020B05040202020A0204" pitchFamily="34" charset="0"/>
          </a:endParaRPr>
        </a:p>
        <a:p>
          <a:pPr marL="0" lvl="0" indent="0" algn="ctr" defTabSz="889000">
            <a:lnSpc>
              <a:spcPct val="90000"/>
            </a:lnSpc>
            <a:spcBef>
              <a:spcPct val="0"/>
            </a:spcBef>
            <a:spcAft>
              <a:spcPct val="35000"/>
            </a:spcAft>
            <a:buNone/>
          </a:pPr>
          <a:r>
            <a:rPr lang="en-US" sz="2000" b="1" kern="1200" dirty="0">
              <a:latin typeface="Helvetica LT Std" panose="020B05040202020A0204" pitchFamily="34" charset="0"/>
            </a:rPr>
            <a:t>Social Services/Law and Public Safety (LPS)</a:t>
          </a:r>
          <a:endParaRPr lang="en-US" sz="2000" kern="1200" dirty="0"/>
        </a:p>
        <a:p>
          <a:pPr marL="0" lvl="0" indent="0" algn="ctr" defTabSz="889000">
            <a:lnSpc>
              <a:spcPct val="100000"/>
            </a:lnSpc>
            <a:spcBef>
              <a:spcPct val="0"/>
            </a:spcBef>
            <a:spcAft>
              <a:spcPct val="35000"/>
            </a:spcAft>
            <a:buNone/>
          </a:pPr>
          <a:r>
            <a:rPr lang="en-US" sz="1500" kern="1200" dirty="0">
              <a:latin typeface="Arial" panose="020B0604020202020204" pitchFamily="34" charset="0"/>
              <a:cs typeface="Arial" panose="020B0604020202020204" pitchFamily="34" charset="0"/>
            </a:rPr>
            <a:t>Connecting Students to Careers: Inviting State Partners to Exhibit at Various CTSO Events</a:t>
          </a:r>
        </a:p>
        <a:p>
          <a:pPr marL="0" lvl="0" indent="0" algn="ctr" defTabSz="889000">
            <a:lnSpc>
              <a:spcPct val="100000"/>
            </a:lnSpc>
            <a:spcBef>
              <a:spcPct val="0"/>
            </a:spcBef>
            <a:spcAft>
              <a:spcPct val="35000"/>
            </a:spcAft>
            <a:buFont typeface="Arial" panose="020B0604020202020204" pitchFamily="34" charset="0"/>
            <a:buNone/>
          </a:pPr>
          <a:r>
            <a:rPr lang="en-US" sz="1500" kern="1200" dirty="0">
              <a:latin typeface="Arial" panose="020B0604020202020204" pitchFamily="34" charset="0"/>
              <a:cs typeface="Arial" panose="020B0604020202020204" pitchFamily="34" charset="0"/>
            </a:rPr>
            <a:t>Established Articulation Agreements with TCSG</a:t>
          </a:r>
        </a:p>
        <a:p>
          <a:pPr marL="0" lvl="0" indent="0" algn="ctr" defTabSz="889000">
            <a:lnSpc>
              <a:spcPct val="100000"/>
            </a:lnSpc>
            <a:spcBef>
              <a:spcPct val="0"/>
            </a:spcBef>
            <a:spcAft>
              <a:spcPct val="35000"/>
            </a:spcAft>
            <a:buFont typeface="Arial" panose="020B0604020202020204" pitchFamily="34" charset="0"/>
            <a:buNone/>
          </a:pPr>
          <a:r>
            <a:rPr lang="en-US" sz="1500" kern="1200" dirty="0">
              <a:latin typeface="Arial" panose="020B0604020202020204" pitchFamily="34" charset="0"/>
              <a:cs typeface="Arial" panose="020B0604020202020204" pitchFamily="34" charset="0"/>
            </a:rPr>
            <a:t>Workshops and Conference Presentations for CTAE Educators and Administrators Statewide</a:t>
          </a:r>
        </a:p>
        <a:p>
          <a:pPr marL="0" lvl="0" indent="0" algn="ctr" defTabSz="889000">
            <a:lnSpc>
              <a:spcPct val="100000"/>
            </a:lnSpc>
            <a:spcBef>
              <a:spcPct val="0"/>
            </a:spcBef>
            <a:spcAft>
              <a:spcPct val="35000"/>
            </a:spcAft>
            <a:buFont typeface="Arial" panose="020B0604020202020204" pitchFamily="34" charset="0"/>
            <a:buNone/>
          </a:pPr>
          <a:r>
            <a:rPr lang="en-US" sz="1500" kern="1200" dirty="0">
              <a:latin typeface="Arial" panose="020B0604020202020204" pitchFamily="34" charset="0"/>
              <a:cs typeface="Arial" panose="020B0604020202020204" pitchFamily="34" charset="0"/>
            </a:rPr>
            <a:t>Supporting Industry Certifications for Existing Pathways</a:t>
          </a:r>
        </a:p>
        <a:p>
          <a:pPr marL="0" lvl="0" indent="0" algn="ctr" defTabSz="889000">
            <a:lnSpc>
              <a:spcPct val="100000"/>
            </a:lnSpc>
            <a:spcBef>
              <a:spcPct val="0"/>
            </a:spcBef>
            <a:spcAft>
              <a:spcPct val="35000"/>
            </a:spcAft>
            <a:buFont typeface="Arial" panose="020B0604020202020204" pitchFamily="34" charset="0"/>
            <a:buNone/>
          </a:pPr>
          <a:r>
            <a:rPr lang="en-US" sz="1500" kern="1200" dirty="0">
              <a:latin typeface="Arial" panose="020B0604020202020204" pitchFamily="34" charset="0"/>
              <a:cs typeface="Arial" panose="020B0604020202020204" pitchFamily="34" charset="0"/>
            </a:rPr>
            <a:t>New Pathways: Mental Health Pathway</a:t>
          </a:r>
        </a:p>
        <a:p>
          <a:pPr marL="0" lvl="0" indent="0" algn="ctr" defTabSz="889000">
            <a:lnSpc>
              <a:spcPct val="100000"/>
            </a:lnSpc>
            <a:spcBef>
              <a:spcPct val="0"/>
            </a:spcBef>
            <a:spcAft>
              <a:spcPct val="35000"/>
            </a:spcAft>
            <a:buNone/>
          </a:pPr>
          <a:endParaRPr lang="en-US" sz="1500" kern="1200" dirty="0">
            <a:latin typeface="Helvetica LT Std" panose="020B05040202020A0204" pitchFamily="34" charset="0"/>
          </a:endParaRPr>
        </a:p>
      </dsp:txBody>
      <dsp:txXfrm rot="5400000">
        <a:off x="0" y="0"/>
        <a:ext cx="5470071" cy="2363560"/>
      </dsp:txXfrm>
    </dsp:sp>
    <dsp:sp modelId="{5E606FD5-08FF-4866-A17B-2F2477ED6837}">
      <dsp:nvSpPr>
        <dsp:cNvPr id="0" name=""/>
        <dsp:cNvSpPr/>
      </dsp:nvSpPr>
      <dsp:spPr>
        <a:xfrm>
          <a:off x="5470071" y="0"/>
          <a:ext cx="5470071" cy="3151414"/>
        </a:xfrm>
        <a:prstGeom prst="round1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US" sz="2000" b="1" kern="1200" dirty="0">
            <a:latin typeface="Helvetica LT Std" panose="020B05040202020A0204" pitchFamily="34" charset="0"/>
          </a:endParaRPr>
        </a:p>
        <a:p>
          <a:pPr marL="0" lvl="0" indent="0" algn="ctr" defTabSz="889000">
            <a:lnSpc>
              <a:spcPct val="90000"/>
            </a:lnSpc>
            <a:spcBef>
              <a:spcPct val="0"/>
            </a:spcBef>
            <a:spcAft>
              <a:spcPct val="35000"/>
            </a:spcAft>
            <a:buNone/>
          </a:pPr>
          <a:r>
            <a:rPr lang="en-US" sz="2000" b="1" kern="1200" dirty="0">
              <a:latin typeface="Helvetica LT Std" panose="020B05040202020A0204" pitchFamily="34" charset="0"/>
            </a:rPr>
            <a:t>IT (Information Technology)</a:t>
          </a:r>
        </a:p>
        <a:p>
          <a:pPr marL="0" lvl="0" indent="0" algn="ctr" defTabSz="889000">
            <a:lnSpc>
              <a:spcPct val="100000"/>
            </a:lnSpc>
            <a:spcBef>
              <a:spcPct val="0"/>
            </a:spcBef>
            <a:spcAft>
              <a:spcPct val="35000"/>
            </a:spcAft>
            <a:buNone/>
          </a:pPr>
          <a:endParaRPr lang="en-US" sz="1500" kern="1200" dirty="0">
            <a:latin typeface="Arial" panose="020B0604020202020204" pitchFamily="34" charset="0"/>
            <a:cs typeface="Arial" panose="020B0604020202020204" pitchFamily="34" charset="0"/>
          </a:endParaRPr>
        </a:p>
        <a:p>
          <a:pPr marL="0" lvl="0" indent="0" algn="ctr" defTabSz="889000">
            <a:lnSpc>
              <a:spcPct val="100000"/>
            </a:lnSpc>
            <a:spcBef>
              <a:spcPct val="0"/>
            </a:spcBef>
            <a:spcAft>
              <a:spcPct val="35000"/>
            </a:spcAft>
            <a:buNone/>
          </a:pPr>
          <a:r>
            <a:rPr lang="en-US" sz="1500" kern="1200" dirty="0">
              <a:latin typeface="Arial" panose="020B0604020202020204" pitchFamily="34" charset="0"/>
              <a:cs typeface="Arial" panose="020B0604020202020204" pitchFamily="34" charset="0"/>
            </a:rPr>
            <a:t>Exploring Pathway Alignment to Industry Needs</a:t>
          </a:r>
        </a:p>
        <a:p>
          <a:pPr marL="0" lvl="0" indent="0" algn="ctr" defTabSz="889000">
            <a:lnSpc>
              <a:spcPct val="90000"/>
            </a:lnSpc>
            <a:spcBef>
              <a:spcPct val="0"/>
            </a:spcBef>
            <a:spcAft>
              <a:spcPct val="35000"/>
            </a:spcAft>
            <a:buFont typeface="Arial" panose="020B0604020202020204" pitchFamily="34" charset="0"/>
            <a:buNone/>
          </a:pPr>
          <a:r>
            <a:rPr lang="en-US" sz="1500" kern="1200" dirty="0">
              <a:latin typeface="Arial" panose="020B0604020202020204" pitchFamily="34" charset="0"/>
              <a:cs typeface="Arial" panose="020B0604020202020204" pitchFamily="34" charset="0"/>
            </a:rPr>
            <a:t>Creating Connection Opportunities Between Industry and Existing Programs-career fairs, CTSO support, career readiness events. </a:t>
          </a:r>
        </a:p>
        <a:p>
          <a:pPr marL="0" lvl="0" indent="0" algn="ctr" defTabSz="889000">
            <a:lnSpc>
              <a:spcPct val="90000"/>
            </a:lnSpc>
            <a:spcBef>
              <a:spcPct val="0"/>
            </a:spcBef>
            <a:spcAft>
              <a:spcPct val="35000"/>
            </a:spcAft>
            <a:buFont typeface="Arial" panose="020B0604020202020204" pitchFamily="34" charset="0"/>
            <a:buNone/>
          </a:pPr>
          <a:r>
            <a:rPr lang="en-US" sz="1500" kern="1200" dirty="0">
              <a:latin typeface="Arial" panose="020B0604020202020204" pitchFamily="34" charset="0"/>
              <a:cs typeface="Arial" panose="020B0604020202020204" pitchFamily="34" charset="0"/>
            </a:rPr>
            <a:t>Credentials of Value Review</a:t>
          </a:r>
        </a:p>
        <a:p>
          <a:pPr marL="0" lvl="0" indent="0" algn="ctr" defTabSz="889000">
            <a:lnSpc>
              <a:spcPct val="90000"/>
            </a:lnSpc>
            <a:spcBef>
              <a:spcPct val="0"/>
            </a:spcBef>
            <a:spcAft>
              <a:spcPct val="35000"/>
            </a:spcAft>
            <a:buFont typeface="Arial" panose="020B0604020202020204" pitchFamily="34" charset="0"/>
            <a:buNone/>
          </a:pPr>
          <a:endParaRPr lang="en-US" sz="1500" kern="1200" dirty="0"/>
        </a:p>
        <a:p>
          <a:pPr marL="0" lvl="0" indent="0" algn="ctr" defTabSz="889000">
            <a:lnSpc>
              <a:spcPct val="90000"/>
            </a:lnSpc>
            <a:spcBef>
              <a:spcPct val="0"/>
            </a:spcBef>
            <a:spcAft>
              <a:spcPct val="35000"/>
            </a:spcAft>
            <a:buFont typeface="Arial" panose="020B0604020202020204" pitchFamily="34" charset="0"/>
            <a:buNone/>
          </a:pPr>
          <a:endParaRPr lang="en-US" sz="1500" kern="1200" dirty="0"/>
        </a:p>
      </dsp:txBody>
      <dsp:txXfrm>
        <a:off x="5470071" y="0"/>
        <a:ext cx="5470071" cy="2363560"/>
      </dsp:txXfrm>
    </dsp:sp>
    <dsp:sp modelId="{E5286FDB-D6DE-4827-B659-31C855A837F1}">
      <dsp:nvSpPr>
        <dsp:cNvPr id="0" name=""/>
        <dsp:cNvSpPr/>
      </dsp:nvSpPr>
      <dsp:spPr>
        <a:xfrm rot="10800000">
          <a:off x="0" y="3151414"/>
          <a:ext cx="5470071" cy="3151414"/>
        </a:xfrm>
        <a:prstGeom prst="round1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US" sz="2000" b="1" kern="1200" dirty="0">
            <a:latin typeface="Helvetica LT Std" panose="020B05040202020A0204" pitchFamily="34" charset="0"/>
          </a:endParaRPr>
        </a:p>
        <a:p>
          <a:pPr marL="0" lvl="0" indent="0" algn="ctr" defTabSz="889000">
            <a:lnSpc>
              <a:spcPct val="90000"/>
            </a:lnSpc>
            <a:spcBef>
              <a:spcPct val="0"/>
            </a:spcBef>
            <a:spcAft>
              <a:spcPct val="35000"/>
            </a:spcAft>
            <a:buNone/>
          </a:pPr>
          <a:endParaRPr lang="en-US" sz="2000" b="1" kern="1200" dirty="0">
            <a:latin typeface="Helvetica LT Std" panose="020B05040202020A0204" pitchFamily="34" charset="0"/>
          </a:endParaRPr>
        </a:p>
        <a:p>
          <a:pPr marL="0" lvl="0" indent="0" algn="ctr" defTabSz="889000">
            <a:lnSpc>
              <a:spcPct val="90000"/>
            </a:lnSpc>
            <a:spcBef>
              <a:spcPct val="0"/>
            </a:spcBef>
            <a:spcAft>
              <a:spcPct val="35000"/>
            </a:spcAft>
            <a:buNone/>
          </a:pPr>
          <a:r>
            <a:rPr lang="en-US" sz="2000" b="1" kern="1200" dirty="0">
              <a:latin typeface="Helvetica LT Std" panose="020B05040202020A0204" pitchFamily="34" charset="0"/>
            </a:rPr>
            <a:t>Procurement</a:t>
          </a:r>
        </a:p>
        <a:p>
          <a:pPr marL="0" lvl="0" indent="0" algn="ctr" defTabSz="889000">
            <a:lnSpc>
              <a:spcPct val="90000"/>
            </a:lnSpc>
            <a:spcBef>
              <a:spcPct val="0"/>
            </a:spcBef>
            <a:spcAft>
              <a:spcPct val="35000"/>
            </a:spcAft>
            <a:buNone/>
          </a:pPr>
          <a:r>
            <a:rPr lang="en-US" sz="1500" kern="1200" dirty="0">
              <a:latin typeface="Arial" panose="020B0604020202020204" pitchFamily="34" charset="0"/>
              <a:cs typeface="Arial" panose="020B0604020202020204" pitchFamily="34" charset="0"/>
            </a:rPr>
            <a:t>Supported adding procurement to existing related pathways as standards : marketing, business law, accounting, and logistics</a:t>
          </a:r>
        </a:p>
        <a:p>
          <a:pPr marL="0" lvl="0" indent="0" algn="ctr" defTabSz="889000">
            <a:lnSpc>
              <a:spcPct val="90000"/>
            </a:lnSpc>
            <a:spcBef>
              <a:spcPct val="0"/>
            </a:spcBef>
            <a:spcAft>
              <a:spcPct val="35000"/>
            </a:spcAft>
            <a:buNone/>
          </a:pPr>
          <a:r>
            <a:rPr lang="en-US" sz="1500" kern="1200" dirty="0">
              <a:latin typeface="Arial" panose="020B0604020202020204" pitchFamily="34" charset="0"/>
              <a:cs typeface="Arial" panose="020B0604020202020204" pitchFamily="34" charset="0"/>
            </a:rPr>
            <a:t>Identify job fairs that procurement employees can attend with agency HR teams </a:t>
          </a:r>
        </a:p>
        <a:p>
          <a:pPr marL="0" lvl="0" indent="0" algn="ctr" defTabSz="889000">
            <a:lnSpc>
              <a:spcPct val="90000"/>
            </a:lnSpc>
            <a:spcBef>
              <a:spcPct val="0"/>
            </a:spcBef>
            <a:spcAft>
              <a:spcPct val="35000"/>
            </a:spcAft>
            <a:buNone/>
          </a:pPr>
          <a:r>
            <a:rPr lang="en-US" sz="1500" kern="1200" dirty="0">
              <a:latin typeface="Arial" panose="020B0604020202020204" pitchFamily="34" charset="0"/>
              <a:cs typeface="Arial" panose="020B0604020202020204" pitchFamily="34" charset="0"/>
            </a:rPr>
            <a:t>Developed experiential activities for CTAE programs. </a:t>
          </a:r>
        </a:p>
        <a:p>
          <a:pPr marL="0" lvl="0" indent="0" algn="ctr" defTabSz="889000">
            <a:lnSpc>
              <a:spcPct val="90000"/>
            </a:lnSpc>
            <a:spcBef>
              <a:spcPct val="0"/>
            </a:spcBef>
            <a:spcAft>
              <a:spcPct val="35000"/>
            </a:spcAft>
            <a:buNone/>
          </a:pPr>
          <a:r>
            <a:rPr lang="en-US" sz="1500" kern="1200" dirty="0">
              <a:latin typeface="Arial" panose="020B0604020202020204" pitchFamily="34" charset="0"/>
              <a:cs typeface="Arial" panose="020B0604020202020204" pitchFamily="34" charset="0"/>
            </a:rPr>
            <a:t>Establish Military Partnerships</a:t>
          </a:r>
        </a:p>
        <a:p>
          <a:pPr marL="0" lvl="0" indent="0" algn="ctr" defTabSz="889000">
            <a:lnSpc>
              <a:spcPct val="90000"/>
            </a:lnSpc>
            <a:spcBef>
              <a:spcPct val="0"/>
            </a:spcBef>
            <a:spcAft>
              <a:spcPct val="35000"/>
            </a:spcAft>
            <a:buNone/>
          </a:pPr>
          <a:r>
            <a:rPr lang="en-US" sz="1500" kern="1200" dirty="0">
              <a:latin typeface="Arial" panose="020B0604020202020204" pitchFamily="34" charset="0"/>
              <a:cs typeface="Arial" panose="020B0604020202020204" pitchFamily="34" charset="0"/>
            </a:rPr>
            <a:t>Create a training portal to introduce non-state employees to procurement.</a:t>
          </a:r>
        </a:p>
        <a:p>
          <a:pPr marL="0" lvl="0" indent="0" algn="ctr" defTabSz="889000">
            <a:lnSpc>
              <a:spcPct val="90000"/>
            </a:lnSpc>
            <a:spcBef>
              <a:spcPct val="0"/>
            </a:spcBef>
            <a:spcAft>
              <a:spcPct val="35000"/>
            </a:spcAft>
            <a:buNone/>
          </a:pPr>
          <a:endParaRPr lang="en-US" sz="2000" b="1" kern="1200" dirty="0">
            <a:latin typeface="Helvetica LT Std" panose="020B05040202020A0204" pitchFamily="34" charset="0"/>
          </a:endParaRPr>
        </a:p>
        <a:p>
          <a:pPr marL="0" lvl="0" indent="0" algn="ctr" defTabSz="889000">
            <a:lnSpc>
              <a:spcPct val="90000"/>
            </a:lnSpc>
            <a:spcBef>
              <a:spcPct val="0"/>
            </a:spcBef>
            <a:spcAft>
              <a:spcPct val="35000"/>
            </a:spcAft>
            <a:buNone/>
          </a:pPr>
          <a:endParaRPr lang="en-US" sz="1500" b="1" kern="1200" dirty="0">
            <a:latin typeface="Helvetica LT Std" panose="020B05040202020A0204" pitchFamily="34" charset="0"/>
          </a:endParaRPr>
        </a:p>
        <a:p>
          <a:pPr marL="0" lvl="0" indent="0" algn="ctr" defTabSz="889000">
            <a:lnSpc>
              <a:spcPct val="90000"/>
            </a:lnSpc>
            <a:spcBef>
              <a:spcPct val="0"/>
            </a:spcBef>
            <a:spcAft>
              <a:spcPct val="35000"/>
            </a:spcAft>
            <a:buNone/>
          </a:pPr>
          <a:endParaRPr lang="en-US" sz="1100" b="1" kern="1200" dirty="0"/>
        </a:p>
        <a:p>
          <a:pPr marL="0" lvl="0" indent="0" algn="ctr" defTabSz="889000">
            <a:lnSpc>
              <a:spcPct val="90000"/>
            </a:lnSpc>
            <a:spcBef>
              <a:spcPct val="0"/>
            </a:spcBef>
            <a:spcAft>
              <a:spcPct val="35000"/>
            </a:spcAft>
            <a:buNone/>
          </a:pPr>
          <a:endParaRPr lang="en-US" sz="1100" kern="1200" dirty="0"/>
        </a:p>
      </dsp:txBody>
      <dsp:txXfrm rot="10800000">
        <a:off x="0" y="3939267"/>
        <a:ext cx="5470071" cy="2363560"/>
      </dsp:txXfrm>
    </dsp:sp>
    <dsp:sp modelId="{19C88D34-E006-4F50-9EC9-B2BCA2E58CB9}">
      <dsp:nvSpPr>
        <dsp:cNvPr id="0" name=""/>
        <dsp:cNvSpPr/>
      </dsp:nvSpPr>
      <dsp:spPr>
        <a:xfrm rot="5400000">
          <a:off x="6629400" y="1992085"/>
          <a:ext cx="3151414" cy="5470071"/>
        </a:xfrm>
        <a:prstGeom prst="round1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Helvetica LT Std" panose="020B05040202020A0204" pitchFamily="34" charset="0"/>
            </a:rPr>
            <a:t>Accounting</a:t>
          </a:r>
        </a:p>
        <a:p>
          <a:pPr marL="0" lvl="0" indent="0" algn="ctr" defTabSz="889000">
            <a:lnSpc>
              <a:spcPct val="90000"/>
            </a:lnSpc>
            <a:spcBef>
              <a:spcPct val="0"/>
            </a:spcBef>
            <a:spcAft>
              <a:spcPct val="35000"/>
            </a:spcAft>
            <a:buNone/>
          </a:pPr>
          <a:r>
            <a:rPr lang="en-US" sz="1500" kern="1200" dirty="0">
              <a:latin typeface="Arial" panose="020B0604020202020204" pitchFamily="34" charset="0"/>
              <a:cs typeface="Arial" panose="020B0604020202020204" pitchFamily="34" charset="0"/>
            </a:rPr>
            <a:t>Curriculum Review</a:t>
          </a:r>
        </a:p>
        <a:p>
          <a:pPr marL="0" lvl="0" indent="0" algn="ctr" defTabSz="889000">
            <a:lnSpc>
              <a:spcPct val="90000"/>
            </a:lnSpc>
            <a:spcBef>
              <a:spcPct val="0"/>
            </a:spcBef>
            <a:spcAft>
              <a:spcPct val="35000"/>
            </a:spcAft>
            <a:buNone/>
          </a:pPr>
          <a:r>
            <a:rPr lang="en-US" sz="1500" kern="1200" dirty="0">
              <a:latin typeface="Arial" panose="020B0604020202020204" pitchFamily="34" charset="0"/>
              <a:cs typeface="Arial" panose="020B0604020202020204" pitchFamily="34" charset="0"/>
            </a:rPr>
            <a:t>Supported establishing a Governmental </a:t>
          </a:r>
        </a:p>
        <a:p>
          <a:pPr marL="0" lvl="0" indent="0" algn="ctr" defTabSz="889000">
            <a:lnSpc>
              <a:spcPct val="90000"/>
            </a:lnSpc>
            <a:spcBef>
              <a:spcPct val="0"/>
            </a:spcBef>
            <a:spcAft>
              <a:spcPct val="35000"/>
            </a:spcAft>
            <a:buNone/>
          </a:pPr>
          <a:r>
            <a:rPr lang="en-US" sz="1500" kern="1200" dirty="0">
              <a:latin typeface="Arial" panose="020B0604020202020204" pitchFamily="34" charset="0"/>
              <a:cs typeface="Arial" panose="020B0604020202020204" pitchFamily="34" charset="0"/>
            </a:rPr>
            <a:t>Accounting Course</a:t>
          </a:r>
        </a:p>
        <a:p>
          <a:pPr marL="0" lvl="0" indent="0" algn="ctr" defTabSz="889000">
            <a:lnSpc>
              <a:spcPct val="90000"/>
            </a:lnSpc>
            <a:spcBef>
              <a:spcPct val="0"/>
            </a:spcBef>
            <a:spcAft>
              <a:spcPct val="35000"/>
            </a:spcAft>
            <a:buFont typeface="Arial" panose="020B0604020202020204" pitchFamily="34" charset="0"/>
            <a:buNone/>
          </a:pPr>
          <a:r>
            <a:rPr lang="en-US" sz="1500" kern="1200" dirty="0">
              <a:latin typeface="Arial" panose="020B0604020202020204" pitchFamily="34" charset="0"/>
              <a:cs typeface="Arial" panose="020B0604020202020204" pitchFamily="34" charset="0"/>
            </a:rPr>
            <a:t>Develop a Governmental Accounting Pathway</a:t>
          </a:r>
        </a:p>
        <a:p>
          <a:pPr marL="0" lvl="0" indent="0" algn="ctr" defTabSz="889000">
            <a:lnSpc>
              <a:spcPct val="90000"/>
            </a:lnSpc>
            <a:spcBef>
              <a:spcPct val="0"/>
            </a:spcBef>
            <a:spcAft>
              <a:spcPct val="35000"/>
            </a:spcAft>
            <a:buFont typeface="Arial" panose="020B0604020202020204" pitchFamily="34" charset="0"/>
            <a:buNone/>
          </a:pPr>
          <a:endParaRPr lang="en-US" sz="1500" kern="1200" dirty="0">
            <a:latin typeface="Arial" panose="020B0604020202020204" pitchFamily="34" charset="0"/>
            <a:cs typeface="Arial" panose="020B0604020202020204" pitchFamily="34" charset="0"/>
          </a:endParaRPr>
        </a:p>
        <a:p>
          <a:pPr marL="0" lvl="0" indent="0" algn="ctr" defTabSz="889000">
            <a:lnSpc>
              <a:spcPct val="90000"/>
            </a:lnSpc>
            <a:spcBef>
              <a:spcPct val="0"/>
            </a:spcBef>
            <a:spcAft>
              <a:spcPct val="35000"/>
            </a:spcAft>
            <a:buFont typeface="Arial" panose="020B0604020202020204" pitchFamily="34" charset="0"/>
            <a:buNone/>
          </a:pPr>
          <a:endParaRPr lang="en-US" sz="1500" kern="1200" dirty="0">
            <a:latin typeface="Helvetica LT Std" panose="020B05040202020A0204" pitchFamily="34" charset="0"/>
          </a:endParaRPr>
        </a:p>
        <a:p>
          <a:pPr marL="0" lvl="0" indent="0" algn="ctr" defTabSz="889000">
            <a:lnSpc>
              <a:spcPct val="90000"/>
            </a:lnSpc>
            <a:spcBef>
              <a:spcPct val="0"/>
            </a:spcBef>
            <a:spcAft>
              <a:spcPct val="35000"/>
            </a:spcAft>
            <a:buFont typeface="Arial" panose="020B0604020202020204" pitchFamily="34" charset="0"/>
            <a:buNone/>
          </a:pPr>
          <a:endParaRPr lang="en-US" sz="1500" kern="1200" dirty="0">
            <a:latin typeface="Helvetica LT Std" panose="020B05040202020A0204" pitchFamily="34" charset="0"/>
          </a:endParaRPr>
        </a:p>
        <a:p>
          <a:pPr marL="0" lvl="0" indent="0" algn="ctr" defTabSz="889000">
            <a:lnSpc>
              <a:spcPct val="90000"/>
            </a:lnSpc>
            <a:spcBef>
              <a:spcPct val="0"/>
            </a:spcBef>
            <a:spcAft>
              <a:spcPct val="35000"/>
            </a:spcAft>
            <a:buNone/>
          </a:pPr>
          <a:endParaRPr lang="en-US" sz="1500" kern="1200" dirty="0">
            <a:latin typeface="Helvetica LT Std" panose="020B05040202020A0204" pitchFamily="34" charset="0"/>
          </a:endParaRPr>
        </a:p>
      </dsp:txBody>
      <dsp:txXfrm rot="-5400000">
        <a:off x="5470072" y="3939267"/>
        <a:ext cx="5470071" cy="2363560"/>
      </dsp:txXfrm>
    </dsp:sp>
    <dsp:sp modelId="{FA195FF8-4112-46D1-BBCE-FBFB7EF00349}">
      <dsp:nvSpPr>
        <dsp:cNvPr id="0" name=""/>
        <dsp:cNvSpPr/>
      </dsp:nvSpPr>
      <dsp:spPr>
        <a:xfrm>
          <a:off x="3724664" y="2847727"/>
          <a:ext cx="3438169" cy="1162556"/>
        </a:xfrm>
        <a:prstGeom prst="roundRect">
          <a:avLst/>
        </a:prstGeom>
        <a:gradFill rotWithShape="0">
          <a:gsLst>
            <a:gs pos="0">
              <a:schemeClr val="accent6">
                <a:tint val="60000"/>
                <a:hueOff val="0"/>
                <a:satOff val="0"/>
                <a:lumOff val="0"/>
                <a:alphaOff val="0"/>
                <a:lumMod val="110000"/>
                <a:satMod val="105000"/>
                <a:tint val="67000"/>
              </a:schemeClr>
            </a:gs>
            <a:gs pos="50000">
              <a:schemeClr val="accent6">
                <a:tint val="60000"/>
                <a:hueOff val="0"/>
                <a:satOff val="0"/>
                <a:lumOff val="0"/>
                <a:alphaOff val="0"/>
                <a:lumMod val="105000"/>
                <a:satMod val="103000"/>
                <a:tint val="73000"/>
              </a:schemeClr>
            </a:gs>
            <a:gs pos="100000">
              <a:schemeClr val="accent6">
                <a:tint val="60000"/>
                <a:hueOff val="0"/>
                <a:satOff val="0"/>
                <a:lumOff val="0"/>
                <a:alphaOff val="0"/>
                <a:lumMod val="105000"/>
                <a:satMod val="109000"/>
                <a:tint val="81000"/>
              </a:schemeClr>
            </a:gs>
          </a:gsLst>
          <a:lin ang="5400000" scaled="0"/>
        </a:grad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Workforce Strategies Initiative (WSI)</a:t>
          </a:r>
        </a:p>
      </dsp:txBody>
      <dsp:txXfrm>
        <a:off x="3781415" y="2904478"/>
        <a:ext cx="3324667" cy="1049054"/>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34FBC6-69C0-48BC-9D26-B022C7EC9FEC}" type="datetimeFigureOut">
              <a:rPr lang="en-US" smtClean="0"/>
              <a:t>6/28/2023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EE9840-2592-4B05-9276-01F06D7C9FBF}" type="slidenum">
              <a:rPr lang="en-US" smtClean="0"/>
              <a:t>‹#›</a:t>
            </a:fld>
            <a:endParaRPr lang="en-US"/>
          </a:p>
        </p:txBody>
      </p:sp>
    </p:spTree>
    <p:extLst>
      <p:ext uri="{BB962C8B-B14F-4D97-AF65-F5344CB8AC3E}">
        <p14:creationId xmlns:p14="http://schemas.microsoft.com/office/powerpoint/2010/main" val="2462103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mission of CTAE in Georgia is to build the future talent pipeline of GA. For business and industry, CTAE programs enables companies to have early and direct access to their future workforce. </a:t>
            </a:r>
          </a:p>
        </p:txBody>
      </p:sp>
      <p:sp>
        <p:nvSpPr>
          <p:cNvPr id="4" name="Slide Number Placeholder 3"/>
          <p:cNvSpPr>
            <a:spLocks noGrp="1"/>
          </p:cNvSpPr>
          <p:nvPr>
            <p:ph type="sldNum" sz="quarter" idx="5"/>
          </p:nvPr>
        </p:nvSpPr>
        <p:spPr/>
        <p:txBody>
          <a:bodyPr/>
          <a:lstStyle/>
          <a:p>
            <a:fld id="{80EE9840-2592-4B05-9276-01F06D7C9FBF}" type="slidenum">
              <a:rPr lang="en-US" smtClean="0"/>
              <a:t>2</a:t>
            </a:fld>
            <a:endParaRPr lang="en-US"/>
          </a:p>
        </p:txBody>
      </p:sp>
    </p:spTree>
    <p:extLst>
      <p:ext uri="{BB962C8B-B14F-4D97-AF65-F5344CB8AC3E}">
        <p14:creationId xmlns:p14="http://schemas.microsoft.com/office/powerpoint/2010/main" val="3610208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Clarify what CTSO stands for. Mention FFA, FBLA, SKILLS USA, and HOSA as examples. </a:t>
            </a:r>
          </a:p>
          <a:p>
            <a:pPr marL="171450" indent="-171450">
              <a:buFontTx/>
              <a:buChar char="-"/>
            </a:pPr>
            <a:r>
              <a:rPr lang="en-US" dirty="0"/>
              <a:t>Clarify a pathway as 3 classes in a specific skill(s)- welding, automotive, culinary, construction, Ag, nursing, etc.</a:t>
            </a:r>
          </a:p>
          <a:p>
            <a:pPr marL="171450" indent="-171450">
              <a:buFontTx/>
              <a:buChar char="-"/>
            </a:pPr>
            <a:r>
              <a:rPr lang="en-US" dirty="0"/>
              <a:t>-</a:t>
            </a:r>
            <a:r>
              <a:rPr lang="en-US" b="1" dirty="0"/>
              <a:t>Every day in every school district in Georgia, students are being trained for in-demand jobs in Georgia through CTAE programs and pathways. </a:t>
            </a:r>
          </a:p>
        </p:txBody>
      </p:sp>
      <p:sp>
        <p:nvSpPr>
          <p:cNvPr id="4" name="Slide Number Placeholder 3"/>
          <p:cNvSpPr>
            <a:spLocks noGrp="1"/>
          </p:cNvSpPr>
          <p:nvPr>
            <p:ph type="sldNum" sz="quarter" idx="5"/>
          </p:nvPr>
        </p:nvSpPr>
        <p:spPr/>
        <p:txBody>
          <a:bodyPr/>
          <a:lstStyle/>
          <a:p>
            <a:fld id="{80EE9840-2592-4B05-9276-01F06D7C9FBF}" type="slidenum">
              <a:rPr lang="en-US" smtClean="0"/>
              <a:t>3</a:t>
            </a:fld>
            <a:endParaRPr lang="en-US"/>
          </a:p>
        </p:txBody>
      </p:sp>
    </p:spTree>
    <p:extLst>
      <p:ext uri="{BB962C8B-B14F-4D97-AF65-F5344CB8AC3E}">
        <p14:creationId xmlns:p14="http://schemas.microsoft.com/office/powerpoint/2010/main" val="750978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We work on the state and local level to deliver innovative workforce solutions for our industry and economic development stakeholders. </a:t>
            </a:r>
          </a:p>
        </p:txBody>
      </p:sp>
      <p:sp>
        <p:nvSpPr>
          <p:cNvPr id="4" name="Slide Number Placeholder 3"/>
          <p:cNvSpPr>
            <a:spLocks noGrp="1"/>
          </p:cNvSpPr>
          <p:nvPr>
            <p:ph type="sldNum" sz="quarter" idx="5"/>
          </p:nvPr>
        </p:nvSpPr>
        <p:spPr/>
        <p:txBody>
          <a:bodyPr/>
          <a:lstStyle/>
          <a:p>
            <a:fld id="{80EE9840-2592-4B05-9276-01F06D7C9FBF}" type="slidenum">
              <a:rPr lang="en-US" smtClean="0"/>
              <a:t>4</a:t>
            </a:fld>
            <a:endParaRPr lang="en-US"/>
          </a:p>
        </p:txBody>
      </p:sp>
    </p:spTree>
    <p:extLst>
      <p:ext uri="{BB962C8B-B14F-4D97-AF65-F5344CB8AC3E}">
        <p14:creationId xmlns:p14="http://schemas.microsoft.com/office/powerpoint/2010/main" val="3886364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In partnership with the Jekyll Island Hospitality Association and 5 area school systems, a Jekyll Island workforce development plan was developed and implemented to meet the needs of the hospitality, tourism, and culinary industry on Jekyll. </a:t>
            </a:r>
          </a:p>
        </p:txBody>
      </p:sp>
      <p:sp>
        <p:nvSpPr>
          <p:cNvPr id="4" name="Slide Number Placeholder 3"/>
          <p:cNvSpPr>
            <a:spLocks noGrp="1"/>
          </p:cNvSpPr>
          <p:nvPr>
            <p:ph type="sldNum" sz="quarter" idx="5"/>
          </p:nvPr>
        </p:nvSpPr>
        <p:spPr/>
        <p:txBody>
          <a:bodyPr/>
          <a:lstStyle/>
          <a:p>
            <a:fld id="{80EE9840-2592-4B05-9276-01F06D7C9FBF}" type="slidenum">
              <a:rPr lang="en-US" smtClean="0"/>
              <a:t>5</a:t>
            </a:fld>
            <a:endParaRPr lang="en-US"/>
          </a:p>
        </p:txBody>
      </p:sp>
    </p:spTree>
    <p:extLst>
      <p:ext uri="{BB962C8B-B14F-4D97-AF65-F5344CB8AC3E}">
        <p14:creationId xmlns:p14="http://schemas.microsoft.com/office/powerpoint/2010/main" val="2722915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impact is in the numbers. </a:t>
            </a:r>
          </a:p>
        </p:txBody>
      </p:sp>
      <p:sp>
        <p:nvSpPr>
          <p:cNvPr id="4" name="Slide Number Placeholder 3"/>
          <p:cNvSpPr>
            <a:spLocks noGrp="1"/>
          </p:cNvSpPr>
          <p:nvPr>
            <p:ph type="sldNum" sz="quarter" idx="5"/>
          </p:nvPr>
        </p:nvSpPr>
        <p:spPr/>
        <p:txBody>
          <a:bodyPr/>
          <a:lstStyle/>
          <a:p>
            <a:fld id="{80EE9840-2592-4B05-9276-01F06D7C9FBF}" type="slidenum">
              <a:rPr lang="en-US" smtClean="0"/>
              <a:t>8</a:t>
            </a:fld>
            <a:endParaRPr lang="en-US"/>
          </a:p>
        </p:txBody>
      </p:sp>
    </p:spTree>
    <p:extLst>
      <p:ext uri="{BB962C8B-B14F-4D97-AF65-F5344CB8AC3E}">
        <p14:creationId xmlns:p14="http://schemas.microsoft.com/office/powerpoint/2010/main" val="663518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Summer WBL</a:t>
            </a:r>
          </a:p>
          <a:p>
            <a:pPr marL="171450" indent="-171450">
              <a:buFontTx/>
              <a:buChar char="-"/>
            </a:pPr>
            <a:r>
              <a:rPr lang="en-US" dirty="0"/>
              <a:t>WBL Entrepreneurship</a:t>
            </a:r>
          </a:p>
          <a:p>
            <a:pPr marL="171450" indent="-171450">
              <a:buFontTx/>
              <a:buChar char="-"/>
            </a:pPr>
            <a:r>
              <a:rPr lang="en-US" dirty="0"/>
              <a:t>Development of remote WBL framework</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80EE9840-2592-4B05-9276-01F06D7C9FBF}" type="slidenum">
              <a:rPr lang="en-US" smtClean="0"/>
              <a:t>9</a:t>
            </a:fld>
            <a:endParaRPr lang="en-US"/>
          </a:p>
        </p:txBody>
      </p:sp>
    </p:spTree>
    <p:extLst>
      <p:ext uri="{BB962C8B-B14F-4D97-AF65-F5344CB8AC3E}">
        <p14:creationId xmlns:p14="http://schemas.microsoft.com/office/powerpoint/2010/main" val="28585381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jpg"/><Relationship Id="rId4" Type="http://schemas.openxmlformats.org/officeDocument/2006/relationships/image" Target="../media/image4.jp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1CC59-6D58-3245-9A8E-D789AEE43FE4}"/>
              </a:ext>
            </a:extLst>
          </p:cNvPr>
          <p:cNvSpPr>
            <a:spLocks noGrp="1"/>
          </p:cNvSpPr>
          <p:nvPr>
            <p:ph type="title"/>
          </p:nvPr>
        </p:nvSpPr>
        <p:spPr>
          <a:xfrm>
            <a:off x="1145894" y="365125"/>
            <a:ext cx="10207906" cy="1325563"/>
          </a:xfrm>
        </p:spPr>
        <p:txBody>
          <a:bodyPr anchor="ctr"/>
          <a:lstStyle/>
          <a:p>
            <a:r>
              <a:rPr lang="en-US"/>
              <a:t>Click to edit Master title style</a:t>
            </a:r>
          </a:p>
        </p:txBody>
      </p:sp>
      <p:sp>
        <p:nvSpPr>
          <p:cNvPr id="3" name="Content Placeholder 2">
            <a:extLst>
              <a:ext uri="{FF2B5EF4-FFF2-40B4-BE49-F238E27FC236}">
                <a16:creationId xmlns:a16="http://schemas.microsoft.com/office/drawing/2014/main" id="{EE41F4A6-D337-D74B-9D16-26A55442E9C6}"/>
              </a:ext>
            </a:extLst>
          </p:cNvPr>
          <p:cNvSpPr>
            <a:spLocks noGrp="1"/>
          </p:cNvSpPr>
          <p:nvPr>
            <p:ph idx="1"/>
          </p:nvPr>
        </p:nvSpPr>
        <p:spPr>
          <a:xfrm>
            <a:off x="1145892" y="1825625"/>
            <a:ext cx="10207907" cy="41356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5616AF50-2D63-2840-932E-F9F826E10164}"/>
              </a:ext>
            </a:extLst>
          </p:cNvPr>
          <p:cNvPicPr>
            <a:picLocks noChangeAspect="1"/>
          </p:cNvPicPr>
          <p:nvPr userDrawn="1"/>
        </p:nvPicPr>
        <p:blipFill>
          <a:blip r:embed="rId2"/>
          <a:stretch>
            <a:fillRect/>
          </a:stretch>
        </p:blipFill>
        <p:spPr>
          <a:xfrm>
            <a:off x="10083970" y="5961295"/>
            <a:ext cx="1310904" cy="718360"/>
          </a:xfrm>
          <a:prstGeom prst="rect">
            <a:avLst/>
          </a:prstGeom>
        </p:spPr>
      </p:pic>
      <p:pic>
        <p:nvPicPr>
          <p:cNvPr id="16" name="Picture 15">
            <a:extLst>
              <a:ext uri="{FF2B5EF4-FFF2-40B4-BE49-F238E27FC236}">
                <a16:creationId xmlns:a16="http://schemas.microsoft.com/office/drawing/2014/main" id="{DD19D4BD-15D4-C541-A432-13C6719DBA26}"/>
              </a:ext>
            </a:extLst>
          </p:cNvPr>
          <p:cNvPicPr>
            <a:picLocks noChangeAspect="1"/>
          </p:cNvPicPr>
          <p:nvPr userDrawn="1"/>
        </p:nvPicPr>
        <p:blipFill rotWithShape="1">
          <a:blip r:embed="rId3"/>
          <a:srcRect r="4456"/>
          <a:stretch/>
        </p:blipFill>
        <p:spPr>
          <a:xfrm>
            <a:off x="1" y="0"/>
            <a:ext cx="667638" cy="6858000"/>
          </a:xfrm>
          <a:prstGeom prst="rect">
            <a:avLst/>
          </a:prstGeom>
        </p:spPr>
      </p:pic>
      <p:grpSp>
        <p:nvGrpSpPr>
          <p:cNvPr id="17" name="Group 16">
            <a:extLst>
              <a:ext uri="{FF2B5EF4-FFF2-40B4-BE49-F238E27FC236}">
                <a16:creationId xmlns:a16="http://schemas.microsoft.com/office/drawing/2014/main" id="{1F5F5A58-9164-234F-89A4-62E74793C90B}"/>
              </a:ext>
            </a:extLst>
          </p:cNvPr>
          <p:cNvGrpSpPr/>
          <p:nvPr userDrawn="1"/>
        </p:nvGrpSpPr>
        <p:grpSpPr>
          <a:xfrm>
            <a:off x="667639" y="6313581"/>
            <a:ext cx="8518401" cy="45719"/>
            <a:chOff x="667640" y="6313581"/>
            <a:chExt cx="7276742" cy="45719"/>
          </a:xfrm>
        </p:grpSpPr>
        <p:sp>
          <p:nvSpPr>
            <p:cNvPr id="18" name="Rectangle 17">
              <a:extLst>
                <a:ext uri="{FF2B5EF4-FFF2-40B4-BE49-F238E27FC236}">
                  <a16:creationId xmlns:a16="http://schemas.microsoft.com/office/drawing/2014/main" id="{21758328-D10A-A149-8922-C097747F7DA1}"/>
                </a:ext>
              </a:extLst>
            </p:cNvPr>
            <p:cNvSpPr/>
            <p:nvPr userDrawn="1"/>
          </p:nvSpPr>
          <p:spPr>
            <a:xfrm flipV="1">
              <a:off x="667640" y="6313581"/>
              <a:ext cx="3326482"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EAF6AFC-E5D5-6C48-89D0-2FA9DFFD49F8}"/>
                </a:ext>
              </a:extLst>
            </p:cNvPr>
            <p:cNvSpPr/>
            <p:nvPr userDrawn="1"/>
          </p:nvSpPr>
          <p:spPr>
            <a:xfrm flipV="1">
              <a:off x="3994121" y="6313582"/>
              <a:ext cx="1899840"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D48B0CF-B6CF-F941-8116-4D560B812269}"/>
                </a:ext>
              </a:extLst>
            </p:cNvPr>
            <p:cNvSpPr/>
            <p:nvPr userDrawn="1"/>
          </p:nvSpPr>
          <p:spPr>
            <a:xfrm flipV="1">
              <a:off x="5893961"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2F5AA3D-F927-7546-A84D-682A6E58F8E6}"/>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a:extLst>
              <a:ext uri="{FF2B5EF4-FFF2-40B4-BE49-F238E27FC236}">
                <a16:creationId xmlns:a16="http://schemas.microsoft.com/office/drawing/2014/main" id="{01EF87C5-8273-2C40-BEC7-069C9963E84D}"/>
              </a:ext>
            </a:extLst>
          </p:cNvPr>
          <p:cNvSpPr txBox="1"/>
          <p:nvPr userDrawn="1"/>
        </p:nvSpPr>
        <p:spPr>
          <a:xfrm>
            <a:off x="500001" y="6399856"/>
            <a:ext cx="877781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b="1" i="1">
                <a:solidFill>
                  <a:schemeClr val="bg2">
                    <a:lumMod val="50000"/>
                  </a:schemeClr>
                </a:solidFill>
              </a:rPr>
              <a:t>Richard Woods, Georgia’s School Superintendent</a:t>
            </a:r>
            <a:r>
              <a:rPr lang="en-US" sz="1400" b="1">
                <a:solidFill>
                  <a:schemeClr val="bg2">
                    <a:lumMod val="50000"/>
                  </a:schemeClr>
                </a:solidFill>
              </a:rPr>
              <a:t> </a:t>
            </a:r>
            <a:r>
              <a:rPr lang="en-US" sz="1400" b="1">
                <a:solidFill>
                  <a:srgbClr val="1186CA"/>
                </a:solidFill>
              </a:rPr>
              <a:t>|</a:t>
            </a:r>
            <a:r>
              <a:rPr lang="en-US" sz="1400" b="1">
                <a:solidFill>
                  <a:schemeClr val="bg2">
                    <a:lumMod val="50000"/>
                  </a:schemeClr>
                </a:solidFill>
              </a:rPr>
              <a:t> Georgia Department of Education </a:t>
            </a:r>
            <a:r>
              <a:rPr lang="en-US" sz="1400" b="1">
                <a:solidFill>
                  <a:srgbClr val="1186CA"/>
                </a:solidFill>
              </a:rPr>
              <a:t>|</a:t>
            </a:r>
            <a:r>
              <a:rPr lang="en-US" sz="1400" b="1">
                <a:solidFill>
                  <a:schemeClr val="bg2">
                    <a:lumMod val="50000"/>
                  </a:schemeClr>
                </a:solidFill>
              </a:rPr>
              <a:t> </a:t>
            </a:r>
            <a:r>
              <a:rPr lang="en-US" sz="1400" b="1" i="1">
                <a:solidFill>
                  <a:schemeClr val="bg2">
                    <a:lumMod val="50000"/>
                  </a:schemeClr>
                </a:solidFill>
              </a:rPr>
              <a:t>Educating Georgia’s Future </a:t>
            </a:r>
          </a:p>
          <a:p>
            <a:pPr algn="r"/>
            <a:endParaRPr lang="en-US" sz="1400"/>
          </a:p>
        </p:txBody>
      </p:sp>
      <p:sp>
        <p:nvSpPr>
          <p:cNvPr id="12" name="TextBox 11">
            <a:extLst>
              <a:ext uri="{FF2B5EF4-FFF2-40B4-BE49-F238E27FC236}">
                <a16:creationId xmlns:a16="http://schemas.microsoft.com/office/drawing/2014/main" id="{35F6C591-4F1D-9E43-AF6C-648D8F706B0C}"/>
              </a:ext>
            </a:extLst>
          </p:cNvPr>
          <p:cNvSpPr txBox="1"/>
          <p:nvPr userDrawn="1"/>
        </p:nvSpPr>
        <p:spPr>
          <a:xfrm>
            <a:off x="1" y="6390382"/>
            <a:ext cx="667637"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8191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lai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890184" cy="6858000"/>
          </a:xfrm>
          <a:prstGeom prst="rect">
            <a:avLst/>
          </a:prstGeom>
        </p:spPr>
      </p:pic>
      <p:sp>
        <p:nvSpPr>
          <p:cNvPr id="18" name="Title 1">
            <a:extLst>
              <a:ext uri="{FF2B5EF4-FFF2-40B4-BE49-F238E27FC236}">
                <a16:creationId xmlns:a16="http://schemas.microsoft.com/office/drawing/2014/main" id="{21B681EA-F2F5-EC42-A472-2D4F4B1AD9B7}"/>
              </a:ext>
            </a:extLst>
          </p:cNvPr>
          <p:cNvSpPr>
            <a:spLocks noGrp="1"/>
          </p:cNvSpPr>
          <p:nvPr>
            <p:ph type="ctrTitle" hasCustomPrompt="1"/>
          </p:nvPr>
        </p:nvSpPr>
        <p:spPr>
          <a:xfrm>
            <a:off x="1201956" y="1122363"/>
            <a:ext cx="10551832" cy="2387600"/>
          </a:xfrm>
        </p:spPr>
        <p:txBody>
          <a:bodyPr anchor="b">
            <a:normAutofit/>
          </a:bodyPr>
          <a:lstStyle>
            <a:lvl1pPr algn="ctr">
              <a:defRPr sz="4800"/>
            </a:lvl1pPr>
          </a:lstStyle>
          <a:p>
            <a:r>
              <a:rPr lang="en-US" dirty="0"/>
              <a:t>Presentation Title</a:t>
            </a:r>
          </a:p>
        </p:txBody>
      </p:sp>
      <p:sp>
        <p:nvSpPr>
          <p:cNvPr id="19" name="Subtitle 2">
            <a:extLst>
              <a:ext uri="{FF2B5EF4-FFF2-40B4-BE49-F238E27FC236}">
                <a16:creationId xmlns:a16="http://schemas.microsoft.com/office/drawing/2014/main" id="{71120813-8E8A-2846-88BB-0D7E94451AE5}"/>
              </a:ext>
            </a:extLst>
          </p:cNvPr>
          <p:cNvSpPr>
            <a:spLocks noGrp="1"/>
          </p:cNvSpPr>
          <p:nvPr>
            <p:ph type="subTitle" idx="1" hasCustomPrompt="1"/>
          </p:nvPr>
        </p:nvSpPr>
        <p:spPr>
          <a:xfrm>
            <a:off x="1201956" y="3602038"/>
            <a:ext cx="10551832" cy="1826077"/>
          </a:xfrm>
        </p:spPr>
        <p:txBody>
          <a:bodyPr>
            <a:normAutofit/>
          </a:bodyPr>
          <a:lstStyle>
            <a:lvl1pPr marL="0" indent="0" algn="ctr">
              <a:buNone/>
              <a:defRPr sz="3200" b="1">
                <a:solidFill>
                  <a:schemeClr val="bg2">
                    <a:lumMod val="5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10015446" y="5919344"/>
            <a:ext cx="1738343"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890184" y="6306082"/>
            <a:ext cx="8921704"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
        <p:nvSpPr>
          <p:cNvPr id="2" name="TextBox 1">
            <a:extLst>
              <a:ext uri="{FF2B5EF4-FFF2-40B4-BE49-F238E27FC236}">
                <a16:creationId xmlns:a16="http://schemas.microsoft.com/office/drawing/2014/main" id="{03FBB346-413A-8B4B-97B5-CD16A6E0D223}"/>
              </a:ext>
            </a:extLst>
          </p:cNvPr>
          <p:cNvSpPr txBox="1"/>
          <p:nvPr userDrawn="1"/>
        </p:nvSpPr>
        <p:spPr>
          <a:xfrm>
            <a:off x="2" y="6360565"/>
            <a:ext cx="890183"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7544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lai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890184" cy="6858000"/>
          </a:xfrm>
          <a:prstGeom prst="rect">
            <a:avLst/>
          </a:prstGeom>
        </p:spPr>
      </p:pic>
      <p:sp>
        <p:nvSpPr>
          <p:cNvPr id="18" name="Title 1">
            <a:extLst>
              <a:ext uri="{FF2B5EF4-FFF2-40B4-BE49-F238E27FC236}">
                <a16:creationId xmlns:a16="http://schemas.microsoft.com/office/drawing/2014/main" id="{21B681EA-F2F5-EC42-A472-2D4F4B1AD9B7}"/>
              </a:ext>
            </a:extLst>
          </p:cNvPr>
          <p:cNvSpPr>
            <a:spLocks noGrp="1"/>
          </p:cNvSpPr>
          <p:nvPr>
            <p:ph type="ctrTitle" hasCustomPrompt="1"/>
          </p:nvPr>
        </p:nvSpPr>
        <p:spPr>
          <a:xfrm>
            <a:off x="1201956" y="1122363"/>
            <a:ext cx="10551832" cy="2387600"/>
          </a:xfrm>
        </p:spPr>
        <p:txBody>
          <a:bodyPr anchor="b">
            <a:normAutofit/>
          </a:bodyPr>
          <a:lstStyle>
            <a:lvl1pPr algn="ctr">
              <a:defRPr sz="3600"/>
            </a:lvl1pPr>
          </a:lstStyle>
          <a:p>
            <a:r>
              <a:rPr lang="en-US"/>
              <a:t>Presentation Title</a:t>
            </a:r>
          </a:p>
        </p:txBody>
      </p:sp>
      <p:sp>
        <p:nvSpPr>
          <p:cNvPr id="19" name="Subtitle 2">
            <a:extLst>
              <a:ext uri="{FF2B5EF4-FFF2-40B4-BE49-F238E27FC236}">
                <a16:creationId xmlns:a16="http://schemas.microsoft.com/office/drawing/2014/main" id="{71120813-8E8A-2846-88BB-0D7E94451AE5}"/>
              </a:ext>
            </a:extLst>
          </p:cNvPr>
          <p:cNvSpPr>
            <a:spLocks noGrp="1"/>
          </p:cNvSpPr>
          <p:nvPr>
            <p:ph type="subTitle" idx="1" hasCustomPrompt="1"/>
          </p:nvPr>
        </p:nvSpPr>
        <p:spPr>
          <a:xfrm>
            <a:off x="1201956" y="3602040"/>
            <a:ext cx="10551832" cy="1826077"/>
          </a:xfrm>
        </p:spPr>
        <p:txBody>
          <a:bodyPr>
            <a:normAutofit/>
          </a:bodyPr>
          <a:lstStyle>
            <a:lvl1pPr marL="0" indent="0" algn="ctr">
              <a:buNone/>
              <a:defRPr sz="2400" b="1">
                <a:solidFill>
                  <a:schemeClr val="bg2">
                    <a:lumMod val="50000"/>
                  </a:schemeClr>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Presentation Subtitle</a:t>
            </a:r>
          </a:p>
        </p:txBody>
      </p:sp>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10015447" y="5919346"/>
            <a:ext cx="1738343"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890184" y="6306084"/>
            <a:ext cx="8921704"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890185" y="6399859"/>
            <a:ext cx="11480235"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825" b="1" i="1">
                <a:solidFill>
                  <a:schemeClr val="bg2">
                    <a:lumMod val="50000"/>
                  </a:schemeClr>
                </a:solidFill>
              </a:rPr>
              <a:t>Richard Woods, Georgia’s School Superintendent</a:t>
            </a:r>
            <a:r>
              <a:rPr lang="en-US" sz="825" b="1">
                <a:solidFill>
                  <a:schemeClr val="bg2">
                    <a:lumMod val="50000"/>
                  </a:schemeClr>
                </a:solidFill>
              </a:rPr>
              <a:t> </a:t>
            </a:r>
            <a:r>
              <a:rPr lang="en-US" sz="825" b="1">
                <a:solidFill>
                  <a:srgbClr val="1186CA"/>
                </a:solidFill>
              </a:rPr>
              <a:t>|</a:t>
            </a:r>
            <a:r>
              <a:rPr lang="en-US" sz="825" b="1">
                <a:solidFill>
                  <a:schemeClr val="bg2">
                    <a:lumMod val="50000"/>
                  </a:schemeClr>
                </a:solidFill>
              </a:rPr>
              <a:t> Georgia Department of Education </a:t>
            </a:r>
            <a:r>
              <a:rPr lang="en-US" sz="825" b="1">
                <a:solidFill>
                  <a:srgbClr val="1186CA"/>
                </a:solidFill>
              </a:rPr>
              <a:t>|</a:t>
            </a:r>
            <a:r>
              <a:rPr lang="en-US" sz="825" b="1">
                <a:solidFill>
                  <a:schemeClr val="bg2">
                    <a:lumMod val="50000"/>
                  </a:schemeClr>
                </a:solidFill>
              </a:rPr>
              <a:t> </a:t>
            </a:r>
            <a:r>
              <a:rPr lang="en-US" sz="825" b="1" i="1">
                <a:solidFill>
                  <a:schemeClr val="bg2">
                    <a:lumMod val="50000"/>
                  </a:schemeClr>
                </a:solidFill>
              </a:rPr>
              <a:t>Educating Georgia’s Future </a:t>
            </a:r>
          </a:p>
          <a:p>
            <a:pPr algn="l"/>
            <a:endParaRPr lang="en-US" sz="825"/>
          </a:p>
        </p:txBody>
      </p:sp>
    </p:spTree>
    <p:extLst>
      <p:ext uri="{BB962C8B-B14F-4D97-AF65-F5344CB8AC3E}">
        <p14:creationId xmlns:p14="http://schemas.microsoft.com/office/powerpoint/2010/main" val="2832868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lai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890184" cy="6858000"/>
          </a:xfrm>
          <a:prstGeom prst="rect">
            <a:avLst/>
          </a:prstGeom>
        </p:spPr>
      </p:pic>
      <p:sp>
        <p:nvSpPr>
          <p:cNvPr id="18" name="Title 1">
            <a:extLst>
              <a:ext uri="{FF2B5EF4-FFF2-40B4-BE49-F238E27FC236}">
                <a16:creationId xmlns:a16="http://schemas.microsoft.com/office/drawing/2014/main" id="{21B681EA-F2F5-EC42-A472-2D4F4B1AD9B7}"/>
              </a:ext>
            </a:extLst>
          </p:cNvPr>
          <p:cNvSpPr>
            <a:spLocks noGrp="1"/>
          </p:cNvSpPr>
          <p:nvPr>
            <p:ph type="ctrTitle" hasCustomPrompt="1"/>
          </p:nvPr>
        </p:nvSpPr>
        <p:spPr>
          <a:xfrm>
            <a:off x="1201956" y="1122363"/>
            <a:ext cx="10551832" cy="2387600"/>
          </a:xfrm>
        </p:spPr>
        <p:txBody>
          <a:bodyPr anchor="b">
            <a:normAutofit/>
          </a:bodyPr>
          <a:lstStyle>
            <a:lvl1pPr algn="ctr">
              <a:defRPr sz="4800"/>
            </a:lvl1pPr>
          </a:lstStyle>
          <a:p>
            <a:r>
              <a:rPr lang="en-US" dirty="0"/>
              <a:t>Presentation Title</a:t>
            </a:r>
          </a:p>
        </p:txBody>
      </p:sp>
      <p:sp>
        <p:nvSpPr>
          <p:cNvPr id="19" name="Subtitle 2">
            <a:extLst>
              <a:ext uri="{FF2B5EF4-FFF2-40B4-BE49-F238E27FC236}">
                <a16:creationId xmlns:a16="http://schemas.microsoft.com/office/drawing/2014/main" id="{71120813-8E8A-2846-88BB-0D7E94451AE5}"/>
              </a:ext>
            </a:extLst>
          </p:cNvPr>
          <p:cNvSpPr>
            <a:spLocks noGrp="1"/>
          </p:cNvSpPr>
          <p:nvPr>
            <p:ph type="subTitle" idx="1" hasCustomPrompt="1"/>
          </p:nvPr>
        </p:nvSpPr>
        <p:spPr>
          <a:xfrm>
            <a:off x="1201956" y="3602038"/>
            <a:ext cx="10551832" cy="1826077"/>
          </a:xfrm>
        </p:spPr>
        <p:txBody>
          <a:bodyPr>
            <a:normAutofit/>
          </a:bodyPr>
          <a:lstStyle>
            <a:lvl1pPr marL="0" indent="0" algn="ctr">
              <a:buNone/>
              <a:defRPr sz="3200" b="1">
                <a:solidFill>
                  <a:schemeClr val="bg2">
                    <a:lumMod val="5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10015446" y="5919344"/>
            <a:ext cx="1738343"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890184" y="6306082"/>
            <a:ext cx="8921704"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Tree>
    <p:extLst>
      <p:ext uri="{BB962C8B-B14F-4D97-AF65-F5344CB8AC3E}">
        <p14:creationId xmlns:p14="http://schemas.microsoft.com/office/powerpoint/2010/main" val="796532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lai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890184" cy="6858000"/>
          </a:xfrm>
          <a:prstGeom prst="rect">
            <a:avLst/>
          </a:prstGeom>
        </p:spPr>
      </p:pic>
      <p:sp>
        <p:nvSpPr>
          <p:cNvPr id="18" name="Title 1">
            <a:extLst>
              <a:ext uri="{FF2B5EF4-FFF2-40B4-BE49-F238E27FC236}">
                <a16:creationId xmlns:a16="http://schemas.microsoft.com/office/drawing/2014/main" id="{21B681EA-F2F5-EC42-A472-2D4F4B1AD9B7}"/>
              </a:ext>
            </a:extLst>
          </p:cNvPr>
          <p:cNvSpPr>
            <a:spLocks noGrp="1"/>
          </p:cNvSpPr>
          <p:nvPr>
            <p:ph type="ctrTitle" hasCustomPrompt="1"/>
          </p:nvPr>
        </p:nvSpPr>
        <p:spPr>
          <a:xfrm>
            <a:off x="1201956" y="1122363"/>
            <a:ext cx="10551832" cy="2387600"/>
          </a:xfrm>
        </p:spPr>
        <p:txBody>
          <a:bodyPr anchor="b">
            <a:normAutofit/>
          </a:bodyPr>
          <a:lstStyle>
            <a:lvl1pPr algn="ctr">
              <a:defRPr sz="4800"/>
            </a:lvl1pPr>
          </a:lstStyle>
          <a:p>
            <a:r>
              <a:rPr lang="en-US" dirty="0"/>
              <a:t>Presentation Title</a:t>
            </a:r>
          </a:p>
        </p:txBody>
      </p:sp>
      <p:sp>
        <p:nvSpPr>
          <p:cNvPr id="19" name="Subtitle 2">
            <a:extLst>
              <a:ext uri="{FF2B5EF4-FFF2-40B4-BE49-F238E27FC236}">
                <a16:creationId xmlns:a16="http://schemas.microsoft.com/office/drawing/2014/main" id="{71120813-8E8A-2846-88BB-0D7E94451AE5}"/>
              </a:ext>
            </a:extLst>
          </p:cNvPr>
          <p:cNvSpPr>
            <a:spLocks noGrp="1"/>
          </p:cNvSpPr>
          <p:nvPr>
            <p:ph type="subTitle" idx="1" hasCustomPrompt="1"/>
          </p:nvPr>
        </p:nvSpPr>
        <p:spPr>
          <a:xfrm>
            <a:off x="1201956" y="3602038"/>
            <a:ext cx="10551832" cy="1826077"/>
          </a:xfrm>
        </p:spPr>
        <p:txBody>
          <a:bodyPr>
            <a:normAutofit/>
          </a:bodyPr>
          <a:lstStyle>
            <a:lvl1pPr marL="0" indent="0" algn="ctr">
              <a:buNone/>
              <a:defRPr sz="3200" b="1">
                <a:solidFill>
                  <a:schemeClr val="bg2">
                    <a:lumMod val="5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10015446" y="5919344"/>
            <a:ext cx="1738343"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890184" y="6306082"/>
            <a:ext cx="8921704"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Tree>
    <p:extLst>
      <p:ext uri="{BB962C8B-B14F-4D97-AF65-F5344CB8AC3E}">
        <p14:creationId xmlns:p14="http://schemas.microsoft.com/office/powerpoint/2010/main" val="2190604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cluding Slide #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0452308-E201-CE44-A275-57BDEC443B8C}"/>
              </a:ext>
            </a:extLst>
          </p:cNvPr>
          <p:cNvPicPr>
            <a:picLocks noChangeAspect="1"/>
          </p:cNvPicPr>
          <p:nvPr userDrawn="1"/>
        </p:nvPicPr>
        <p:blipFill rotWithShape="1">
          <a:blip r:embed="rId2"/>
          <a:srcRect t="4552" r="15488" b="24702"/>
          <a:stretch/>
        </p:blipFill>
        <p:spPr>
          <a:xfrm>
            <a:off x="3781692" y="190502"/>
            <a:ext cx="8410309" cy="6667499"/>
          </a:xfrm>
          <a:prstGeom prst="rect">
            <a:avLst/>
          </a:prstGeom>
        </p:spPr>
      </p:pic>
      <p:sp>
        <p:nvSpPr>
          <p:cNvPr id="13" name="TextBox 12">
            <a:extLst>
              <a:ext uri="{FF2B5EF4-FFF2-40B4-BE49-F238E27FC236}">
                <a16:creationId xmlns:a16="http://schemas.microsoft.com/office/drawing/2014/main" id="{16014B7D-9BAD-464F-A2A6-2BAA8F556D93}"/>
              </a:ext>
            </a:extLst>
          </p:cNvPr>
          <p:cNvSpPr txBox="1"/>
          <p:nvPr userDrawn="1"/>
        </p:nvSpPr>
        <p:spPr>
          <a:xfrm>
            <a:off x="5650604" y="5575566"/>
            <a:ext cx="6913227" cy="954107"/>
          </a:xfrm>
          <a:prstGeom prst="rect">
            <a:avLst/>
          </a:prstGeom>
          <a:noFill/>
        </p:spPr>
        <p:txBody>
          <a:bodyPr wrap="square" rtlCol="0">
            <a:spAutoFit/>
          </a:bodyPr>
          <a:lstStyle/>
          <a:p>
            <a:pPr algn="ctr"/>
            <a:r>
              <a:rPr lang="en-US" sz="2800" b="1" i="0" dirty="0">
                <a:solidFill>
                  <a:srgbClr val="44883E"/>
                </a:solidFill>
                <a:latin typeface="Arial Black" panose="020B0604020202020204" pitchFamily="34" charset="0"/>
                <a:cs typeface="Arial Black" panose="020B0604020202020204" pitchFamily="34" charset="0"/>
              </a:rPr>
              <a:t>EDUCATING </a:t>
            </a:r>
          </a:p>
          <a:p>
            <a:pPr algn="ctr"/>
            <a:r>
              <a:rPr lang="en-US" sz="2800" b="1" i="0" dirty="0">
                <a:solidFill>
                  <a:srgbClr val="44883E"/>
                </a:solidFill>
                <a:latin typeface="Arial Black" panose="020B0604020202020204" pitchFamily="34" charset="0"/>
                <a:cs typeface="Arial Black" panose="020B0604020202020204" pitchFamily="34" charset="0"/>
              </a:rPr>
              <a:t>GEORGIA’S FUTURE</a:t>
            </a:r>
          </a:p>
        </p:txBody>
      </p:sp>
      <p:sp>
        <p:nvSpPr>
          <p:cNvPr id="17" name="TextBox 16">
            <a:extLst>
              <a:ext uri="{FF2B5EF4-FFF2-40B4-BE49-F238E27FC236}">
                <a16:creationId xmlns:a16="http://schemas.microsoft.com/office/drawing/2014/main" id="{E32DE396-28AF-274A-901E-75484B2FB745}"/>
              </a:ext>
            </a:extLst>
          </p:cNvPr>
          <p:cNvSpPr txBox="1"/>
          <p:nvPr userDrawn="1"/>
        </p:nvSpPr>
        <p:spPr>
          <a:xfrm>
            <a:off x="5628999" y="5559363"/>
            <a:ext cx="6913227" cy="954107"/>
          </a:xfrm>
          <a:prstGeom prst="rect">
            <a:avLst/>
          </a:prstGeom>
          <a:noFill/>
        </p:spPr>
        <p:txBody>
          <a:bodyPr wrap="square" rtlCol="0">
            <a:spAutoFit/>
          </a:bodyPr>
          <a:lstStyle/>
          <a:p>
            <a:pPr algn="ctr"/>
            <a:r>
              <a:rPr lang="en-US" sz="2800" b="1" i="0" dirty="0">
                <a:solidFill>
                  <a:schemeClr val="bg1"/>
                </a:solidFill>
                <a:latin typeface="Arial Black" panose="020B0604020202020204" pitchFamily="34" charset="0"/>
                <a:cs typeface="Arial Black" panose="020B0604020202020204" pitchFamily="34" charset="0"/>
              </a:rPr>
              <a:t>EDUCATING </a:t>
            </a:r>
          </a:p>
          <a:p>
            <a:pPr algn="ctr"/>
            <a:r>
              <a:rPr lang="en-US" sz="2800" b="1" i="0" dirty="0">
                <a:solidFill>
                  <a:schemeClr val="bg1"/>
                </a:solidFill>
                <a:latin typeface="Arial Black" panose="020B0604020202020204" pitchFamily="34" charset="0"/>
                <a:cs typeface="Arial Black" panose="020B0604020202020204" pitchFamily="34" charset="0"/>
              </a:rPr>
              <a:t>GEORGIA’S FUTURE</a:t>
            </a:r>
          </a:p>
        </p:txBody>
      </p:sp>
      <p:pic>
        <p:nvPicPr>
          <p:cNvPr id="18" name="Picture 17">
            <a:extLst>
              <a:ext uri="{FF2B5EF4-FFF2-40B4-BE49-F238E27FC236}">
                <a16:creationId xmlns:a16="http://schemas.microsoft.com/office/drawing/2014/main" id="{49A2BD35-1C57-AC4F-9009-98E82D1603DB}"/>
              </a:ext>
            </a:extLst>
          </p:cNvPr>
          <p:cNvPicPr>
            <a:picLocks noChangeAspect="1"/>
          </p:cNvPicPr>
          <p:nvPr userDrawn="1"/>
        </p:nvPicPr>
        <p:blipFill>
          <a:blip r:embed="rId3"/>
          <a:stretch>
            <a:fillRect/>
          </a:stretch>
        </p:blipFill>
        <p:spPr>
          <a:xfrm>
            <a:off x="877141" y="5056094"/>
            <a:ext cx="2985396" cy="1226970"/>
          </a:xfrm>
          <a:prstGeom prst="rect">
            <a:avLst/>
          </a:prstGeom>
        </p:spPr>
      </p:pic>
      <p:grpSp>
        <p:nvGrpSpPr>
          <p:cNvPr id="2" name="Group 1">
            <a:extLst>
              <a:ext uri="{FF2B5EF4-FFF2-40B4-BE49-F238E27FC236}">
                <a16:creationId xmlns:a16="http://schemas.microsoft.com/office/drawing/2014/main" id="{517B9F69-B309-884D-9A4E-D6AD0142F244}"/>
              </a:ext>
            </a:extLst>
          </p:cNvPr>
          <p:cNvGrpSpPr/>
          <p:nvPr userDrawn="1"/>
        </p:nvGrpSpPr>
        <p:grpSpPr>
          <a:xfrm>
            <a:off x="826340" y="1890558"/>
            <a:ext cx="4684747" cy="1633692"/>
            <a:chOff x="708212" y="1084109"/>
            <a:chExt cx="3782370" cy="1758681"/>
          </a:xfrm>
        </p:grpSpPr>
        <p:sp>
          <p:nvSpPr>
            <p:cNvPr id="20" name="TextBox 19">
              <a:extLst>
                <a:ext uri="{FF2B5EF4-FFF2-40B4-BE49-F238E27FC236}">
                  <a16:creationId xmlns:a16="http://schemas.microsoft.com/office/drawing/2014/main" id="{8BA30DBF-0C8A-2D44-8A37-0A09AA9FD3AE}"/>
                </a:ext>
              </a:extLst>
            </p:cNvPr>
            <p:cNvSpPr txBox="1"/>
            <p:nvPr userDrawn="1"/>
          </p:nvSpPr>
          <p:spPr>
            <a:xfrm>
              <a:off x="708212" y="1084109"/>
              <a:ext cx="2887655" cy="477054"/>
            </a:xfrm>
            <a:prstGeom prst="rect">
              <a:avLst/>
            </a:prstGeom>
            <a:noFill/>
          </p:spPr>
          <p:txBody>
            <a:bodyPr wrap="square" rtlCol="0">
              <a:spAutoFit/>
            </a:bodyPr>
            <a:lstStyle/>
            <a:p>
              <a:pPr algn="l"/>
              <a:r>
                <a:rPr lang="en-US" sz="2500" b="1" i="0" dirty="0" err="1">
                  <a:solidFill>
                    <a:srgbClr val="44883E"/>
                  </a:solidFill>
                  <a:latin typeface="Arial" panose="020B0604020202020204" pitchFamily="34" charset="0"/>
                  <a:cs typeface="Arial" panose="020B0604020202020204" pitchFamily="34" charset="0"/>
                </a:rPr>
                <a:t>www.gadoe.org</a:t>
              </a:r>
              <a:endParaRPr lang="en-US" sz="2500" b="1" i="0" dirty="0">
                <a:solidFill>
                  <a:srgbClr val="44883E"/>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1FAD746F-1530-3646-B73F-8DBEAC23F7E9}"/>
                </a:ext>
              </a:extLst>
            </p:cNvPr>
            <p:cNvSpPr txBox="1"/>
            <p:nvPr userDrawn="1"/>
          </p:nvSpPr>
          <p:spPr>
            <a:xfrm>
              <a:off x="2294734" y="1727466"/>
              <a:ext cx="2195848" cy="381022"/>
            </a:xfrm>
            <a:prstGeom prst="rect">
              <a:avLst/>
            </a:prstGeom>
            <a:noFill/>
          </p:spPr>
          <p:txBody>
            <a:bodyPr wrap="square" rtlCol="0">
              <a:spAutoFit/>
            </a:bodyPr>
            <a:lstStyle/>
            <a:p>
              <a:pPr algn="r"/>
              <a:r>
                <a:rPr lang="en-US" sz="1700" dirty="0">
                  <a:solidFill>
                    <a:srgbClr val="44883E"/>
                  </a:solidFill>
                  <a:latin typeface="Arial" panose="020B0604020202020204" pitchFamily="34" charset="0"/>
                  <a:cs typeface="Arial" panose="020B0604020202020204" pitchFamily="34" charset="0"/>
                </a:rPr>
                <a:t>@</a:t>
              </a:r>
              <a:r>
                <a:rPr lang="en-US" sz="1700" dirty="0" err="1">
                  <a:solidFill>
                    <a:srgbClr val="44883E"/>
                  </a:solidFill>
                  <a:latin typeface="Arial" panose="020B0604020202020204" pitchFamily="34" charset="0"/>
                  <a:cs typeface="Arial" panose="020B0604020202020204" pitchFamily="34" charset="0"/>
                </a:rPr>
                <a:t>georgiadeptofed</a:t>
              </a:r>
              <a:endParaRPr lang="en-US" sz="1700" dirty="0">
                <a:solidFill>
                  <a:srgbClr val="44883E"/>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097F6BA5-55B7-1745-B77D-059B90621DA6}"/>
                </a:ext>
              </a:extLst>
            </p:cNvPr>
            <p:cNvSpPr txBox="1"/>
            <p:nvPr userDrawn="1"/>
          </p:nvSpPr>
          <p:spPr>
            <a:xfrm>
              <a:off x="956939" y="2354493"/>
              <a:ext cx="3533643" cy="381022"/>
            </a:xfrm>
            <a:prstGeom prst="rect">
              <a:avLst/>
            </a:prstGeom>
            <a:noFill/>
          </p:spPr>
          <p:txBody>
            <a:bodyPr wrap="square" rtlCol="0">
              <a:spAutoFit/>
            </a:bodyPr>
            <a:lstStyle/>
            <a:p>
              <a:pPr algn="r"/>
              <a:r>
                <a:rPr lang="en-US" sz="1700" dirty="0" err="1">
                  <a:solidFill>
                    <a:srgbClr val="44883E"/>
                  </a:solidFill>
                  <a:latin typeface="Arial" panose="020B0604020202020204" pitchFamily="34" charset="0"/>
                  <a:cs typeface="Arial" panose="020B0604020202020204" pitchFamily="34" charset="0"/>
                </a:rPr>
                <a:t>youtube.com</a:t>
              </a:r>
              <a:r>
                <a:rPr lang="en-US" sz="1700" dirty="0">
                  <a:solidFill>
                    <a:srgbClr val="44883E"/>
                  </a:solidFill>
                  <a:latin typeface="Arial" panose="020B0604020202020204" pitchFamily="34" charset="0"/>
                  <a:cs typeface="Arial" panose="020B0604020202020204" pitchFamily="34" charset="0"/>
                </a:rPr>
                <a:t>/</a:t>
              </a:r>
              <a:r>
                <a:rPr lang="en-US" sz="1700" dirty="0" err="1">
                  <a:solidFill>
                    <a:srgbClr val="44883E"/>
                  </a:solidFill>
                  <a:latin typeface="Arial" panose="020B0604020202020204" pitchFamily="34" charset="0"/>
                  <a:cs typeface="Arial" panose="020B0604020202020204" pitchFamily="34" charset="0"/>
                </a:rPr>
                <a:t>georgiadeptofed</a:t>
              </a:r>
              <a:endParaRPr lang="en-US" sz="1700" dirty="0">
                <a:solidFill>
                  <a:srgbClr val="44883E"/>
                </a:solidFill>
                <a:latin typeface="Arial" panose="020B060402020202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273ACDC7-5966-444E-9D1D-9FFD72227974}"/>
                </a:ext>
              </a:extLst>
            </p:cNvPr>
            <p:cNvPicPr>
              <a:picLocks noChangeAspect="1"/>
            </p:cNvPicPr>
            <p:nvPr userDrawn="1"/>
          </p:nvPicPr>
          <p:blipFill>
            <a:blip r:embed="rId4"/>
            <a:stretch>
              <a:fillRect/>
            </a:stretch>
          </p:blipFill>
          <p:spPr>
            <a:xfrm>
              <a:off x="771105" y="1649807"/>
              <a:ext cx="1648437" cy="576153"/>
            </a:xfrm>
            <a:prstGeom prst="rect">
              <a:avLst/>
            </a:prstGeom>
          </p:spPr>
        </p:pic>
        <p:pic>
          <p:nvPicPr>
            <p:cNvPr id="24" name="Picture 23">
              <a:extLst>
                <a:ext uri="{FF2B5EF4-FFF2-40B4-BE49-F238E27FC236}">
                  <a16:creationId xmlns:a16="http://schemas.microsoft.com/office/drawing/2014/main" id="{5FBD2396-6528-9F48-94FE-1633047449B6}"/>
                </a:ext>
              </a:extLst>
            </p:cNvPr>
            <p:cNvPicPr>
              <a:picLocks noChangeAspect="1"/>
            </p:cNvPicPr>
            <p:nvPr userDrawn="1"/>
          </p:nvPicPr>
          <p:blipFill>
            <a:blip r:embed="rId5"/>
            <a:stretch>
              <a:fillRect/>
            </a:stretch>
          </p:blipFill>
          <p:spPr>
            <a:xfrm>
              <a:off x="768813" y="2287976"/>
              <a:ext cx="538810" cy="554814"/>
            </a:xfrm>
            <a:prstGeom prst="rect">
              <a:avLst/>
            </a:prstGeom>
          </p:spPr>
        </p:pic>
      </p:grpSp>
    </p:spTree>
    <p:extLst>
      <p:ext uri="{BB962C8B-B14F-4D97-AF65-F5344CB8AC3E}">
        <p14:creationId xmlns:p14="http://schemas.microsoft.com/office/powerpoint/2010/main" val="2524230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890184"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10015446" y="5919344"/>
            <a:ext cx="1738343"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890184" y="6306082"/>
            <a:ext cx="8921704"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
        <p:nvSpPr>
          <p:cNvPr id="10" name="Title 1">
            <a:extLst>
              <a:ext uri="{FF2B5EF4-FFF2-40B4-BE49-F238E27FC236}">
                <a16:creationId xmlns:a16="http://schemas.microsoft.com/office/drawing/2014/main" id="{D71145EA-2137-994B-BBB4-AEF651F0ED7D}"/>
              </a:ext>
            </a:extLst>
          </p:cNvPr>
          <p:cNvSpPr>
            <a:spLocks noGrp="1"/>
          </p:cNvSpPr>
          <p:nvPr>
            <p:ph type="title"/>
          </p:nvPr>
        </p:nvSpPr>
        <p:spPr>
          <a:xfrm>
            <a:off x="1159933" y="365127"/>
            <a:ext cx="10515600" cy="1325563"/>
          </a:xfrm>
        </p:spPr>
        <p:txBody>
          <a:bodyPr anchor="ctr"/>
          <a:lstStyle/>
          <a:p>
            <a:r>
              <a:rPr lang="en-US" dirty="0"/>
              <a:t>Click to edit Master title style</a:t>
            </a:r>
          </a:p>
        </p:txBody>
      </p:sp>
      <p:sp>
        <p:nvSpPr>
          <p:cNvPr id="11" name="Content Placeholder 2">
            <a:extLst>
              <a:ext uri="{FF2B5EF4-FFF2-40B4-BE49-F238E27FC236}">
                <a16:creationId xmlns:a16="http://schemas.microsoft.com/office/drawing/2014/main" id="{BA273F2C-B56E-1448-A968-1AE943C717F8}"/>
              </a:ext>
            </a:extLst>
          </p:cNvPr>
          <p:cNvSpPr>
            <a:spLocks noGrp="1"/>
          </p:cNvSpPr>
          <p:nvPr>
            <p:ph sz="half" idx="1"/>
          </p:nvPr>
        </p:nvSpPr>
        <p:spPr>
          <a:xfrm>
            <a:off x="1159933"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a:extLst>
              <a:ext uri="{FF2B5EF4-FFF2-40B4-BE49-F238E27FC236}">
                <a16:creationId xmlns:a16="http://schemas.microsoft.com/office/drawing/2014/main" id="{7E7C3349-83FE-1F4E-9A67-A833CAD4AC40}"/>
              </a:ext>
            </a:extLst>
          </p:cNvPr>
          <p:cNvSpPr>
            <a:spLocks noGrp="1"/>
          </p:cNvSpPr>
          <p:nvPr>
            <p:ph sz="half" idx="2"/>
          </p:nvPr>
        </p:nvSpPr>
        <p:spPr>
          <a:xfrm>
            <a:off x="6493933"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Box 13">
            <a:extLst>
              <a:ext uri="{FF2B5EF4-FFF2-40B4-BE49-F238E27FC236}">
                <a16:creationId xmlns:a16="http://schemas.microsoft.com/office/drawing/2014/main" id="{075A8D13-8CF4-FE44-A790-A9300D530843}"/>
              </a:ext>
            </a:extLst>
          </p:cNvPr>
          <p:cNvSpPr txBox="1"/>
          <p:nvPr userDrawn="1"/>
        </p:nvSpPr>
        <p:spPr>
          <a:xfrm>
            <a:off x="2" y="6360565"/>
            <a:ext cx="890183"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0483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F381B7D-7BB0-1C43-99EF-977C439C1EB3}"/>
              </a:ext>
            </a:extLst>
          </p:cNvPr>
          <p:cNvPicPr>
            <a:picLocks noChangeAspect="1"/>
          </p:cNvPicPr>
          <p:nvPr userDrawn="1"/>
        </p:nvPicPr>
        <p:blipFill rotWithShape="1">
          <a:blip r:embed="rId2"/>
          <a:srcRect r="4456"/>
          <a:stretch/>
        </p:blipFill>
        <p:spPr>
          <a:xfrm>
            <a:off x="0" y="0"/>
            <a:ext cx="890184" cy="6858000"/>
          </a:xfrm>
          <a:prstGeom prst="rect">
            <a:avLst/>
          </a:prstGeom>
        </p:spPr>
      </p:pic>
      <p:pic>
        <p:nvPicPr>
          <p:cNvPr id="20" name="Picture 19">
            <a:extLst>
              <a:ext uri="{FF2B5EF4-FFF2-40B4-BE49-F238E27FC236}">
                <a16:creationId xmlns:a16="http://schemas.microsoft.com/office/drawing/2014/main" id="{B15DE0A7-3C94-754A-A558-C07D050348F2}"/>
              </a:ext>
            </a:extLst>
          </p:cNvPr>
          <p:cNvPicPr>
            <a:picLocks noChangeAspect="1"/>
          </p:cNvPicPr>
          <p:nvPr userDrawn="1"/>
        </p:nvPicPr>
        <p:blipFill>
          <a:blip r:embed="rId3"/>
          <a:stretch>
            <a:fillRect/>
          </a:stretch>
        </p:blipFill>
        <p:spPr>
          <a:xfrm>
            <a:off x="10015446" y="5919344"/>
            <a:ext cx="1738343" cy="714443"/>
          </a:xfrm>
          <a:prstGeom prst="rect">
            <a:avLst/>
          </a:prstGeom>
        </p:spPr>
      </p:pic>
      <p:grpSp>
        <p:nvGrpSpPr>
          <p:cNvPr id="21" name="Group 20">
            <a:extLst>
              <a:ext uri="{FF2B5EF4-FFF2-40B4-BE49-F238E27FC236}">
                <a16:creationId xmlns:a16="http://schemas.microsoft.com/office/drawing/2014/main" id="{6159FD8B-DA12-E54A-BD8E-BC52C8B51FC3}"/>
              </a:ext>
            </a:extLst>
          </p:cNvPr>
          <p:cNvGrpSpPr/>
          <p:nvPr userDrawn="1"/>
        </p:nvGrpSpPr>
        <p:grpSpPr>
          <a:xfrm>
            <a:off x="890184" y="6306082"/>
            <a:ext cx="8921704" cy="53219"/>
            <a:chOff x="667641" y="6313581"/>
            <a:chExt cx="7276741" cy="45719"/>
          </a:xfrm>
        </p:grpSpPr>
        <p:sp>
          <p:nvSpPr>
            <p:cNvPr id="22" name="Rectangle 21">
              <a:extLst>
                <a:ext uri="{FF2B5EF4-FFF2-40B4-BE49-F238E27FC236}">
                  <a16:creationId xmlns:a16="http://schemas.microsoft.com/office/drawing/2014/main" id="{6CBDED09-A0A2-FC44-B487-ECAA83EE6387}"/>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476DEAB3-2BC9-3741-A7AA-C0F6B71970EA}"/>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Rectangle 23">
              <a:extLst>
                <a:ext uri="{FF2B5EF4-FFF2-40B4-BE49-F238E27FC236}">
                  <a16:creationId xmlns:a16="http://schemas.microsoft.com/office/drawing/2014/main" id="{7BDC810D-2656-A647-B3C3-4D97FA7B5065}"/>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Rectangle 24">
              <a:extLst>
                <a:ext uri="{FF2B5EF4-FFF2-40B4-BE49-F238E27FC236}">
                  <a16:creationId xmlns:a16="http://schemas.microsoft.com/office/drawing/2014/main" id="{27035FB4-D83C-974F-9212-F7662A073634}"/>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6" name="TextBox 25">
            <a:extLst>
              <a:ext uri="{FF2B5EF4-FFF2-40B4-BE49-F238E27FC236}">
                <a16:creationId xmlns:a16="http://schemas.microsoft.com/office/drawing/2014/main" id="{8DA3722A-6D40-1241-BC75-3DC8893F50CF}"/>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
        <p:nvSpPr>
          <p:cNvPr id="15" name="Title 1">
            <a:extLst>
              <a:ext uri="{FF2B5EF4-FFF2-40B4-BE49-F238E27FC236}">
                <a16:creationId xmlns:a16="http://schemas.microsoft.com/office/drawing/2014/main" id="{2F2E79BC-81AF-9144-BDB5-D54993A909D6}"/>
              </a:ext>
            </a:extLst>
          </p:cNvPr>
          <p:cNvSpPr>
            <a:spLocks noGrp="1"/>
          </p:cNvSpPr>
          <p:nvPr>
            <p:ph type="title"/>
          </p:nvPr>
        </p:nvSpPr>
        <p:spPr>
          <a:xfrm>
            <a:off x="1171871" y="457200"/>
            <a:ext cx="3932237" cy="1600200"/>
          </a:xfrm>
        </p:spPr>
        <p:txBody>
          <a:bodyPr anchor="ctr"/>
          <a:lstStyle>
            <a:lvl1pPr>
              <a:defRPr sz="3200"/>
            </a:lvl1pPr>
          </a:lstStyle>
          <a:p>
            <a:r>
              <a:rPr lang="en-US" dirty="0"/>
              <a:t>Click to edit Master title style</a:t>
            </a:r>
          </a:p>
        </p:txBody>
      </p:sp>
      <p:sp>
        <p:nvSpPr>
          <p:cNvPr id="16" name="Content Placeholder 2">
            <a:extLst>
              <a:ext uri="{FF2B5EF4-FFF2-40B4-BE49-F238E27FC236}">
                <a16:creationId xmlns:a16="http://schemas.microsoft.com/office/drawing/2014/main" id="{11AD19F5-871C-A44B-A284-188DD7CED8A2}"/>
              </a:ext>
            </a:extLst>
          </p:cNvPr>
          <p:cNvSpPr>
            <a:spLocks noGrp="1"/>
          </p:cNvSpPr>
          <p:nvPr>
            <p:ph idx="1"/>
          </p:nvPr>
        </p:nvSpPr>
        <p:spPr>
          <a:xfrm>
            <a:off x="5515271"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3">
            <a:extLst>
              <a:ext uri="{FF2B5EF4-FFF2-40B4-BE49-F238E27FC236}">
                <a16:creationId xmlns:a16="http://schemas.microsoft.com/office/drawing/2014/main" id="{1ADF3A92-409A-2A48-AF1B-D30F181FD30B}"/>
              </a:ext>
            </a:extLst>
          </p:cNvPr>
          <p:cNvSpPr>
            <a:spLocks noGrp="1"/>
          </p:cNvSpPr>
          <p:nvPr>
            <p:ph type="body" sz="half" idx="2"/>
          </p:nvPr>
        </p:nvSpPr>
        <p:spPr>
          <a:xfrm>
            <a:off x="1171871"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14" name="TextBox 13">
            <a:extLst>
              <a:ext uri="{FF2B5EF4-FFF2-40B4-BE49-F238E27FC236}">
                <a16:creationId xmlns:a16="http://schemas.microsoft.com/office/drawing/2014/main" id="{58CEE46F-F5FE-074B-9A69-523A4FAA0325}"/>
              </a:ext>
            </a:extLst>
          </p:cNvPr>
          <p:cNvSpPr txBox="1"/>
          <p:nvPr userDrawn="1"/>
        </p:nvSpPr>
        <p:spPr>
          <a:xfrm>
            <a:off x="2" y="6360565"/>
            <a:ext cx="890183"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216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24F57B-988E-DF48-95CC-12162DB82D17}"/>
              </a:ext>
            </a:extLst>
          </p:cNvPr>
          <p:cNvPicPr>
            <a:picLocks noChangeAspect="1"/>
          </p:cNvPicPr>
          <p:nvPr userDrawn="1"/>
        </p:nvPicPr>
        <p:blipFill rotWithShape="1">
          <a:blip r:embed="rId2"/>
          <a:srcRect b="5868"/>
          <a:stretch/>
        </p:blipFill>
        <p:spPr>
          <a:xfrm>
            <a:off x="-909" y="159340"/>
            <a:ext cx="3510728" cy="6146741"/>
          </a:xfrm>
          <a:prstGeom prst="rect">
            <a:avLst/>
          </a:prstGeom>
        </p:spPr>
      </p:pic>
      <p:sp>
        <p:nvSpPr>
          <p:cNvPr id="8" name="Title 1">
            <a:extLst>
              <a:ext uri="{FF2B5EF4-FFF2-40B4-BE49-F238E27FC236}">
                <a16:creationId xmlns:a16="http://schemas.microsoft.com/office/drawing/2014/main" id="{AA38BD43-9EF6-9C44-88A5-EC83FE777A5B}"/>
              </a:ext>
            </a:extLst>
          </p:cNvPr>
          <p:cNvSpPr>
            <a:spLocks noGrp="1"/>
          </p:cNvSpPr>
          <p:nvPr>
            <p:ph type="title"/>
          </p:nvPr>
        </p:nvSpPr>
        <p:spPr>
          <a:xfrm>
            <a:off x="2971379" y="726832"/>
            <a:ext cx="8725037" cy="1987336"/>
          </a:xfrm>
        </p:spPr>
        <p:txBody>
          <a:bodyPr anchor="b">
            <a:normAutofit/>
          </a:bodyPr>
          <a:lstStyle>
            <a:lvl1pPr algn="ctr">
              <a:defRPr sz="3600">
                <a:solidFill>
                  <a:srgbClr val="44883E"/>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9">
            <a:extLst>
              <a:ext uri="{FF2B5EF4-FFF2-40B4-BE49-F238E27FC236}">
                <a16:creationId xmlns:a16="http://schemas.microsoft.com/office/drawing/2014/main" id="{24248480-3C36-FA4E-B4B3-A757688E9687}"/>
              </a:ext>
            </a:extLst>
          </p:cNvPr>
          <p:cNvSpPr>
            <a:spLocks noGrp="1"/>
          </p:cNvSpPr>
          <p:nvPr>
            <p:ph type="body" sz="quarter" idx="13" hasCustomPrompt="1"/>
          </p:nvPr>
        </p:nvSpPr>
        <p:spPr>
          <a:xfrm>
            <a:off x="2971379" y="2841946"/>
            <a:ext cx="8725037" cy="1887372"/>
          </a:xfrm>
        </p:spPr>
        <p:txBody>
          <a:bodyPr>
            <a:normAutofit/>
          </a:bodyPr>
          <a:lstStyle>
            <a:lvl1pPr marL="0" indent="0" algn="ctr">
              <a:buNone/>
              <a:defRPr sz="2800" b="1">
                <a:solidFill>
                  <a:schemeClr val="bg1">
                    <a:lumMod val="50000"/>
                  </a:schemeClr>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p>
        </p:txBody>
      </p:sp>
      <p:pic>
        <p:nvPicPr>
          <p:cNvPr id="17" name="Picture 16">
            <a:extLst>
              <a:ext uri="{FF2B5EF4-FFF2-40B4-BE49-F238E27FC236}">
                <a16:creationId xmlns:a16="http://schemas.microsoft.com/office/drawing/2014/main" id="{F382055D-B3C4-A94C-BD21-36B1B585D125}"/>
              </a:ext>
            </a:extLst>
          </p:cNvPr>
          <p:cNvPicPr>
            <a:picLocks noChangeAspect="1"/>
          </p:cNvPicPr>
          <p:nvPr userDrawn="1"/>
        </p:nvPicPr>
        <p:blipFill>
          <a:blip r:embed="rId3"/>
          <a:stretch>
            <a:fillRect/>
          </a:stretch>
        </p:blipFill>
        <p:spPr>
          <a:xfrm>
            <a:off x="9958073" y="5919344"/>
            <a:ext cx="1738343" cy="714443"/>
          </a:xfrm>
          <a:prstGeom prst="rect">
            <a:avLst/>
          </a:prstGeom>
        </p:spPr>
      </p:pic>
      <p:grpSp>
        <p:nvGrpSpPr>
          <p:cNvPr id="18" name="Group 17">
            <a:extLst>
              <a:ext uri="{FF2B5EF4-FFF2-40B4-BE49-F238E27FC236}">
                <a16:creationId xmlns:a16="http://schemas.microsoft.com/office/drawing/2014/main" id="{4825A828-5FDB-244F-84D5-F4560E19A62F}"/>
              </a:ext>
            </a:extLst>
          </p:cNvPr>
          <p:cNvGrpSpPr/>
          <p:nvPr userDrawn="1"/>
        </p:nvGrpSpPr>
        <p:grpSpPr>
          <a:xfrm>
            <a:off x="0" y="6306082"/>
            <a:ext cx="9754515" cy="45719"/>
            <a:chOff x="667641" y="6313581"/>
            <a:chExt cx="7276741" cy="45719"/>
          </a:xfrm>
        </p:grpSpPr>
        <p:sp>
          <p:nvSpPr>
            <p:cNvPr id="19" name="Rectangle 18">
              <a:extLst>
                <a:ext uri="{FF2B5EF4-FFF2-40B4-BE49-F238E27FC236}">
                  <a16:creationId xmlns:a16="http://schemas.microsoft.com/office/drawing/2014/main" id="{D63FE4EB-AE1E-0C4C-8B1B-853CCEABDEBA}"/>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10F13653-ADA5-D845-8C68-31ACE86D0C82}"/>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22638505-5E3C-454A-9E3D-BC0FEF5A0562}"/>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B8B835C8-34FA-BE4D-B35F-1F02DBDC4DF2}"/>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3" name="TextBox 22">
            <a:extLst>
              <a:ext uri="{FF2B5EF4-FFF2-40B4-BE49-F238E27FC236}">
                <a16:creationId xmlns:a16="http://schemas.microsoft.com/office/drawing/2014/main" id="{A1143413-3208-B848-8E62-DD6AED7FE731}"/>
              </a:ext>
            </a:extLst>
          </p:cNvPr>
          <p:cNvSpPr txBox="1"/>
          <p:nvPr userDrawn="1"/>
        </p:nvSpPr>
        <p:spPr>
          <a:xfrm>
            <a:off x="832811"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
        <p:nvSpPr>
          <p:cNvPr id="15" name="TextBox 14">
            <a:extLst>
              <a:ext uri="{FF2B5EF4-FFF2-40B4-BE49-F238E27FC236}">
                <a16:creationId xmlns:a16="http://schemas.microsoft.com/office/drawing/2014/main" id="{5202C01A-82DC-194C-ABA2-52F47B7E829F}"/>
              </a:ext>
            </a:extLst>
          </p:cNvPr>
          <p:cNvSpPr txBox="1"/>
          <p:nvPr userDrawn="1"/>
        </p:nvSpPr>
        <p:spPr>
          <a:xfrm>
            <a:off x="2" y="6360565"/>
            <a:ext cx="890183" cy="292388"/>
          </a:xfrm>
          <a:prstGeom prst="rect">
            <a:avLst/>
          </a:prstGeom>
          <a:noFill/>
        </p:spPr>
        <p:txBody>
          <a:bodyPr wrap="square" rtlCol="0">
            <a:spAutoFit/>
          </a:bodyPr>
          <a:lstStyle/>
          <a:p>
            <a:pPr algn="ctr"/>
            <a:fld id="{75C24A24-6544-0B45-B7A4-3B500436EB52}" type="slidenum">
              <a:rPr lang="en-US" sz="1300" b="1" smtClean="0">
                <a:solidFill>
                  <a:schemeClr val="tx1"/>
                </a:solidFill>
                <a:latin typeface="Arial" panose="020B0604020202020204" pitchFamily="34" charset="0"/>
                <a:cs typeface="Arial" panose="020B0604020202020204" pitchFamily="34" charset="0"/>
              </a:rPr>
              <a:pPr algn="ctr"/>
              <a:t>‹#›</a:t>
            </a:fld>
            <a:endParaRPr lang="en-US" sz="13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9162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8B92D29-0F11-4748-A4C9-E342B9745CDE}"/>
              </a:ext>
            </a:extLst>
          </p:cNvPr>
          <p:cNvPicPr>
            <a:picLocks noChangeAspect="1"/>
          </p:cNvPicPr>
          <p:nvPr userDrawn="1"/>
        </p:nvPicPr>
        <p:blipFill>
          <a:blip r:embed="rId2"/>
          <a:stretch>
            <a:fillRect/>
          </a:stretch>
        </p:blipFill>
        <p:spPr>
          <a:xfrm>
            <a:off x="10268289" y="6023260"/>
            <a:ext cx="1485499" cy="610526"/>
          </a:xfrm>
          <a:prstGeom prst="rect">
            <a:avLst/>
          </a:prstGeom>
        </p:spPr>
      </p:pic>
      <p:sp>
        <p:nvSpPr>
          <p:cNvPr id="2" name="Title 1"/>
          <p:cNvSpPr>
            <a:spLocks noGrp="1"/>
          </p:cNvSpPr>
          <p:nvPr>
            <p:ph type="title"/>
          </p:nvPr>
        </p:nvSpPr>
        <p:spPr>
          <a:xfrm>
            <a:off x="1193800" y="365127"/>
            <a:ext cx="10515600" cy="1325563"/>
          </a:xfrm>
        </p:spPr>
        <p:txBody>
          <a:bodyPr anchor="ctr"/>
          <a:lstStyle/>
          <a:p>
            <a:r>
              <a:rPr lang="en-US" dirty="0"/>
              <a:t>Click to edit Master title style</a:t>
            </a:r>
          </a:p>
        </p:txBody>
      </p:sp>
      <p:sp>
        <p:nvSpPr>
          <p:cNvPr id="3" name="Content Placeholder 2"/>
          <p:cNvSpPr>
            <a:spLocks noGrp="1"/>
          </p:cNvSpPr>
          <p:nvPr>
            <p:ph idx="1"/>
          </p:nvPr>
        </p:nvSpPr>
        <p:spPr>
          <a:xfrm>
            <a:off x="1193800" y="1825626"/>
            <a:ext cx="10515600" cy="4197635"/>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7" name="Picture 16">
            <a:extLst>
              <a:ext uri="{FF2B5EF4-FFF2-40B4-BE49-F238E27FC236}">
                <a16:creationId xmlns:a16="http://schemas.microsoft.com/office/drawing/2014/main" id="{A3990FAA-95D0-BE45-A3B2-F6460B630856}"/>
              </a:ext>
            </a:extLst>
          </p:cNvPr>
          <p:cNvPicPr>
            <a:picLocks noChangeAspect="1"/>
          </p:cNvPicPr>
          <p:nvPr userDrawn="1"/>
        </p:nvPicPr>
        <p:blipFill rotWithShape="1">
          <a:blip r:embed="rId3"/>
          <a:srcRect r="4456"/>
          <a:stretch/>
        </p:blipFill>
        <p:spPr>
          <a:xfrm>
            <a:off x="0" y="0"/>
            <a:ext cx="890184" cy="6858000"/>
          </a:xfrm>
          <a:prstGeom prst="rect">
            <a:avLst/>
          </a:prstGeom>
        </p:spPr>
      </p:pic>
      <p:grpSp>
        <p:nvGrpSpPr>
          <p:cNvPr id="19" name="Group 18">
            <a:extLst>
              <a:ext uri="{FF2B5EF4-FFF2-40B4-BE49-F238E27FC236}">
                <a16:creationId xmlns:a16="http://schemas.microsoft.com/office/drawing/2014/main" id="{3978C74F-486B-0649-93C4-CAF799583E33}"/>
              </a:ext>
            </a:extLst>
          </p:cNvPr>
          <p:cNvGrpSpPr/>
          <p:nvPr userDrawn="1"/>
        </p:nvGrpSpPr>
        <p:grpSpPr>
          <a:xfrm>
            <a:off x="890184" y="6306082"/>
            <a:ext cx="8921704" cy="53219"/>
            <a:chOff x="667641" y="6313581"/>
            <a:chExt cx="7276741" cy="45719"/>
          </a:xfrm>
        </p:grpSpPr>
        <p:sp>
          <p:nvSpPr>
            <p:cNvPr id="20" name="Rectangle 19">
              <a:extLst>
                <a:ext uri="{FF2B5EF4-FFF2-40B4-BE49-F238E27FC236}">
                  <a16:creationId xmlns:a16="http://schemas.microsoft.com/office/drawing/2014/main" id="{18998B70-64A0-5E47-BA49-654F40DE1B65}"/>
                </a:ext>
              </a:extLst>
            </p:cNvPr>
            <p:cNvSpPr/>
            <p:nvPr userDrawn="1"/>
          </p:nvSpPr>
          <p:spPr>
            <a:xfrm flipV="1">
              <a:off x="667641" y="6313581"/>
              <a:ext cx="3326484" cy="45719"/>
            </a:xfrm>
            <a:prstGeom prst="rect">
              <a:avLst/>
            </a:prstGeom>
            <a:solidFill>
              <a:srgbClr val="006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7C5F8581-88AA-D645-8205-5AFB08877723}"/>
                </a:ext>
              </a:extLst>
            </p:cNvPr>
            <p:cNvSpPr/>
            <p:nvPr userDrawn="1"/>
          </p:nvSpPr>
          <p:spPr>
            <a:xfrm flipV="1">
              <a:off x="3994122" y="6313582"/>
              <a:ext cx="1899841" cy="45716"/>
            </a:xfrm>
            <a:prstGeom prst="rect">
              <a:avLst/>
            </a:prstGeom>
            <a:solidFill>
              <a:srgbClr val="007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6E8926B3-5527-A244-8BA7-82E981BCAF0A}"/>
                </a:ext>
              </a:extLst>
            </p:cNvPr>
            <p:cNvSpPr/>
            <p:nvPr userDrawn="1"/>
          </p:nvSpPr>
          <p:spPr>
            <a:xfrm flipV="1">
              <a:off x="5893963" y="6313582"/>
              <a:ext cx="1211336" cy="45716"/>
            </a:xfrm>
            <a:prstGeom prst="rect">
              <a:avLst/>
            </a:prstGeom>
            <a:solidFill>
              <a:srgbClr val="00A9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D15AED92-698B-1545-9829-07F16197F5FA}"/>
                </a:ext>
              </a:extLst>
            </p:cNvPr>
            <p:cNvSpPr/>
            <p:nvPr userDrawn="1"/>
          </p:nvSpPr>
          <p:spPr>
            <a:xfrm flipV="1">
              <a:off x="7105297" y="6313583"/>
              <a:ext cx="839085" cy="45716"/>
            </a:xfrm>
            <a:prstGeom prst="rect">
              <a:avLst/>
            </a:prstGeom>
            <a:solidFill>
              <a:srgbClr val="118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4" name="TextBox 23">
            <a:extLst>
              <a:ext uri="{FF2B5EF4-FFF2-40B4-BE49-F238E27FC236}">
                <a16:creationId xmlns:a16="http://schemas.microsoft.com/office/drawing/2014/main" id="{16F9DF7F-73DC-9F45-87C0-008434323A44}"/>
              </a:ext>
            </a:extLst>
          </p:cNvPr>
          <p:cNvSpPr txBox="1"/>
          <p:nvPr userDrawn="1"/>
        </p:nvSpPr>
        <p:spPr>
          <a:xfrm>
            <a:off x="890184" y="6399857"/>
            <a:ext cx="114802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1" dirty="0">
                <a:solidFill>
                  <a:schemeClr val="bg2">
                    <a:lumMod val="50000"/>
                  </a:schemeClr>
                </a:solidFill>
              </a:rPr>
              <a:t>Richard Woods, Georgia’s School Superintendent</a:t>
            </a:r>
            <a:r>
              <a:rPr lang="en-US" sz="1100" b="1" dirty="0">
                <a:solidFill>
                  <a:schemeClr val="bg2">
                    <a:lumMod val="50000"/>
                  </a:schemeClr>
                </a:solidFill>
              </a:rPr>
              <a:t> </a:t>
            </a:r>
            <a:r>
              <a:rPr lang="en-US" sz="1100" b="1" dirty="0">
                <a:solidFill>
                  <a:srgbClr val="1186CA"/>
                </a:solidFill>
              </a:rPr>
              <a:t>|</a:t>
            </a:r>
            <a:r>
              <a:rPr lang="en-US" sz="1100" b="1" dirty="0">
                <a:solidFill>
                  <a:schemeClr val="bg2">
                    <a:lumMod val="50000"/>
                  </a:schemeClr>
                </a:solidFill>
              </a:rPr>
              <a:t> Georgia Department of Education </a:t>
            </a:r>
            <a:r>
              <a:rPr lang="en-US" sz="1100" b="1" dirty="0">
                <a:solidFill>
                  <a:srgbClr val="1186CA"/>
                </a:solidFill>
              </a:rPr>
              <a:t>|</a:t>
            </a:r>
            <a:r>
              <a:rPr lang="en-US" sz="1100" b="1" dirty="0">
                <a:solidFill>
                  <a:schemeClr val="bg2">
                    <a:lumMod val="50000"/>
                  </a:schemeClr>
                </a:solidFill>
              </a:rPr>
              <a:t> </a:t>
            </a:r>
            <a:r>
              <a:rPr lang="en-US" sz="1100" b="1" i="1" dirty="0">
                <a:solidFill>
                  <a:schemeClr val="bg2">
                    <a:lumMod val="50000"/>
                  </a:schemeClr>
                </a:solidFill>
              </a:rPr>
              <a:t>Educating Georgia’s Future </a:t>
            </a:r>
          </a:p>
          <a:p>
            <a:pPr algn="l"/>
            <a:endParaRPr lang="en-US" sz="1100" dirty="0"/>
          </a:p>
        </p:txBody>
      </p:sp>
      <p:sp>
        <p:nvSpPr>
          <p:cNvPr id="13" name="TextBox 12">
            <a:extLst>
              <a:ext uri="{FF2B5EF4-FFF2-40B4-BE49-F238E27FC236}">
                <a16:creationId xmlns:a16="http://schemas.microsoft.com/office/drawing/2014/main" id="{57C0B68F-1689-214B-AE14-B1073B4BD33F}"/>
              </a:ext>
            </a:extLst>
          </p:cNvPr>
          <p:cNvSpPr txBox="1"/>
          <p:nvPr userDrawn="1"/>
        </p:nvSpPr>
        <p:spPr>
          <a:xfrm>
            <a:off x="2" y="6360565"/>
            <a:ext cx="890183" cy="292388"/>
          </a:xfrm>
          <a:prstGeom prst="rect">
            <a:avLst/>
          </a:prstGeom>
          <a:noFill/>
        </p:spPr>
        <p:txBody>
          <a:bodyPr wrap="square" rtlCol="0">
            <a:spAutoFit/>
          </a:bodyPr>
          <a:lstStyle/>
          <a:p>
            <a:pPr algn="ctr"/>
            <a:fld id="{75C24A24-6544-0B45-B7A4-3B500436EB52}" type="slidenum">
              <a:rPr lang="en-US" sz="1300" b="1" smtClean="0">
                <a:solidFill>
                  <a:schemeClr val="bg1"/>
                </a:solidFill>
                <a:latin typeface="Arial" panose="020B0604020202020204" pitchFamily="34" charset="0"/>
                <a:cs typeface="Arial" panose="020B0604020202020204" pitchFamily="34" charset="0"/>
              </a:rPr>
              <a:pPr algn="ctr"/>
              <a:t>‹#›</a:t>
            </a:fld>
            <a:endParaRPr lang="en-US" sz="13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34322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6/28/2023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921975598"/>
      </p:ext>
    </p:extLst>
  </p:cSld>
  <p:clrMap bg1="lt1" tx1="dk1" bg2="lt2" tx2="dk2" accent1="accent1" accent2="accent2" accent3="accent3" accent4="accent4" accent5="accent5" accent6="accent6" hlink="hlink" folHlink="folHlink"/>
  <p:sldLayoutIdLst>
    <p:sldLayoutId id="2147483759" r:id="rId1"/>
    <p:sldLayoutId id="2147483756" r:id="rId2"/>
    <p:sldLayoutId id="214748375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6/28/2023</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855436152"/>
      </p:ext>
    </p:extLst>
  </p:cSld>
  <p:clrMap bg1="lt1" tx1="dk1" bg2="lt2" tx2="dk2" accent1="accent1" accent2="accent2" accent3="accent3" accent4="accent4" accent5="accent5" accent6="accent6" hlink="hlink" folHlink="folHlink"/>
  <p:sldLayoutIdLst>
    <p:sldLayoutId id="2147483673" r:id="rId1"/>
    <p:sldLayoutId id="2147483690" r:id="rId2"/>
    <p:sldLayoutId id="2147483683" r:id="rId3"/>
    <p:sldLayoutId id="2147483686" r:id="rId4"/>
    <p:sldLayoutId id="2147483676" r:id="rId5"/>
    <p:sldLayoutId id="2147483675" r:id="rId6"/>
    <p:sldLayoutId id="2147483674" r:id="rId7"/>
  </p:sldLayoutIdLst>
  <p:txStyles>
    <p:titleStyle>
      <a:lvl1pPr algn="l" defTabSz="914400" rtl="0" eaLnBrk="1" latinLnBrk="0" hangingPunct="1">
        <a:lnSpc>
          <a:spcPct val="90000"/>
        </a:lnSpc>
        <a:spcBef>
          <a:spcPct val="0"/>
        </a:spcBef>
        <a:buNone/>
        <a:defRPr sz="3600" b="1" i="0" kern="1200">
          <a:solidFill>
            <a:srgbClr val="44883E"/>
          </a:solidFill>
          <a:latin typeface="Arial" panose="020B0604020202020204" pitchFamily="34" charset="0"/>
          <a:ea typeface="Helvetica Neue Medium" panose="02000503000000020004" pitchFamily="2"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4.xml"/><Relationship Id="rId4" Type="http://schemas.openxmlformats.org/officeDocument/2006/relationships/image" Target="../media/image38.jp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sv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svg"/><Relationship Id="rId2" Type="http://schemas.openxmlformats.org/officeDocument/2006/relationships/notesSlide" Target="../notesSlides/notesSlide6.xml"/><Relationship Id="rId16"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sv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A024D3E-767D-77CF-CAE3-991A95CE4571}"/>
              </a:ext>
            </a:extLst>
          </p:cNvPr>
          <p:cNvSpPr txBox="1"/>
          <p:nvPr/>
        </p:nvSpPr>
        <p:spPr>
          <a:xfrm>
            <a:off x="788670" y="346121"/>
            <a:ext cx="11403330" cy="52014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b="1" dirty="0">
                <a:solidFill>
                  <a:srgbClr val="00633A"/>
                </a:solidFill>
                <a:latin typeface="Arial"/>
                <a:ea typeface="+mn-lt"/>
                <a:cs typeface="+mn-lt"/>
              </a:rPr>
              <a:t>Career, Technical, and Agricultural </a:t>
            </a:r>
          </a:p>
          <a:p>
            <a:pPr algn="ctr"/>
            <a:r>
              <a:rPr lang="en-US" sz="4800" b="1" dirty="0">
                <a:solidFill>
                  <a:srgbClr val="00633A"/>
                </a:solidFill>
                <a:latin typeface="Arial"/>
                <a:ea typeface="+mn-lt"/>
                <a:cs typeface="+mn-lt"/>
              </a:rPr>
              <a:t>Education (CTAE)</a:t>
            </a:r>
          </a:p>
          <a:p>
            <a:pPr algn="ctr"/>
            <a:endParaRPr lang="en-US" sz="4000" b="1" dirty="0">
              <a:solidFill>
                <a:srgbClr val="44883E"/>
              </a:solidFill>
              <a:latin typeface="Arial"/>
              <a:ea typeface="+mn-lt"/>
              <a:cs typeface="+mn-lt"/>
            </a:endParaRPr>
          </a:p>
          <a:p>
            <a:pPr algn="ctr"/>
            <a:endParaRPr lang="en-US" sz="4000" b="1" dirty="0">
              <a:solidFill>
                <a:srgbClr val="44883E"/>
              </a:solidFill>
              <a:latin typeface="Arial"/>
              <a:ea typeface="+mn-lt"/>
              <a:cs typeface="+mn-lt"/>
            </a:endParaRPr>
          </a:p>
          <a:p>
            <a:pPr algn="ctr"/>
            <a:endParaRPr lang="en-US" sz="4000" b="1" dirty="0">
              <a:solidFill>
                <a:srgbClr val="44883E"/>
              </a:solidFill>
              <a:latin typeface="Arial"/>
              <a:ea typeface="+mn-lt"/>
              <a:cs typeface="+mn-lt"/>
            </a:endParaRPr>
          </a:p>
          <a:p>
            <a:pPr algn="ctr"/>
            <a:endParaRPr lang="en-US" sz="3200" b="1" dirty="0">
              <a:solidFill>
                <a:srgbClr val="44883E"/>
              </a:solidFill>
              <a:latin typeface="Arial"/>
              <a:ea typeface="+mn-lt"/>
              <a:cs typeface="+mn-lt"/>
            </a:endParaRPr>
          </a:p>
          <a:p>
            <a:pPr algn="ctr"/>
            <a:r>
              <a:rPr lang="en-US" sz="4000" b="1" dirty="0">
                <a:solidFill>
                  <a:srgbClr val="00633A"/>
                </a:solidFill>
                <a:latin typeface="Arial"/>
                <a:ea typeface="+mn-lt"/>
                <a:cs typeface="+mn-lt"/>
              </a:rPr>
              <a:t>Building Georgia's Future Talent Pipeline</a:t>
            </a:r>
          </a:p>
          <a:p>
            <a:pPr algn="ctr"/>
            <a:endParaRPr lang="en-US" sz="4400" b="1" dirty="0">
              <a:solidFill>
                <a:srgbClr val="44883E"/>
              </a:solidFill>
              <a:latin typeface="Arial"/>
            </a:endParaRPr>
          </a:p>
        </p:txBody>
      </p:sp>
      <p:pic>
        <p:nvPicPr>
          <p:cNvPr id="2" name="Picture 1" descr="Logo&#10;&#10;Description automatically generated">
            <a:extLst>
              <a:ext uri="{FF2B5EF4-FFF2-40B4-BE49-F238E27FC236}">
                <a16:creationId xmlns:a16="http://schemas.microsoft.com/office/drawing/2014/main" id="{0FF3B845-A137-6F5E-F9AE-AB4CE7C29DBE}"/>
              </a:ext>
            </a:extLst>
          </p:cNvPr>
          <p:cNvPicPr>
            <a:picLocks noChangeAspect="1"/>
          </p:cNvPicPr>
          <p:nvPr/>
        </p:nvPicPr>
        <p:blipFill>
          <a:blip r:embed="rId2"/>
          <a:stretch>
            <a:fillRect/>
          </a:stretch>
        </p:blipFill>
        <p:spPr>
          <a:xfrm>
            <a:off x="4400211" y="2357870"/>
            <a:ext cx="3994717" cy="11779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19630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B3A9DD0-B629-AE0E-750A-7090B993C7D5}"/>
              </a:ext>
            </a:extLst>
          </p:cNvPr>
          <p:cNvSpPr>
            <a:spLocks noGrp="1"/>
          </p:cNvSpPr>
          <p:nvPr>
            <p:ph type="title"/>
          </p:nvPr>
        </p:nvSpPr>
        <p:spPr>
          <a:xfrm>
            <a:off x="985324" y="-86680"/>
            <a:ext cx="11720342" cy="1053221"/>
          </a:xfrm>
        </p:spPr>
        <p:txBody>
          <a:bodyPr>
            <a:normAutofit/>
          </a:bodyPr>
          <a:lstStyle/>
          <a:p>
            <a:r>
              <a:rPr lang="en-US" sz="4000" b="1" dirty="0">
                <a:solidFill>
                  <a:srgbClr val="006337"/>
                </a:solidFill>
                <a:latin typeface="Arial" panose="020B0604020202020204" pitchFamily="34" charset="0"/>
              </a:rPr>
              <a:t>Innovative and Locally Developed Pathways</a:t>
            </a:r>
          </a:p>
        </p:txBody>
      </p:sp>
      <p:sp>
        <p:nvSpPr>
          <p:cNvPr id="6" name="Content Placeholder 2">
            <a:extLst>
              <a:ext uri="{FF2B5EF4-FFF2-40B4-BE49-F238E27FC236}">
                <a16:creationId xmlns:a16="http://schemas.microsoft.com/office/drawing/2014/main" id="{1DF5CD8E-A21E-B9D8-E960-C508D37C879D}"/>
              </a:ext>
            </a:extLst>
          </p:cNvPr>
          <p:cNvSpPr>
            <a:spLocks noGrp="1"/>
          </p:cNvSpPr>
          <p:nvPr>
            <p:ph idx="1"/>
          </p:nvPr>
        </p:nvSpPr>
        <p:spPr>
          <a:xfrm>
            <a:off x="913227" y="864017"/>
            <a:ext cx="4831164" cy="4813426"/>
          </a:xfrm>
        </p:spPr>
        <p:txBody>
          <a:bodyPr>
            <a:normAutofit fontScale="92500" lnSpcReduction="20000"/>
          </a:bodyPr>
          <a:lstStyle/>
          <a:p>
            <a:pPr marL="0" indent="0">
              <a:lnSpc>
                <a:spcPct val="95000"/>
              </a:lnSpc>
              <a:buNone/>
            </a:pPr>
            <a:r>
              <a:rPr lang="en-US" b="1" u="sng" dirty="0">
                <a:latin typeface="Arial" panose="020B0604020202020204" pitchFamily="34" charset="0"/>
              </a:rPr>
              <a:t>Pathways:</a:t>
            </a:r>
          </a:p>
          <a:p>
            <a:pPr>
              <a:lnSpc>
                <a:spcPct val="95000"/>
              </a:lnSpc>
            </a:pPr>
            <a:r>
              <a:rPr lang="en-US" sz="2000" dirty="0"/>
              <a:t>Heavy Equipment Operations – </a:t>
            </a:r>
            <a:br>
              <a:rPr lang="en-US" sz="2000" dirty="0"/>
            </a:br>
            <a:r>
              <a:rPr lang="en-US" sz="2000" dirty="0"/>
              <a:t>Toombs County</a:t>
            </a:r>
          </a:p>
          <a:p>
            <a:pPr>
              <a:lnSpc>
                <a:spcPct val="95000"/>
              </a:lnSpc>
            </a:pPr>
            <a:r>
              <a:rPr lang="en-US" sz="2000" dirty="0"/>
              <a:t>Poultry Science – Gilmer County</a:t>
            </a:r>
          </a:p>
          <a:p>
            <a:pPr>
              <a:lnSpc>
                <a:spcPct val="95000"/>
              </a:lnSpc>
            </a:pPr>
            <a:r>
              <a:rPr lang="en-US" sz="2000" dirty="0"/>
              <a:t>International Business – Troup </a:t>
            </a:r>
            <a:br>
              <a:rPr lang="en-US" sz="2000" dirty="0"/>
            </a:br>
            <a:r>
              <a:rPr lang="en-US" sz="2000" dirty="0"/>
              <a:t>County</a:t>
            </a:r>
          </a:p>
          <a:p>
            <a:pPr>
              <a:lnSpc>
                <a:spcPct val="95000"/>
              </a:lnSpc>
            </a:pPr>
            <a:r>
              <a:rPr lang="en-US" sz="2000" dirty="0"/>
              <a:t>Commercial Fishing Management – McIntosh County</a:t>
            </a:r>
          </a:p>
          <a:p>
            <a:pPr>
              <a:lnSpc>
                <a:spcPct val="95000"/>
              </a:lnSpc>
            </a:pPr>
            <a:r>
              <a:rPr lang="en-US" sz="2000" dirty="0"/>
              <a:t>Financial Technology (FinTech) – Statewide</a:t>
            </a:r>
          </a:p>
          <a:p>
            <a:pPr lvl="2">
              <a:lnSpc>
                <a:spcPct val="95000"/>
              </a:lnSpc>
              <a:buFont typeface="Courier New" panose="02070309020205020404" pitchFamily="49" charset="0"/>
              <a:buChar char="o"/>
            </a:pPr>
            <a:r>
              <a:rPr lang="en-US" sz="2000" dirty="0">
                <a:latin typeface="Arial" panose="020B0604020202020204" pitchFamily="34" charset="0"/>
              </a:rPr>
              <a:t>USG &amp; GaDOE CTAE</a:t>
            </a:r>
          </a:p>
          <a:p>
            <a:pPr>
              <a:lnSpc>
                <a:spcPct val="95000"/>
              </a:lnSpc>
            </a:pPr>
            <a:r>
              <a:rPr lang="en-US" sz="2000" dirty="0"/>
              <a:t>Artificial Intelligence – Gwinnett County</a:t>
            </a:r>
          </a:p>
          <a:p>
            <a:pPr>
              <a:lnSpc>
                <a:spcPct val="95000"/>
              </a:lnSpc>
            </a:pPr>
            <a:r>
              <a:rPr lang="en-US" sz="2000" dirty="0"/>
              <a:t>Animation and Digital Media – Fayette County</a:t>
            </a:r>
          </a:p>
          <a:p>
            <a:pPr>
              <a:lnSpc>
                <a:spcPct val="95000"/>
              </a:lnSpc>
            </a:pPr>
            <a:r>
              <a:rPr lang="en-US" sz="2000" dirty="0"/>
              <a:t>Unmanned Aircraft (Drones) – Griffin-</a:t>
            </a:r>
            <a:br>
              <a:rPr lang="en-US" sz="2000" dirty="0"/>
            </a:br>
            <a:r>
              <a:rPr lang="en-US" sz="2000" dirty="0"/>
              <a:t>Spaulding County</a:t>
            </a:r>
          </a:p>
          <a:p>
            <a:pPr>
              <a:lnSpc>
                <a:spcPct val="95000"/>
              </a:lnSpc>
            </a:pPr>
            <a:endParaRPr lang="en-US" sz="2200" dirty="0"/>
          </a:p>
          <a:p>
            <a:pPr marL="0" indent="0">
              <a:lnSpc>
                <a:spcPct val="95000"/>
              </a:lnSpc>
              <a:buNone/>
            </a:pPr>
            <a:endParaRPr lang="en-US" sz="2200" dirty="0"/>
          </a:p>
          <a:p>
            <a:pPr marL="0" indent="0">
              <a:buNone/>
            </a:pPr>
            <a:endParaRPr lang="en-US" dirty="0">
              <a:latin typeface="Arial" panose="020B0604020202020204" pitchFamily="34" charset="0"/>
            </a:endParaRPr>
          </a:p>
          <a:p>
            <a:pPr marL="0" indent="0">
              <a:buNone/>
            </a:pPr>
            <a:endParaRPr lang="en-US" dirty="0"/>
          </a:p>
          <a:p>
            <a:pPr marL="0" indent="0">
              <a:buNone/>
            </a:pPr>
            <a:endParaRPr lang="en-US" dirty="0"/>
          </a:p>
        </p:txBody>
      </p:sp>
      <p:sp>
        <p:nvSpPr>
          <p:cNvPr id="7" name="Content Placeholder 2">
            <a:extLst>
              <a:ext uri="{FF2B5EF4-FFF2-40B4-BE49-F238E27FC236}">
                <a16:creationId xmlns:a16="http://schemas.microsoft.com/office/drawing/2014/main" id="{160DD87A-A170-214D-2CF2-A77670D98894}"/>
              </a:ext>
            </a:extLst>
          </p:cNvPr>
          <p:cNvSpPr txBox="1">
            <a:spLocks/>
          </p:cNvSpPr>
          <p:nvPr/>
        </p:nvSpPr>
        <p:spPr>
          <a:xfrm>
            <a:off x="985324" y="5406103"/>
            <a:ext cx="5616778" cy="1179870"/>
          </a:xfrm>
          <a:prstGeom prst="rect">
            <a:avLst/>
          </a:prstGeom>
          <a:noFill/>
        </p:spPr>
        <p:txBody>
          <a:bodyPr vert="horz" lIns="0" tIns="0" rIns="0" bIns="0" rtlCol="0">
            <a:noAutofit/>
          </a:bodyPr>
          <a:lstStyle>
            <a:lvl1pPr marL="173736" indent="-173736" algn="l" defTabSz="457189" rtl="0" eaLnBrk="1" latinLnBrk="0" hangingPunct="1">
              <a:spcBef>
                <a:spcPts val="0"/>
              </a:spcBef>
              <a:buFont typeface="Arial" panose="020B0604020202020204" pitchFamily="34" charset="0"/>
              <a:buChar char="•"/>
              <a:defRPr sz="2400" kern="1200" baseline="0">
                <a:solidFill>
                  <a:srgbClr val="000000"/>
                </a:solidFill>
                <a:latin typeface="+mn-lt"/>
                <a:ea typeface="+mn-ea"/>
                <a:cs typeface="+mn-cs"/>
              </a:defRPr>
            </a:lvl1pPr>
            <a:lvl2pPr marL="466344" indent="-292608" algn="l" defTabSz="457189" rtl="0" eaLnBrk="1" latinLnBrk="0" hangingPunct="1">
              <a:spcBef>
                <a:spcPts val="0"/>
              </a:spcBef>
              <a:buFont typeface="System Font Regular"/>
              <a:buChar char="–"/>
              <a:tabLst/>
              <a:defRPr sz="2000" kern="1200" baseline="0">
                <a:solidFill>
                  <a:srgbClr val="000000"/>
                </a:solidFill>
                <a:latin typeface="Calibri Light" panose="020F0502020204030204" pitchFamily="34" charset="0"/>
                <a:ea typeface="+mn-ea"/>
                <a:cs typeface="+mn-cs"/>
              </a:defRPr>
            </a:lvl2pPr>
            <a:lvl3pPr marL="612648" indent="-146304" algn="l" defTabSz="457189" rtl="0" eaLnBrk="1" latinLnBrk="0" hangingPunct="1">
              <a:spcBef>
                <a:spcPts val="0"/>
              </a:spcBef>
              <a:buFont typeface="System Font Regular"/>
              <a:buChar char="»"/>
              <a:tabLst/>
              <a:defRPr sz="1600" kern="1200" baseline="0">
                <a:solidFill>
                  <a:srgbClr val="000000"/>
                </a:solidFill>
                <a:latin typeface="Calibri Light" panose="020F0502020204030204" pitchFamily="34" charset="0"/>
                <a:ea typeface="+mn-ea"/>
                <a:cs typeface="+mn-cs"/>
              </a:defRPr>
            </a:lvl3pPr>
            <a:lvl4pPr marL="768096" indent="-173736" algn="l" defTabSz="457189" rtl="0" eaLnBrk="1" latinLnBrk="0" hangingPunct="1">
              <a:spcBef>
                <a:spcPts val="0"/>
              </a:spcBef>
              <a:buFont typeface="Arial" panose="020B0604020202020204" pitchFamily="34" charset="0"/>
              <a:buChar char="•"/>
              <a:tabLst/>
              <a:defRPr sz="1600" kern="1200" baseline="0">
                <a:solidFill>
                  <a:srgbClr val="000000"/>
                </a:solidFill>
                <a:latin typeface="Calibri Light" panose="020F0502020204030204" pitchFamily="34" charset="0"/>
                <a:ea typeface="+mn-ea"/>
                <a:cs typeface="+mn-cs"/>
              </a:defRPr>
            </a:lvl4pPr>
            <a:lvl5pPr marL="923544" indent="-182880" algn="l" defTabSz="457189" rtl="0" eaLnBrk="1" latinLnBrk="0" hangingPunct="1">
              <a:spcBef>
                <a:spcPts val="0"/>
              </a:spcBef>
              <a:buFont typeface="Arial" panose="020B0604020202020204" pitchFamily="34" charset="0"/>
              <a:buChar char="•"/>
              <a:tabLst/>
              <a:defRPr sz="1600" kern="1200" baseline="0">
                <a:solidFill>
                  <a:srgbClr val="000000"/>
                </a:solidFill>
                <a:latin typeface="Calibri Light" panose="020F0502020204030204" pitchFamily="34" charset="0"/>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5000"/>
              </a:lnSpc>
              <a:buNone/>
            </a:pPr>
            <a:endParaRPr lang="en-US" sz="2200" dirty="0">
              <a:latin typeface="Arial" panose="020B0604020202020204" pitchFamily="34" charset="0"/>
            </a:endParaRPr>
          </a:p>
          <a:p>
            <a:pPr marL="0" indent="0">
              <a:lnSpc>
                <a:spcPct val="95000"/>
              </a:lnSpc>
              <a:buNone/>
            </a:pPr>
            <a:r>
              <a:rPr lang="en-US" sz="2000" b="1" u="sng" dirty="0">
                <a:latin typeface="Arial" panose="020B0604020202020204" pitchFamily="34" charset="0"/>
              </a:rPr>
              <a:t>Currently in the pathway pipeline:</a:t>
            </a:r>
          </a:p>
          <a:p>
            <a:pPr>
              <a:lnSpc>
                <a:spcPct val="95000"/>
              </a:lnSpc>
            </a:pPr>
            <a:r>
              <a:rPr lang="en-US" sz="2000" dirty="0">
                <a:latin typeface="Arial" panose="020B0604020202020204" pitchFamily="34" charset="0"/>
              </a:rPr>
              <a:t>Hospitality – Clarke County</a:t>
            </a:r>
          </a:p>
          <a:p>
            <a:pPr marL="0" indent="0">
              <a:buNone/>
            </a:pPr>
            <a:endParaRPr lang="en-US" dirty="0">
              <a:latin typeface="Arial" panose="020B0604020202020204" pitchFamily="34" charset="0"/>
            </a:endParaRPr>
          </a:p>
          <a:p>
            <a:pPr marL="0" indent="0">
              <a:buNone/>
            </a:pPr>
            <a:endParaRPr lang="en-US" dirty="0"/>
          </a:p>
          <a:p>
            <a:pPr marL="0" indent="0">
              <a:buNone/>
            </a:pPr>
            <a:endParaRPr lang="en-US" dirty="0"/>
          </a:p>
        </p:txBody>
      </p:sp>
      <p:pic>
        <p:nvPicPr>
          <p:cNvPr id="8" name="Picture 7" descr="Map&#10;&#10;Description automatically generated">
            <a:extLst>
              <a:ext uri="{FF2B5EF4-FFF2-40B4-BE49-F238E27FC236}">
                <a16:creationId xmlns:a16="http://schemas.microsoft.com/office/drawing/2014/main" id="{D444F0DA-630F-9E5C-6A58-BEA0B550FF53}"/>
              </a:ext>
            </a:extLst>
          </p:cNvPr>
          <p:cNvPicPr>
            <a:picLocks noChangeAspect="1"/>
          </p:cNvPicPr>
          <p:nvPr/>
        </p:nvPicPr>
        <p:blipFill>
          <a:blip r:embed="rId2"/>
          <a:stretch>
            <a:fillRect/>
          </a:stretch>
        </p:blipFill>
        <p:spPr>
          <a:xfrm>
            <a:off x="6674199" y="938405"/>
            <a:ext cx="4532477" cy="5358110"/>
          </a:xfrm>
          <a:prstGeom prst="rect">
            <a:avLst/>
          </a:prstGeom>
        </p:spPr>
      </p:pic>
      <p:sp>
        <p:nvSpPr>
          <p:cNvPr id="9" name="Rectangle 8">
            <a:extLst>
              <a:ext uri="{FF2B5EF4-FFF2-40B4-BE49-F238E27FC236}">
                <a16:creationId xmlns:a16="http://schemas.microsoft.com/office/drawing/2014/main" id="{559652B4-E4B9-19AD-9107-65A74F294C01}"/>
              </a:ext>
            </a:extLst>
          </p:cNvPr>
          <p:cNvSpPr/>
          <p:nvPr/>
        </p:nvSpPr>
        <p:spPr>
          <a:xfrm>
            <a:off x="10020885" y="1170391"/>
            <a:ext cx="274320" cy="274320"/>
          </a:xfrm>
          <a:prstGeom prst="rect">
            <a:avLst/>
          </a:prstGeom>
          <a:solidFill>
            <a:srgbClr val="3F48C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9D589F9-1066-D52E-2B0A-1D5FABE5436D}"/>
              </a:ext>
            </a:extLst>
          </p:cNvPr>
          <p:cNvSpPr/>
          <p:nvPr/>
        </p:nvSpPr>
        <p:spPr>
          <a:xfrm>
            <a:off x="10020885" y="1501494"/>
            <a:ext cx="274320" cy="274320"/>
          </a:xfrm>
          <a:prstGeom prst="rect">
            <a:avLst/>
          </a:prstGeom>
          <a:solidFill>
            <a:srgbClr val="80E4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E14F7D3-1309-F3E4-60C1-0DA3E9F25733}"/>
              </a:ext>
            </a:extLst>
          </p:cNvPr>
          <p:cNvSpPr txBox="1"/>
          <p:nvPr/>
        </p:nvSpPr>
        <p:spPr>
          <a:xfrm>
            <a:off x="10295205" y="1173328"/>
            <a:ext cx="1125415" cy="261610"/>
          </a:xfrm>
          <a:prstGeom prst="rect">
            <a:avLst/>
          </a:prstGeom>
          <a:noFill/>
        </p:spPr>
        <p:txBody>
          <a:bodyPr wrap="square" rtlCol="0">
            <a:spAutoFit/>
          </a:bodyPr>
          <a:lstStyle/>
          <a:p>
            <a:r>
              <a:rPr lang="en-US" sz="1100" dirty="0"/>
              <a:t>Local Pathways</a:t>
            </a:r>
          </a:p>
        </p:txBody>
      </p:sp>
      <p:sp>
        <p:nvSpPr>
          <p:cNvPr id="12" name="TextBox 11">
            <a:extLst>
              <a:ext uri="{FF2B5EF4-FFF2-40B4-BE49-F238E27FC236}">
                <a16:creationId xmlns:a16="http://schemas.microsoft.com/office/drawing/2014/main" id="{0E2E86A1-047F-CE31-3596-32E88745D974}"/>
              </a:ext>
            </a:extLst>
          </p:cNvPr>
          <p:cNvSpPr txBox="1"/>
          <p:nvPr/>
        </p:nvSpPr>
        <p:spPr>
          <a:xfrm>
            <a:off x="10274105" y="1491964"/>
            <a:ext cx="1198767" cy="261610"/>
          </a:xfrm>
          <a:prstGeom prst="rect">
            <a:avLst/>
          </a:prstGeom>
          <a:noFill/>
        </p:spPr>
        <p:txBody>
          <a:bodyPr wrap="square" rtlCol="0">
            <a:spAutoFit/>
          </a:bodyPr>
          <a:lstStyle/>
          <a:p>
            <a:r>
              <a:rPr lang="en-US" sz="1100" dirty="0"/>
              <a:t>Pathway Pipeline</a:t>
            </a:r>
          </a:p>
        </p:txBody>
      </p:sp>
      <p:sp>
        <p:nvSpPr>
          <p:cNvPr id="13" name="TextBox 12">
            <a:extLst>
              <a:ext uri="{FF2B5EF4-FFF2-40B4-BE49-F238E27FC236}">
                <a16:creationId xmlns:a16="http://schemas.microsoft.com/office/drawing/2014/main" id="{F2FC5ECE-2A1C-395B-E6A6-A9EF2E46B149}"/>
              </a:ext>
            </a:extLst>
          </p:cNvPr>
          <p:cNvSpPr txBox="1"/>
          <p:nvPr/>
        </p:nvSpPr>
        <p:spPr>
          <a:xfrm>
            <a:off x="10305253" y="1799458"/>
            <a:ext cx="1125415" cy="384336"/>
          </a:xfrm>
          <a:prstGeom prst="rect">
            <a:avLst/>
          </a:prstGeom>
          <a:noFill/>
        </p:spPr>
        <p:txBody>
          <a:bodyPr wrap="square" rtlCol="0">
            <a:spAutoFit/>
          </a:bodyPr>
          <a:lstStyle/>
          <a:p>
            <a:pPr>
              <a:lnSpc>
                <a:spcPct val="86000"/>
              </a:lnSpc>
            </a:pPr>
            <a:r>
              <a:rPr lang="en-US" sz="1100" dirty="0"/>
              <a:t>Workforce Projects</a:t>
            </a:r>
          </a:p>
        </p:txBody>
      </p:sp>
      <p:sp>
        <p:nvSpPr>
          <p:cNvPr id="14" name="Rectangle 13">
            <a:extLst>
              <a:ext uri="{FF2B5EF4-FFF2-40B4-BE49-F238E27FC236}">
                <a16:creationId xmlns:a16="http://schemas.microsoft.com/office/drawing/2014/main" id="{808C6997-3958-8729-466F-67B8A98B9D2B}"/>
              </a:ext>
            </a:extLst>
          </p:cNvPr>
          <p:cNvSpPr/>
          <p:nvPr/>
        </p:nvSpPr>
        <p:spPr>
          <a:xfrm>
            <a:off x="10024489" y="1842272"/>
            <a:ext cx="274320" cy="274320"/>
          </a:xfrm>
          <a:prstGeom prst="rect">
            <a:avLst/>
          </a:prstGeom>
          <a:solidFill>
            <a:srgbClr val="FFF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67874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4407763-1C65-E704-4D39-660F84BE7289}"/>
              </a:ext>
            </a:extLst>
          </p:cNvPr>
          <p:cNvSpPr>
            <a:spLocks noGrp="1"/>
          </p:cNvSpPr>
          <p:nvPr>
            <p:ph type="title"/>
          </p:nvPr>
        </p:nvSpPr>
        <p:spPr>
          <a:xfrm>
            <a:off x="1741641" y="76969"/>
            <a:ext cx="8587537" cy="604865"/>
          </a:xfrm>
        </p:spPr>
        <p:txBody>
          <a:bodyPr>
            <a:noAutofit/>
          </a:bodyPr>
          <a:lstStyle/>
          <a:p>
            <a:r>
              <a:rPr lang="en-US" sz="4000" b="1" dirty="0">
                <a:solidFill>
                  <a:srgbClr val="006337"/>
                </a:solidFill>
                <a:latin typeface="Arial" panose="020B0604020202020204" pitchFamily="34" charset="0"/>
              </a:rPr>
              <a:t>Workforce Strategies &amp; Solutions</a:t>
            </a:r>
          </a:p>
        </p:txBody>
      </p:sp>
      <p:sp>
        <p:nvSpPr>
          <p:cNvPr id="5" name="TextBox 4">
            <a:extLst>
              <a:ext uri="{FF2B5EF4-FFF2-40B4-BE49-F238E27FC236}">
                <a16:creationId xmlns:a16="http://schemas.microsoft.com/office/drawing/2014/main" id="{4FD18EB8-9772-894F-5312-E2A03769A312}"/>
              </a:ext>
            </a:extLst>
          </p:cNvPr>
          <p:cNvSpPr txBox="1"/>
          <p:nvPr/>
        </p:nvSpPr>
        <p:spPr>
          <a:xfrm>
            <a:off x="1078523" y="767846"/>
            <a:ext cx="7807571" cy="6013185"/>
          </a:xfrm>
          <a:prstGeom prst="rect">
            <a:avLst/>
          </a:prstGeom>
          <a:noFill/>
        </p:spPr>
        <p:txBody>
          <a:bodyPr wrap="square">
            <a:spAutoFit/>
          </a:bodyPr>
          <a:lstStyle/>
          <a:p>
            <a:pPr marL="0" indent="0">
              <a:lnSpc>
                <a:spcPct val="95000"/>
              </a:lnSpc>
              <a:buNone/>
            </a:pPr>
            <a:r>
              <a:rPr lang="en-US" b="1" u="sng" dirty="0">
                <a:latin typeface="Arial" panose="020B0604020202020204" pitchFamily="34" charset="0"/>
              </a:rPr>
              <a:t>Phoebe Health Science Pathway:</a:t>
            </a:r>
          </a:p>
          <a:p>
            <a:pPr marL="342900" indent="-342900">
              <a:lnSpc>
                <a:spcPct val="95000"/>
              </a:lnSpc>
              <a:buFont typeface="Arial" panose="020B0604020202020204" pitchFamily="34" charset="0"/>
              <a:buChar char="•"/>
            </a:pPr>
            <a:r>
              <a:rPr lang="en-US" sz="1700" dirty="0">
                <a:latin typeface="Arial" panose="020B0604020202020204" pitchFamily="34" charset="0"/>
              </a:rPr>
              <a:t>Health Science (Phase 1) - Dougherty County</a:t>
            </a:r>
          </a:p>
          <a:p>
            <a:pPr marL="952485" lvl="1" indent="-342900">
              <a:lnSpc>
                <a:spcPct val="95000"/>
              </a:lnSpc>
              <a:buFont typeface="Courier New" panose="02070309020205020404" pitchFamily="49" charset="0"/>
              <a:buChar char="o"/>
            </a:pPr>
            <a:r>
              <a:rPr lang="en-US" sz="1700" b="1" dirty="0">
                <a:latin typeface="Arial" panose="020B0604020202020204" pitchFamily="34" charset="0"/>
              </a:rPr>
              <a:t>Phoebe Putney Memorial Hospital</a:t>
            </a:r>
            <a:r>
              <a:rPr lang="en-US" sz="1700" dirty="0">
                <a:latin typeface="Arial" panose="020B0604020202020204" pitchFamily="34" charset="0"/>
              </a:rPr>
              <a:t>, Inc.</a:t>
            </a:r>
          </a:p>
          <a:p>
            <a:pPr marL="952485" lvl="1" indent="-342900">
              <a:lnSpc>
                <a:spcPct val="95000"/>
              </a:lnSpc>
              <a:buFont typeface="Courier New" panose="02070309020205020404" pitchFamily="49" charset="0"/>
              <a:buChar char="o"/>
            </a:pPr>
            <a:r>
              <a:rPr lang="en-US" sz="1700" dirty="0">
                <a:latin typeface="Arial" panose="020B0604020202020204" pitchFamily="34" charset="0"/>
              </a:rPr>
              <a:t>Commodore Conyers College &amp; Career </a:t>
            </a:r>
            <a:br>
              <a:rPr lang="en-US" sz="1700" dirty="0">
                <a:latin typeface="Arial" panose="020B0604020202020204" pitchFamily="34" charset="0"/>
              </a:rPr>
            </a:br>
            <a:r>
              <a:rPr lang="en-US" sz="1700" dirty="0">
                <a:latin typeface="Arial" panose="020B0604020202020204" pitchFamily="34" charset="0"/>
              </a:rPr>
              <a:t>Academy (4 C model)</a:t>
            </a:r>
          </a:p>
          <a:p>
            <a:pPr marL="1562070" lvl="2" indent="-342900">
              <a:lnSpc>
                <a:spcPct val="95000"/>
              </a:lnSpc>
              <a:buFont typeface="Wingdings" panose="05000000000000000000" pitchFamily="2" charset="2"/>
              <a:buChar char="§"/>
            </a:pPr>
            <a:r>
              <a:rPr lang="en-US" sz="1700" b="1" dirty="0">
                <a:latin typeface="Arial" panose="020B0604020202020204" pitchFamily="34" charset="0"/>
              </a:rPr>
              <a:t>Dougherty County </a:t>
            </a:r>
            <a:r>
              <a:rPr lang="en-US" sz="1700" dirty="0">
                <a:latin typeface="Arial" panose="020B0604020202020204" pitchFamily="34" charset="0"/>
              </a:rPr>
              <a:t>School System</a:t>
            </a:r>
          </a:p>
          <a:p>
            <a:pPr marL="1562070" lvl="2" indent="-342900">
              <a:lnSpc>
                <a:spcPct val="95000"/>
              </a:lnSpc>
              <a:buFont typeface="Wingdings" panose="05000000000000000000" pitchFamily="2" charset="2"/>
              <a:buChar char="§"/>
            </a:pPr>
            <a:r>
              <a:rPr lang="en-US" sz="1700" b="1" dirty="0">
                <a:latin typeface="Arial" panose="020B0604020202020204" pitchFamily="34" charset="0"/>
              </a:rPr>
              <a:t>Baker County </a:t>
            </a:r>
            <a:r>
              <a:rPr lang="en-US" sz="1700" dirty="0">
                <a:latin typeface="Arial" panose="020B0604020202020204" pitchFamily="34" charset="0"/>
              </a:rPr>
              <a:t>School System</a:t>
            </a:r>
          </a:p>
          <a:p>
            <a:pPr marL="1562070" lvl="2" indent="-342900">
              <a:lnSpc>
                <a:spcPct val="95000"/>
              </a:lnSpc>
              <a:buFont typeface="Wingdings" panose="05000000000000000000" pitchFamily="2" charset="2"/>
              <a:buChar char="§"/>
            </a:pPr>
            <a:r>
              <a:rPr lang="en-US" sz="1700" b="1" dirty="0">
                <a:latin typeface="Arial" panose="020B0604020202020204" pitchFamily="34" charset="0"/>
              </a:rPr>
              <a:t>Calhoun County </a:t>
            </a:r>
            <a:r>
              <a:rPr lang="en-US" sz="1700" dirty="0">
                <a:latin typeface="Arial" panose="020B0604020202020204" pitchFamily="34" charset="0"/>
              </a:rPr>
              <a:t>School District</a:t>
            </a:r>
          </a:p>
          <a:p>
            <a:pPr marL="1562070" lvl="2" indent="-342900">
              <a:lnSpc>
                <a:spcPct val="95000"/>
              </a:lnSpc>
              <a:buFont typeface="Wingdings" panose="05000000000000000000" pitchFamily="2" charset="2"/>
              <a:buChar char="§"/>
            </a:pPr>
            <a:r>
              <a:rPr lang="en-US" sz="1700" b="1" dirty="0">
                <a:latin typeface="Arial" panose="020B0604020202020204" pitchFamily="34" charset="0"/>
              </a:rPr>
              <a:t>Terrell County </a:t>
            </a:r>
            <a:r>
              <a:rPr lang="en-US" sz="1700" dirty="0">
                <a:latin typeface="Arial" panose="020B0604020202020204" pitchFamily="34" charset="0"/>
              </a:rPr>
              <a:t>Charter Schools</a:t>
            </a:r>
          </a:p>
          <a:p>
            <a:pPr marL="952485" lvl="1" indent="-342900">
              <a:lnSpc>
                <a:spcPct val="95000"/>
              </a:lnSpc>
              <a:buFont typeface="Courier New" panose="02070309020205020404" pitchFamily="49" charset="0"/>
              <a:buChar char="o"/>
            </a:pPr>
            <a:r>
              <a:rPr lang="en-US" sz="1700" dirty="0">
                <a:latin typeface="Arial" panose="020B0604020202020204" pitchFamily="34" charset="0"/>
              </a:rPr>
              <a:t>Albany State University</a:t>
            </a:r>
          </a:p>
          <a:p>
            <a:pPr marL="952485" lvl="1" indent="-342900">
              <a:lnSpc>
                <a:spcPct val="95000"/>
              </a:lnSpc>
              <a:buFont typeface="Courier New" panose="02070309020205020404" pitchFamily="49" charset="0"/>
              <a:buChar char="o"/>
            </a:pPr>
            <a:r>
              <a:rPr lang="en-US" sz="1700" dirty="0">
                <a:latin typeface="Arial" panose="020B0604020202020204" pitchFamily="34" charset="0"/>
              </a:rPr>
              <a:t>Albany Technical College</a:t>
            </a:r>
          </a:p>
          <a:p>
            <a:pPr marL="952485" lvl="1" indent="-342900">
              <a:lnSpc>
                <a:spcPct val="95000"/>
              </a:lnSpc>
              <a:buFont typeface="Courier New" panose="02070309020205020404" pitchFamily="49" charset="0"/>
              <a:buChar char="o"/>
            </a:pPr>
            <a:r>
              <a:rPr lang="en-US" sz="1700" dirty="0">
                <a:latin typeface="Arial" panose="020B0604020202020204" pitchFamily="34" charset="0"/>
              </a:rPr>
              <a:t>Georgia Board of Nursing</a:t>
            </a:r>
          </a:p>
          <a:p>
            <a:pPr marL="952485" lvl="1" indent="-342900">
              <a:lnSpc>
                <a:spcPct val="95000"/>
              </a:lnSpc>
              <a:buFont typeface="Courier New" panose="02070309020205020404" pitchFamily="49" charset="0"/>
              <a:buChar char="o"/>
            </a:pPr>
            <a:r>
              <a:rPr lang="en-US" sz="1700" dirty="0">
                <a:latin typeface="Arial" panose="020B0604020202020204" pitchFamily="34" charset="0"/>
              </a:rPr>
              <a:t>SREB </a:t>
            </a:r>
          </a:p>
          <a:p>
            <a:pPr marL="952485" lvl="1" indent="-342900">
              <a:lnSpc>
                <a:spcPct val="95000"/>
              </a:lnSpc>
              <a:buFont typeface="Courier New" panose="02070309020205020404" pitchFamily="49" charset="0"/>
              <a:buChar char="o"/>
            </a:pPr>
            <a:r>
              <a:rPr lang="en-US" sz="1700" dirty="0">
                <a:latin typeface="Arial" panose="020B0604020202020204" pitchFamily="34" charset="0"/>
              </a:rPr>
              <a:t>GaDOE CTAE</a:t>
            </a:r>
          </a:p>
          <a:p>
            <a:pPr marL="342900" indent="-342900">
              <a:lnSpc>
                <a:spcPct val="95000"/>
              </a:lnSpc>
              <a:buFont typeface="Arial" panose="020B0604020202020204" pitchFamily="34" charset="0"/>
              <a:buChar char="•"/>
            </a:pPr>
            <a:r>
              <a:rPr lang="en-US" sz="1700" dirty="0">
                <a:latin typeface="Arial" panose="020B0604020202020204" pitchFamily="34" charset="0"/>
              </a:rPr>
              <a:t>Health Science (Phase 2) – Lee &amp; Sumter </a:t>
            </a:r>
            <a:br>
              <a:rPr lang="en-US" sz="1700" dirty="0">
                <a:latin typeface="Arial" panose="020B0604020202020204" pitchFamily="34" charset="0"/>
              </a:rPr>
            </a:br>
            <a:r>
              <a:rPr lang="en-US" sz="1700" dirty="0">
                <a:latin typeface="Arial" panose="020B0604020202020204" pitchFamily="34" charset="0"/>
              </a:rPr>
              <a:t>Counties</a:t>
            </a:r>
          </a:p>
          <a:p>
            <a:pPr marL="952485" lvl="1" indent="-342900">
              <a:lnSpc>
                <a:spcPct val="95000"/>
              </a:lnSpc>
              <a:buFont typeface="Courier New" panose="02070309020205020404" pitchFamily="49" charset="0"/>
              <a:buChar char="o"/>
            </a:pPr>
            <a:r>
              <a:rPr lang="en-US" sz="1700" dirty="0">
                <a:latin typeface="Arial" panose="020B0604020202020204" pitchFamily="34" charset="0"/>
              </a:rPr>
              <a:t>Phoebe Putney Memorial Hospital, Inc.</a:t>
            </a:r>
          </a:p>
          <a:p>
            <a:pPr marL="952485" lvl="1" indent="-342900">
              <a:lnSpc>
                <a:spcPct val="95000"/>
              </a:lnSpc>
              <a:buFont typeface="Courier New" panose="02070309020205020404" pitchFamily="49" charset="0"/>
              <a:buChar char="o"/>
            </a:pPr>
            <a:r>
              <a:rPr lang="en-US" sz="1700" b="1" dirty="0">
                <a:latin typeface="Arial" panose="020B0604020202020204" pitchFamily="34" charset="0"/>
              </a:rPr>
              <a:t>Lee County</a:t>
            </a:r>
          </a:p>
          <a:p>
            <a:pPr marL="952485" lvl="1" indent="-342900">
              <a:lnSpc>
                <a:spcPct val="95000"/>
              </a:lnSpc>
              <a:buFont typeface="Courier New" panose="02070309020205020404" pitchFamily="49" charset="0"/>
              <a:buChar char="o"/>
            </a:pPr>
            <a:r>
              <a:rPr lang="en-US" sz="1700" b="1" dirty="0">
                <a:latin typeface="Arial" panose="020B0604020202020204" pitchFamily="34" charset="0"/>
              </a:rPr>
              <a:t>Sumter County </a:t>
            </a:r>
            <a:r>
              <a:rPr lang="en-US" sz="1700" dirty="0">
                <a:latin typeface="Arial" panose="020B0604020202020204" pitchFamily="34" charset="0"/>
              </a:rPr>
              <a:t>High School / </a:t>
            </a:r>
            <a:br>
              <a:rPr lang="en-US" sz="1700" dirty="0">
                <a:latin typeface="Arial" panose="020B0604020202020204" pitchFamily="34" charset="0"/>
              </a:rPr>
            </a:br>
            <a:r>
              <a:rPr lang="en-US" sz="1700" dirty="0">
                <a:latin typeface="Arial" panose="020B0604020202020204" pitchFamily="34" charset="0"/>
              </a:rPr>
              <a:t>Ignite College &amp; Career Academy</a:t>
            </a:r>
          </a:p>
          <a:p>
            <a:pPr marL="952485" lvl="1" indent="-342900">
              <a:lnSpc>
                <a:spcPct val="95000"/>
              </a:lnSpc>
              <a:buFont typeface="Courier New" panose="02070309020205020404" pitchFamily="49" charset="0"/>
              <a:buChar char="o"/>
            </a:pPr>
            <a:r>
              <a:rPr lang="en-US" sz="1700" dirty="0">
                <a:latin typeface="Arial" panose="020B0604020202020204" pitchFamily="34" charset="0"/>
              </a:rPr>
              <a:t>South Georgia Technical College</a:t>
            </a:r>
          </a:p>
          <a:p>
            <a:pPr marL="952485" lvl="1" indent="-342900">
              <a:lnSpc>
                <a:spcPct val="95000"/>
              </a:lnSpc>
              <a:buFont typeface="Courier New" panose="02070309020205020404" pitchFamily="49" charset="0"/>
              <a:buChar char="o"/>
            </a:pPr>
            <a:r>
              <a:rPr lang="en-US" sz="1700" dirty="0">
                <a:latin typeface="Arial" panose="020B0604020202020204" pitchFamily="34" charset="0"/>
              </a:rPr>
              <a:t>Georgia Southwestern University</a:t>
            </a:r>
          </a:p>
          <a:p>
            <a:pPr>
              <a:lnSpc>
                <a:spcPct val="95000"/>
              </a:lnSpc>
            </a:pPr>
            <a:endParaRPr lang="en-US" dirty="0">
              <a:latin typeface="Arial" panose="020B0604020202020204" pitchFamily="34" charset="0"/>
            </a:endParaRPr>
          </a:p>
        </p:txBody>
      </p:sp>
      <p:pic>
        <p:nvPicPr>
          <p:cNvPr id="6" name="Picture 5">
            <a:extLst>
              <a:ext uri="{FF2B5EF4-FFF2-40B4-BE49-F238E27FC236}">
                <a16:creationId xmlns:a16="http://schemas.microsoft.com/office/drawing/2014/main" id="{6EF72D3B-3D03-4A39-B2BA-85076FB2F783}"/>
              </a:ext>
            </a:extLst>
          </p:cNvPr>
          <p:cNvPicPr>
            <a:picLocks noChangeAspect="1"/>
          </p:cNvPicPr>
          <p:nvPr/>
        </p:nvPicPr>
        <p:blipFill rotWithShape="1">
          <a:blip r:embed="rId2"/>
          <a:srcRect r="6755" b="66925"/>
          <a:stretch/>
        </p:blipFill>
        <p:spPr>
          <a:xfrm>
            <a:off x="6719785" y="3009452"/>
            <a:ext cx="5020056" cy="839096"/>
          </a:xfrm>
          <a:prstGeom prst="rect">
            <a:avLst/>
          </a:prstGeom>
          <a:ln w="28575">
            <a:solidFill>
              <a:srgbClr val="35495B"/>
            </a:solidFill>
          </a:ln>
        </p:spPr>
      </p:pic>
      <p:pic>
        <p:nvPicPr>
          <p:cNvPr id="7" name="Picture 6">
            <a:extLst>
              <a:ext uri="{FF2B5EF4-FFF2-40B4-BE49-F238E27FC236}">
                <a16:creationId xmlns:a16="http://schemas.microsoft.com/office/drawing/2014/main" id="{CFA1405B-A153-5D3D-D844-14149C7D00C4}"/>
              </a:ext>
            </a:extLst>
          </p:cNvPr>
          <p:cNvPicPr>
            <a:picLocks noChangeAspect="1"/>
          </p:cNvPicPr>
          <p:nvPr/>
        </p:nvPicPr>
        <p:blipFill rotWithShape="1">
          <a:blip r:embed="rId2"/>
          <a:srcRect t="35731" r="265" b="35524"/>
          <a:stretch/>
        </p:blipFill>
        <p:spPr>
          <a:xfrm>
            <a:off x="6805949" y="4945703"/>
            <a:ext cx="5020056" cy="681797"/>
          </a:xfrm>
          <a:prstGeom prst="rect">
            <a:avLst/>
          </a:prstGeom>
          <a:ln w="28575">
            <a:solidFill>
              <a:srgbClr val="35495B"/>
            </a:solidFill>
          </a:ln>
        </p:spPr>
      </p:pic>
      <p:pic>
        <p:nvPicPr>
          <p:cNvPr id="8" name="Picture 7">
            <a:extLst>
              <a:ext uri="{FF2B5EF4-FFF2-40B4-BE49-F238E27FC236}">
                <a16:creationId xmlns:a16="http://schemas.microsoft.com/office/drawing/2014/main" id="{4B4AC15F-CFA6-2A75-034F-00A3CCB316CC}"/>
              </a:ext>
            </a:extLst>
          </p:cNvPr>
          <p:cNvPicPr>
            <a:picLocks noChangeAspect="1"/>
          </p:cNvPicPr>
          <p:nvPr/>
        </p:nvPicPr>
        <p:blipFill rotWithShape="1">
          <a:blip r:embed="rId2"/>
          <a:srcRect l="1514" t="65517" r="1703" b="5466"/>
          <a:stretch/>
        </p:blipFill>
        <p:spPr>
          <a:xfrm>
            <a:off x="6687782" y="1311223"/>
            <a:ext cx="5018122" cy="805687"/>
          </a:xfrm>
          <a:prstGeom prst="rect">
            <a:avLst/>
          </a:prstGeom>
          <a:ln w="28575">
            <a:solidFill>
              <a:schemeClr val="tx2"/>
            </a:solidFill>
          </a:ln>
        </p:spPr>
      </p:pic>
    </p:spTree>
    <p:extLst>
      <p:ext uri="{BB962C8B-B14F-4D97-AF65-F5344CB8AC3E}">
        <p14:creationId xmlns:p14="http://schemas.microsoft.com/office/powerpoint/2010/main" val="9235375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D03DC-02D9-2B26-653E-E7EDCA08342B}"/>
              </a:ext>
            </a:extLst>
          </p:cNvPr>
          <p:cNvSpPr>
            <a:spLocks noGrp="1"/>
          </p:cNvSpPr>
          <p:nvPr>
            <p:ph type="ctrTitle"/>
          </p:nvPr>
        </p:nvSpPr>
        <p:spPr>
          <a:xfrm>
            <a:off x="327816" y="-1309806"/>
            <a:ext cx="12192000" cy="2387600"/>
          </a:xfrm>
        </p:spPr>
        <p:txBody>
          <a:bodyPr>
            <a:normAutofit/>
          </a:bodyPr>
          <a:lstStyle/>
          <a:p>
            <a:r>
              <a:rPr lang="en-US" sz="3300" b="1" dirty="0">
                <a:solidFill>
                  <a:srgbClr val="006337"/>
                </a:solidFill>
                <a:latin typeface="Arial" panose="020B0604020202020204" pitchFamily="34" charset="0"/>
                <a:cs typeface="Arial" panose="020B0604020202020204" pitchFamily="34" charset="0"/>
              </a:rPr>
              <a:t>FY23 CTAE Manufacturing Equipment Grant Recipients</a:t>
            </a:r>
            <a:br>
              <a:rPr lang="en-US" sz="3300" b="1" dirty="0">
                <a:solidFill>
                  <a:srgbClr val="006337"/>
                </a:solidFill>
                <a:latin typeface="Arial" panose="020B0604020202020204" pitchFamily="34" charset="0"/>
                <a:cs typeface="Arial" panose="020B0604020202020204" pitchFamily="34" charset="0"/>
              </a:rPr>
            </a:br>
            <a:r>
              <a:rPr lang="en-US" sz="3300" dirty="0">
                <a:solidFill>
                  <a:srgbClr val="006337"/>
                </a:solidFill>
                <a:latin typeface="Arial" panose="020B0604020202020204" pitchFamily="34" charset="0"/>
                <a:cs typeface="Arial" panose="020B0604020202020204" pitchFamily="34" charset="0"/>
              </a:rPr>
              <a:t>Economic Development Crosswalk</a:t>
            </a:r>
          </a:p>
        </p:txBody>
      </p:sp>
      <p:pic>
        <p:nvPicPr>
          <p:cNvPr id="5" name="Picture 4">
            <a:extLst>
              <a:ext uri="{FF2B5EF4-FFF2-40B4-BE49-F238E27FC236}">
                <a16:creationId xmlns:a16="http://schemas.microsoft.com/office/drawing/2014/main" id="{09031597-1090-0708-37ED-6A3A89265E6E}"/>
              </a:ext>
            </a:extLst>
          </p:cNvPr>
          <p:cNvPicPr>
            <a:picLocks noChangeAspect="1"/>
          </p:cNvPicPr>
          <p:nvPr/>
        </p:nvPicPr>
        <p:blipFill rotWithShape="1">
          <a:blip r:embed="rId2"/>
          <a:srcRect t="20305" r="55401"/>
          <a:stretch/>
        </p:blipFill>
        <p:spPr>
          <a:xfrm>
            <a:off x="989539" y="1218470"/>
            <a:ext cx="4472351" cy="5015971"/>
          </a:xfrm>
          <a:prstGeom prst="rect">
            <a:avLst/>
          </a:prstGeom>
        </p:spPr>
      </p:pic>
      <p:pic>
        <p:nvPicPr>
          <p:cNvPr id="4" name="Picture 3">
            <a:extLst>
              <a:ext uri="{FF2B5EF4-FFF2-40B4-BE49-F238E27FC236}">
                <a16:creationId xmlns:a16="http://schemas.microsoft.com/office/drawing/2014/main" id="{DE033AC2-5C4B-D0B5-FFF7-C5AF6FA7C861}"/>
              </a:ext>
            </a:extLst>
          </p:cNvPr>
          <p:cNvPicPr>
            <a:picLocks noChangeAspect="1"/>
          </p:cNvPicPr>
          <p:nvPr/>
        </p:nvPicPr>
        <p:blipFill rotWithShape="1">
          <a:blip r:embed="rId2">
            <a:clrChange>
              <a:clrFrom>
                <a:srgbClr val="FFFFFF"/>
              </a:clrFrom>
              <a:clrTo>
                <a:srgbClr val="FFFFFF">
                  <a:alpha val="0"/>
                </a:srgbClr>
              </a:clrTo>
            </a:clrChange>
          </a:blip>
          <a:srcRect l="45180" t="16189" r="1"/>
          <a:stretch/>
        </p:blipFill>
        <p:spPr>
          <a:xfrm>
            <a:off x="6039207" y="1185522"/>
            <a:ext cx="5728022" cy="4890138"/>
          </a:xfrm>
          <a:prstGeom prst="rect">
            <a:avLst/>
          </a:prstGeom>
        </p:spPr>
      </p:pic>
    </p:spTree>
    <p:extLst>
      <p:ext uri="{BB962C8B-B14F-4D97-AF65-F5344CB8AC3E}">
        <p14:creationId xmlns:p14="http://schemas.microsoft.com/office/powerpoint/2010/main" val="42017991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7E057415-651F-A02B-4425-758AD8A39E1B}"/>
              </a:ext>
            </a:extLst>
          </p:cNvPr>
          <p:cNvSpPr>
            <a:spLocks noGrp="1"/>
          </p:cNvSpPr>
          <p:nvPr/>
        </p:nvSpPr>
        <p:spPr>
          <a:xfrm>
            <a:off x="1345027" y="1164099"/>
            <a:ext cx="10438227" cy="1662165"/>
          </a:xfrm>
          <a:prstGeom prst="rect">
            <a:avLst/>
          </a:prstGeom>
          <a:ln w="38100">
            <a:solidFill>
              <a:srgbClr val="4C8E41"/>
            </a:solidFill>
          </a:ln>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3200" b="1" kern="1200">
                <a:solidFill>
                  <a:schemeClr val="bg2">
                    <a:lumMod val="50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indent="0">
              <a:spcBef>
                <a:spcPts val="1200"/>
              </a:spcBef>
              <a:buNone/>
            </a:pPr>
            <a:r>
              <a:rPr lang="en-US" sz="2800" b="0" dirty="0">
                <a:solidFill>
                  <a:schemeClr val="tx1"/>
                </a:solidFill>
                <a:latin typeface="Arial"/>
                <a:ea typeface="Calibri" panose="020F0502020204030204" pitchFamily="34" charset="0"/>
                <a:cs typeface="Arial"/>
              </a:rPr>
              <a:t>A district wide certification process that prepares</a:t>
            </a:r>
            <a:r>
              <a:rPr lang="en-US" sz="2800" b="0" dirty="0">
                <a:solidFill>
                  <a:schemeClr val="tx1"/>
                </a:solidFill>
                <a:latin typeface="Arial"/>
                <a:cs typeface="Arial"/>
              </a:rPr>
              <a:t> school districts to adopt best practices and behaviors that support economic development, strengthen their programs, and align education with key regional industries. </a:t>
            </a:r>
            <a:endParaRPr lang="en-US" sz="2800" b="0" dirty="0">
              <a:solidFill>
                <a:schemeClr val="tx1"/>
              </a:solidFill>
            </a:endParaRPr>
          </a:p>
          <a:p>
            <a:pPr marL="285750" indent="-285750">
              <a:buFont typeface="Arial" panose="020B0604020202020204" pitchFamily="34" charset="0"/>
              <a:buChar char="•"/>
            </a:pPr>
            <a:endParaRPr lang="en-US" sz="2000" dirty="0"/>
          </a:p>
          <a:p>
            <a:pPr marL="285750" indent="-285750" algn="l">
              <a:buFont typeface="Arial" panose="020B0604020202020204" pitchFamily="34" charset="0"/>
              <a:buChar char="•"/>
            </a:pPr>
            <a:endParaRPr lang="en-US" sz="1800" dirty="0"/>
          </a:p>
          <a:p>
            <a:pPr algn="l"/>
            <a:endParaRPr lang="en-US" sz="1800" dirty="0">
              <a:ea typeface="Calibri" panose="020F0502020204030204" pitchFamily="34" charset="0"/>
            </a:endParaRPr>
          </a:p>
        </p:txBody>
      </p:sp>
      <p:pic>
        <p:nvPicPr>
          <p:cNvPr id="5" name="Picture 4" descr="A picture containing icon&#10;&#10;Description automatically generated">
            <a:extLst>
              <a:ext uri="{FF2B5EF4-FFF2-40B4-BE49-F238E27FC236}">
                <a16:creationId xmlns:a16="http://schemas.microsoft.com/office/drawing/2014/main" id="{E7095A95-B566-BEDE-4BED-890957E349BF}"/>
              </a:ext>
            </a:extLst>
          </p:cNvPr>
          <p:cNvPicPr>
            <a:picLocks noChangeAspect="1"/>
          </p:cNvPicPr>
          <p:nvPr/>
        </p:nvPicPr>
        <p:blipFill>
          <a:blip r:embed="rId2"/>
          <a:stretch>
            <a:fillRect/>
          </a:stretch>
        </p:blipFill>
        <p:spPr>
          <a:xfrm>
            <a:off x="2630659" y="2843851"/>
            <a:ext cx="3530990" cy="3437720"/>
          </a:xfrm>
          <a:prstGeom prst="rect">
            <a:avLst/>
          </a:prstGeom>
        </p:spPr>
      </p:pic>
      <p:sp>
        <p:nvSpPr>
          <p:cNvPr id="6" name="Title 5">
            <a:extLst>
              <a:ext uri="{FF2B5EF4-FFF2-40B4-BE49-F238E27FC236}">
                <a16:creationId xmlns:a16="http://schemas.microsoft.com/office/drawing/2014/main" id="{13BEE5E9-0D4A-B119-D85C-812A19028830}"/>
              </a:ext>
            </a:extLst>
          </p:cNvPr>
          <p:cNvSpPr txBox="1">
            <a:spLocks/>
          </p:cNvSpPr>
          <p:nvPr/>
        </p:nvSpPr>
        <p:spPr>
          <a:xfrm>
            <a:off x="1032414" y="0"/>
            <a:ext cx="10750840" cy="1181686"/>
          </a:xfrm>
          <a:prstGeom prst="rect">
            <a:avLst/>
          </a:prstGeom>
        </p:spPr>
        <p:txBody>
          <a:bodyPr vert="horz" lIns="0" tIns="0" rIns="0" bIns="0" rtlCol="0" anchor="ctr" anchorCtr="0">
            <a:noAutofit/>
          </a:bodyPr>
          <a:lstStyle>
            <a:lvl1pPr algn="ctr" defTabSz="457189" rtl="0" eaLnBrk="1" latinLnBrk="0" hangingPunct="1">
              <a:spcBef>
                <a:spcPct val="0"/>
              </a:spcBef>
              <a:buNone/>
              <a:defRPr sz="2800" b="0" i="0" kern="1200" baseline="0">
                <a:solidFill>
                  <a:srgbClr val="000000"/>
                </a:solidFill>
                <a:latin typeface="Calibri" panose="020F0502020204030204" pitchFamily="34" charset="0"/>
                <a:ea typeface="+mj-ea"/>
                <a:cs typeface="Calibri" panose="020F0502020204030204" pitchFamily="34" charset="0"/>
              </a:defRPr>
            </a:lvl1pPr>
          </a:lstStyle>
          <a:p>
            <a:r>
              <a:rPr lang="en-US" sz="3500" b="1" dirty="0">
                <a:solidFill>
                  <a:srgbClr val="006337"/>
                </a:solidFill>
                <a:latin typeface="Arial" panose="020B0604020202020204" pitchFamily="34" charset="0"/>
              </a:rPr>
              <a:t>Economic Development Partnership (EDP)</a:t>
            </a:r>
          </a:p>
        </p:txBody>
      </p:sp>
      <p:pic>
        <p:nvPicPr>
          <p:cNvPr id="7" name="Picture 6" descr="A picture containing text, circle, screenshot, graphics&#10;&#10;Description automatically generated">
            <a:extLst>
              <a:ext uri="{FF2B5EF4-FFF2-40B4-BE49-F238E27FC236}">
                <a16:creationId xmlns:a16="http://schemas.microsoft.com/office/drawing/2014/main" id="{5206D864-CDF8-1403-9466-D85FEA9C5F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741" y="2826264"/>
            <a:ext cx="3529584" cy="3594131"/>
          </a:xfrm>
          <a:prstGeom prst="rect">
            <a:avLst/>
          </a:prstGeom>
        </p:spPr>
      </p:pic>
    </p:spTree>
    <p:extLst>
      <p:ext uri="{BB962C8B-B14F-4D97-AF65-F5344CB8AC3E}">
        <p14:creationId xmlns:p14="http://schemas.microsoft.com/office/powerpoint/2010/main" val="25079424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30020-B589-4D71-B4BB-37714F7F5AD0}"/>
              </a:ext>
            </a:extLst>
          </p:cNvPr>
          <p:cNvSpPr>
            <a:spLocks noGrp="1"/>
          </p:cNvSpPr>
          <p:nvPr>
            <p:ph type="ctrTitle"/>
          </p:nvPr>
        </p:nvSpPr>
        <p:spPr>
          <a:xfrm>
            <a:off x="1330015" y="21302"/>
            <a:ext cx="10336172" cy="1223034"/>
          </a:xfrm>
        </p:spPr>
        <p:txBody>
          <a:bodyPr>
            <a:normAutofit/>
          </a:bodyPr>
          <a:lstStyle/>
          <a:p>
            <a:pPr algn="ctr"/>
            <a:r>
              <a:rPr lang="en-US" sz="3600" b="1" dirty="0">
                <a:solidFill>
                  <a:srgbClr val="1A2C5A"/>
                </a:solidFill>
                <a:latin typeface="Arial"/>
                <a:cs typeface="Arial"/>
              </a:rPr>
              <a:t>EDP Districts are evaluated with a Continuum Criteria in the following 6 areas:</a:t>
            </a:r>
          </a:p>
        </p:txBody>
      </p:sp>
      <p:sp>
        <p:nvSpPr>
          <p:cNvPr id="3" name="Content Placeholder 2">
            <a:extLst>
              <a:ext uri="{FF2B5EF4-FFF2-40B4-BE49-F238E27FC236}">
                <a16:creationId xmlns:a16="http://schemas.microsoft.com/office/drawing/2014/main" id="{96A98EDF-DA3E-44F2-B621-029437F4D15B}"/>
              </a:ext>
            </a:extLst>
          </p:cNvPr>
          <p:cNvSpPr>
            <a:spLocks noGrp="1"/>
          </p:cNvSpPr>
          <p:nvPr>
            <p:ph type="subTitle" idx="1"/>
          </p:nvPr>
        </p:nvSpPr>
        <p:spPr>
          <a:xfrm>
            <a:off x="1222185" y="1586670"/>
            <a:ext cx="10551832" cy="4025839"/>
          </a:xfrm>
        </p:spPr>
        <p:txBody>
          <a:bodyPr vert="horz" lIns="91440" tIns="45720" rIns="91440" bIns="45720" rtlCol="0" anchor="t">
            <a:noAutofit/>
          </a:bodyPr>
          <a:lstStyle/>
          <a:p>
            <a:pPr>
              <a:buFont typeface="Wingdings" panose="05000000000000000000" pitchFamily="2" charset="2"/>
              <a:buChar char="ü"/>
            </a:pPr>
            <a:r>
              <a:rPr lang="en-US" sz="2500" dirty="0">
                <a:solidFill>
                  <a:schemeClr val="tx1"/>
                </a:solidFill>
                <a:latin typeface="Arial"/>
                <a:cs typeface="Arial"/>
              </a:rPr>
              <a:t>CTAE Advisory Committees</a:t>
            </a:r>
          </a:p>
          <a:p>
            <a:pPr>
              <a:buFont typeface="Wingdings" panose="05000000000000000000" pitchFamily="2" charset="2"/>
              <a:buChar char="ü"/>
            </a:pPr>
            <a:r>
              <a:rPr lang="en-US" sz="2500" dirty="0">
                <a:solidFill>
                  <a:schemeClr val="tx1"/>
                </a:solidFill>
                <a:latin typeface="Arial"/>
                <a:cs typeface="Arial"/>
              </a:rPr>
              <a:t>Industry Certification of Pathway programs.</a:t>
            </a:r>
          </a:p>
          <a:p>
            <a:pPr>
              <a:buFont typeface="Wingdings" panose="05000000000000000000" pitchFamily="2" charset="2"/>
              <a:buChar char="ü"/>
            </a:pPr>
            <a:r>
              <a:rPr lang="en-US" sz="2500" dirty="0">
                <a:solidFill>
                  <a:schemeClr val="tx1"/>
                </a:solidFill>
                <a:latin typeface="Arial"/>
                <a:cs typeface="Arial"/>
              </a:rPr>
              <a:t>Alignment and operation of the Work-Based Learning program (WBL)</a:t>
            </a:r>
          </a:p>
          <a:p>
            <a:pPr>
              <a:spcBef>
                <a:spcPts val="0"/>
              </a:spcBef>
              <a:buFont typeface="Wingdings" panose="05000000000000000000" pitchFamily="2" charset="2"/>
              <a:buChar char="ü"/>
            </a:pPr>
            <a:r>
              <a:rPr lang="en-US" sz="2500" dirty="0">
                <a:solidFill>
                  <a:schemeClr val="tx1"/>
                </a:solidFill>
                <a:latin typeface="Arial"/>
                <a:cs typeface="Arial"/>
              </a:rPr>
              <a:t>Evidence of Employability Skill development </a:t>
            </a:r>
          </a:p>
          <a:p>
            <a:pPr>
              <a:spcBef>
                <a:spcPts val="0"/>
              </a:spcBef>
            </a:pPr>
            <a:r>
              <a:rPr lang="en-US" sz="2500" dirty="0">
                <a:solidFill>
                  <a:schemeClr val="tx1"/>
                </a:solidFill>
                <a:latin typeface="Arial"/>
                <a:cs typeface="Arial"/>
              </a:rPr>
              <a:t>   and application. </a:t>
            </a:r>
            <a:endParaRPr lang="en-US" sz="2500" dirty="0">
              <a:solidFill>
                <a:schemeClr val="tx1"/>
              </a:solidFill>
            </a:endParaRPr>
          </a:p>
          <a:p>
            <a:pPr>
              <a:buFont typeface="Wingdings" panose="05000000000000000000" pitchFamily="2" charset="2"/>
              <a:buChar char="ü"/>
            </a:pPr>
            <a:r>
              <a:rPr lang="en-US" sz="2500" dirty="0">
                <a:solidFill>
                  <a:schemeClr val="tx1"/>
                </a:solidFill>
                <a:latin typeface="Arial"/>
                <a:cs typeface="Arial"/>
              </a:rPr>
              <a:t>Pathway alignment to local and regional economy. </a:t>
            </a:r>
            <a:endParaRPr lang="en-US" sz="2500" dirty="0">
              <a:solidFill>
                <a:schemeClr val="tx1"/>
              </a:solidFill>
            </a:endParaRPr>
          </a:p>
          <a:p>
            <a:pPr>
              <a:buFont typeface="Wingdings" panose="05000000000000000000" pitchFamily="2" charset="2"/>
              <a:buChar char="ü"/>
            </a:pPr>
            <a:r>
              <a:rPr lang="en-US" sz="2500" dirty="0">
                <a:solidFill>
                  <a:schemeClr val="tx1"/>
                </a:solidFill>
                <a:latin typeface="Arial"/>
                <a:cs typeface="Arial"/>
              </a:rPr>
              <a:t>Culture of Economic Development within the school district and community.</a:t>
            </a:r>
          </a:p>
        </p:txBody>
      </p:sp>
      <p:grpSp>
        <p:nvGrpSpPr>
          <p:cNvPr id="10" name="Group 9">
            <a:extLst>
              <a:ext uri="{FF2B5EF4-FFF2-40B4-BE49-F238E27FC236}">
                <a16:creationId xmlns:a16="http://schemas.microsoft.com/office/drawing/2014/main" id="{796AA4EF-8EA4-EE35-0CAD-1E4E291D0938}"/>
              </a:ext>
            </a:extLst>
          </p:cNvPr>
          <p:cNvGrpSpPr/>
          <p:nvPr/>
        </p:nvGrpSpPr>
        <p:grpSpPr>
          <a:xfrm>
            <a:off x="1871003" y="5134708"/>
            <a:ext cx="8989255" cy="1090473"/>
            <a:chOff x="1871003" y="5134708"/>
            <a:chExt cx="8989255" cy="1090473"/>
          </a:xfrm>
        </p:grpSpPr>
        <p:sp>
          <p:nvSpPr>
            <p:cNvPr id="5" name="Arrow: Left-Right 4">
              <a:extLst>
                <a:ext uri="{FF2B5EF4-FFF2-40B4-BE49-F238E27FC236}">
                  <a16:creationId xmlns:a16="http://schemas.microsoft.com/office/drawing/2014/main" id="{5D18F4CB-5967-0D18-D35D-D4C1FFCD38BD}"/>
                </a:ext>
              </a:extLst>
            </p:cNvPr>
            <p:cNvSpPr/>
            <p:nvPr/>
          </p:nvSpPr>
          <p:spPr>
            <a:xfrm>
              <a:off x="1871003" y="5134708"/>
              <a:ext cx="8989255" cy="1090473"/>
            </a:xfrm>
            <a:prstGeom prst="leftRightArrow">
              <a:avLst/>
            </a:prstGeom>
            <a:gradFill flip="none" rotWithShape="1">
              <a:gsLst>
                <a:gs pos="0">
                  <a:srgbClr val="FFFF00"/>
                </a:gs>
                <a:gs pos="32000">
                  <a:srgbClr val="95C943"/>
                </a:gs>
                <a:gs pos="64000">
                  <a:srgbClr val="1A2C5A"/>
                </a:gs>
                <a:gs pos="100000">
                  <a:srgbClr val="43B898"/>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95D28DE1-3E73-40FC-1D65-6ACE79F35C4A}"/>
                </a:ext>
              </a:extLst>
            </p:cNvPr>
            <p:cNvSpPr txBox="1"/>
            <p:nvPr/>
          </p:nvSpPr>
          <p:spPr>
            <a:xfrm>
              <a:off x="2337292" y="5485475"/>
              <a:ext cx="1756405" cy="369332"/>
            </a:xfrm>
            <a:prstGeom prst="rect">
              <a:avLst/>
            </a:prstGeom>
            <a:noFill/>
          </p:spPr>
          <p:txBody>
            <a:bodyPr wrap="square" rtlCol="0">
              <a:spAutoFit/>
            </a:bodyPr>
            <a:lstStyle/>
            <a:p>
              <a:r>
                <a:rPr lang="en-US" dirty="0">
                  <a:latin typeface="Arial Black" panose="020B0A04020102020204" pitchFamily="34" charset="0"/>
                </a:rPr>
                <a:t>Launching</a:t>
              </a:r>
            </a:p>
          </p:txBody>
        </p:sp>
        <p:sp>
          <p:nvSpPr>
            <p:cNvPr id="7" name="TextBox 6">
              <a:extLst>
                <a:ext uri="{FF2B5EF4-FFF2-40B4-BE49-F238E27FC236}">
                  <a16:creationId xmlns:a16="http://schemas.microsoft.com/office/drawing/2014/main" id="{A0BEA14E-69BD-D318-4084-3E98A1AD6032}"/>
                </a:ext>
              </a:extLst>
            </p:cNvPr>
            <p:cNvSpPr txBox="1"/>
            <p:nvPr/>
          </p:nvSpPr>
          <p:spPr>
            <a:xfrm>
              <a:off x="4758989" y="5475887"/>
              <a:ext cx="1756405" cy="369332"/>
            </a:xfrm>
            <a:prstGeom prst="rect">
              <a:avLst/>
            </a:prstGeom>
            <a:noFill/>
          </p:spPr>
          <p:txBody>
            <a:bodyPr wrap="square" rtlCol="0">
              <a:spAutoFit/>
            </a:bodyPr>
            <a:lstStyle/>
            <a:p>
              <a:r>
                <a:rPr lang="en-US" dirty="0">
                  <a:latin typeface="Arial Black" panose="020B0A04020102020204" pitchFamily="34" charset="0"/>
                </a:rPr>
                <a:t>Advancing</a:t>
              </a:r>
            </a:p>
          </p:txBody>
        </p:sp>
        <p:sp>
          <p:nvSpPr>
            <p:cNvPr id="8" name="TextBox 7">
              <a:extLst>
                <a:ext uri="{FF2B5EF4-FFF2-40B4-BE49-F238E27FC236}">
                  <a16:creationId xmlns:a16="http://schemas.microsoft.com/office/drawing/2014/main" id="{986B1413-DE85-F19D-7277-694F0B2BC2E8}"/>
                </a:ext>
              </a:extLst>
            </p:cNvPr>
            <p:cNvSpPr txBox="1"/>
            <p:nvPr/>
          </p:nvSpPr>
          <p:spPr>
            <a:xfrm>
              <a:off x="7081184" y="5475887"/>
              <a:ext cx="1756405" cy="369332"/>
            </a:xfrm>
            <a:prstGeom prst="rect">
              <a:avLst/>
            </a:prstGeom>
            <a:noFill/>
          </p:spPr>
          <p:txBody>
            <a:bodyPr wrap="square" rtlCol="0">
              <a:spAutoFit/>
            </a:bodyPr>
            <a:lstStyle/>
            <a:p>
              <a:r>
                <a:rPr lang="en-US" dirty="0">
                  <a:solidFill>
                    <a:srgbClr val="FFFFFF"/>
                  </a:solidFill>
                  <a:latin typeface="Arial Black" panose="020B0A04020102020204" pitchFamily="34" charset="0"/>
                </a:rPr>
                <a:t>Executing</a:t>
              </a:r>
            </a:p>
          </p:txBody>
        </p:sp>
        <p:sp>
          <p:nvSpPr>
            <p:cNvPr id="9" name="TextBox 8">
              <a:extLst>
                <a:ext uri="{FF2B5EF4-FFF2-40B4-BE49-F238E27FC236}">
                  <a16:creationId xmlns:a16="http://schemas.microsoft.com/office/drawing/2014/main" id="{5F9FB707-C413-13B6-79AF-A5854B989305}"/>
                </a:ext>
              </a:extLst>
            </p:cNvPr>
            <p:cNvSpPr txBox="1"/>
            <p:nvPr/>
          </p:nvSpPr>
          <p:spPr>
            <a:xfrm>
              <a:off x="9403380" y="5485475"/>
              <a:ext cx="1378634" cy="369332"/>
            </a:xfrm>
            <a:prstGeom prst="rect">
              <a:avLst/>
            </a:prstGeom>
            <a:noFill/>
          </p:spPr>
          <p:txBody>
            <a:bodyPr wrap="square" rtlCol="0">
              <a:spAutoFit/>
            </a:bodyPr>
            <a:lstStyle/>
            <a:p>
              <a:r>
                <a:rPr lang="en-US" dirty="0">
                  <a:solidFill>
                    <a:srgbClr val="FFFFFF"/>
                  </a:solidFill>
                  <a:latin typeface="Arial Black" panose="020B0A04020102020204" pitchFamily="34" charset="0"/>
                </a:rPr>
                <a:t>Exceling</a:t>
              </a:r>
            </a:p>
          </p:txBody>
        </p:sp>
      </p:grpSp>
    </p:spTree>
    <p:extLst>
      <p:ext uri="{BB962C8B-B14F-4D97-AF65-F5344CB8AC3E}">
        <p14:creationId xmlns:p14="http://schemas.microsoft.com/office/powerpoint/2010/main" val="16299552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4C243-14E7-2345-6B79-8E94BC90A020}"/>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BE1AF11E-BF32-DD10-5D12-D852D760870A}"/>
              </a:ext>
            </a:extLst>
          </p:cNvPr>
          <p:cNvSpPr>
            <a:spLocks noGrp="1"/>
          </p:cNvSpPr>
          <p:nvPr>
            <p:ph type="subTitle" idx="1"/>
          </p:nvPr>
        </p:nvSpPr>
        <p:spPr/>
        <p:txBody>
          <a:bodyPr/>
          <a:lstStyle/>
          <a:p>
            <a:endParaRPr lang="en-US"/>
          </a:p>
        </p:txBody>
      </p:sp>
      <p:graphicFrame>
        <p:nvGraphicFramePr>
          <p:cNvPr id="5" name="Diagram 4">
            <a:extLst>
              <a:ext uri="{FF2B5EF4-FFF2-40B4-BE49-F238E27FC236}">
                <a16:creationId xmlns:a16="http://schemas.microsoft.com/office/drawing/2014/main" id="{91335820-01D9-6F37-3CDF-BCA56FE46228}"/>
              </a:ext>
            </a:extLst>
          </p:cNvPr>
          <p:cNvGraphicFramePr/>
          <p:nvPr/>
        </p:nvGraphicFramePr>
        <p:xfrm>
          <a:off x="1268256" y="111760"/>
          <a:ext cx="9981270" cy="6004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627672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Mental health awareness mural">
            <a:extLst>
              <a:ext uri="{FF2B5EF4-FFF2-40B4-BE49-F238E27FC236}">
                <a16:creationId xmlns:a16="http://schemas.microsoft.com/office/drawing/2014/main" id="{174B8FB1-B74B-7FF1-336C-903C5D8BDFF4}"/>
              </a:ext>
            </a:extLst>
          </p:cNvPr>
          <p:cNvPicPr>
            <a:picLocks noChangeAspect="1"/>
          </p:cNvPicPr>
          <p:nvPr/>
        </p:nvPicPr>
        <p:blipFill rotWithShape="1">
          <a:blip r:embed="rId2">
            <a:extLst>
              <a:ext uri="{28A0092B-C50C-407E-A947-70E740481C1C}">
                <a14:useLocalDpi xmlns:a14="http://schemas.microsoft.com/office/drawing/2010/main" val="0"/>
              </a:ext>
            </a:extLst>
          </a:blip>
          <a:srcRect t="4500" r="2" b="5651"/>
          <a:stretch/>
        </p:blipFill>
        <p:spPr>
          <a:xfrm>
            <a:off x="816686" y="0"/>
            <a:ext cx="5181343" cy="4197368"/>
          </a:xfrm>
          <a:custGeom>
            <a:avLst/>
            <a:gdLst/>
            <a:ahLst/>
            <a:cxnLst/>
            <a:rect l="l" t="t" r="r" b="b"/>
            <a:pathLst>
              <a:path w="7534640" h="4197368">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509063" y="4095753"/>
                  <a:pt x="4453918" y="4128339"/>
                  <a:pt x="4430941" y="4172622"/>
                </a:cubicBezTo>
                <a:lnTo>
                  <a:pt x="4423415" y="4197368"/>
                </a:lnTo>
                <a:lnTo>
                  <a:pt x="0" y="4197368"/>
                </a:lnTo>
                <a:close/>
              </a:path>
            </a:pathLst>
          </a:custGeom>
        </p:spPr>
      </p:pic>
      <p:pic>
        <p:nvPicPr>
          <p:cNvPr id="5" name="Picture 4" descr="Stock numbers on a digital display">
            <a:extLst>
              <a:ext uri="{FF2B5EF4-FFF2-40B4-BE49-F238E27FC236}">
                <a16:creationId xmlns:a16="http://schemas.microsoft.com/office/drawing/2014/main" id="{D864DAB3-EAC6-1BF3-3EE4-7014C3F4A718}"/>
              </a:ext>
            </a:extLst>
          </p:cNvPr>
          <p:cNvPicPr>
            <a:picLocks noChangeAspect="1"/>
          </p:cNvPicPr>
          <p:nvPr/>
        </p:nvPicPr>
        <p:blipFill rotWithShape="1">
          <a:blip r:embed="rId3">
            <a:extLst>
              <a:ext uri="{28A0092B-C50C-407E-A947-70E740481C1C}">
                <a14:useLocalDpi xmlns:a14="http://schemas.microsoft.com/office/drawing/2010/main" val="0"/>
              </a:ext>
            </a:extLst>
          </a:blip>
          <a:srcRect l="27289" r="4529" b="3"/>
          <a:stretch/>
        </p:blipFill>
        <p:spPr>
          <a:xfrm>
            <a:off x="5979896" y="0"/>
            <a:ext cx="6212104"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7" name="Picture 6" descr="Policewoman smiling in front of policecar">
            <a:extLst>
              <a:ext uri="{FF2B5EF4-FFF2-40B4-BE49-F238E27FC236}">
                <a16:creationId xmlns:a16="http://schemas.microsoft.com/office/drawing/2014/main" id="{B9B64395-5926-B848-CAA8-47D655363DD7}"/>
              </a:ext>
            </a:extLst>
          </p:cNvPr>
          <p:cNvPicPr>
            <a:picLocks noChangeAspect="1"/>
          </p:cNvPicPr>
          <p:nvPr/>
        </p:nvPicPr>
        <p:blipFill rotWithShape="1">
          <a:blip r:embed="rId4">
            <a:extLst>
              <a:ext uri="{28A0092B-C50C-407E-A947-70E740481C1C}">
                <a14:useLocalDpi xmlns:a14="http://schemas.microsoft.com/office/drawing/2010/main" val="0"/>
              </a:ext>
            </a:extLst>
          </a:blip>
          <a:srcRect t="8295" r="-1" b="36009"/>
          <a:stretch/>
        </p:blipFill>
        <p:spPr>
          <a:xfrm>
            <a:off x="816686" y="3877248"/>
            <a:ext cx="6836850" cy="2480009"/>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2" name="Title 1">
            <a:extLst>
              <a:ext uri="{FF2B5EF4-FFF2-40B4-BE49-F238E27FC236}">
                <a16:creationId xmlns:a16="http://schemas.microsoft.com/office/drawing/2014/main" id="{43433030-0022-BE19-C797-2D45C4030928}"/>
              </a:ext>
            </a:extLst>
          </p:cNvPr>
          <p:cNvSpPr>
            <a:spLocks noGrp="1"/>
          </p:cNvSpPr>
          <p:nvPr>
            <p:ph type="ctrTitle"/>
          </p:nvPr>
        </p:nvSpPr>
        <p:spPr>
          <a:xfrm>
            <a:off x="5903694" y="3242137"/>
            <a:ext cx="6212105" cy="1996041"/>
          </a:xfrm>
        </p:spPr>
        <p:txBody>
          <a:bodyPr vert="horz" lIns="91440" tIns="45720" rIns="91440" bIns="45720" rtlCol="0" anchor="b">
            <a:normAutofit/>
          </a:bodyPr>
          <a:lstStyle/>
          <a:p>
            <a:r>
              <a:rPr lang="en-US" sz="4400" kern="1200" dirty="0">
                <a:solidFill>
                  <a:schemeClr val="tx1"/>
                </a:solidFill>
                <a:latin typeface="+mj-lt"/>
                <a:ea typeface="+mj-ea"/>
                <a:cs typeface="+mj-cs"/>
              </a:rPr>
              <a:t>Workforce Strategies Initiative (WSI)</a:t>
            </a:r>
          </a:p>
        </p:txBody>
      </p:sp>
      <p:sp>
        <p:nvSpPr>
          <p:cNvPr id="3" name="Subtitle 2">
            <a:extLst>
              <a:ext uri="{FF2B5EF4-FFF2-40B4-BE49-F238E27FC236}">
                <a16:creationId xmlns:a16="http://schemas.microsoft.com/office/drawing/2014/main" id="{5238D17F-8ED9-7B62-EB02-D1B1D28C7768}"/>
              </a:ext>
            </a:extLst>
          </p:cNvPr>
          <p:cNvSpPr>
            <a:spLocks noGrp="1"/>
          </p:cNvSpPr>
          <p:nvPr>
            <p:ph type="subTitle" idx="1"/>
          </p:nvPr>
        </p:nvSpPr>
        <p:spPr>
          <a:xfrm>
            <a:off x="6923314" y="5282638"/>
            <a:ext cx="4743388" cy="1826077"/>
          </a:xfrm>
        </p:spPr>
        <p:txBody>
          <a:bodyPr vert="horz" lIns="91440" tIns="45720" rIns="91440" bIns="45720" rtlCol="0">
            <a:normAutofit/>
          </a:bodyPr>
          <a:lstStyle/>
          <a:p>
            <a:r>
              <a:rPr lang="en-US" sz="2000" kern="1200" dirty="0">
                <a:solidFill>
                  <a:schemeClr val="tx1"/>
                </a:solidFill>
              </a:rPr>
              <a:t>CTAE Rising To The Workforce Challenges of Georgia</a:t>
            </a:r>
          </a:p>
        </p:txBody>
      </p:sp>
    </p:spTree>
    <p:extLst>
      <p:ext uri="{BB962C8B-B14F-4D97-AF65-F5344CB8AC3E}">
        <p14:creationId xmlns:p14="http://schemas.microsoft.com/office/powerpoint/2010/main" val="16859018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4C243-14E7-2345-6B79-8E94BC90A020}"/>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BE1AF11E-BF32-DD10-5D12-D852D760870A}"/>
              </a:ext>
            </a:extLst>
          </p:cNvPr>
          <p:cNvSpPr>
            <a:spLocks noGrp="1"/>
          </p:cNvSpPr>
          <p:nvPr>
            <p:ph type="subTitle" idx="1"/>
          </p:nvPr>
        </p:nvSpPr>
        <p:spPr/>
        <p:txBody>
          <a:bodyPr/>
          <a:lstStyle/>
          <a:p>
            <a:endParaRPr lang="en-US"/>
          </a:p>
        </p:txBody>
      </p:sp>
      <p:graphicFrame>
        <p:nvGraphicFramePr>
          <p:cNvPr id="5" name="Diagram 4">
            <a:extLst>
              <a:ext uri="{FF2B5EF4-FFF2-40B4-BE49-F238E27FC236}">
                <a16:creationId xmlns:a16="http://schemas.microsoft.com/office/drawing/2014/main" id="{91335820-01D9-6F37-3CDF-BCA56FE46228}"/>
              </a:ext>
            </a:extLst>
          </p:cNvPr>
          <p:cNvGraphicFramePr/>
          <p:nvPr>
            <p:extLst>
              <p:ext uri="{D42A27DB-BD31-4B8C-83A1-F6EECF244321}">
                <p14:modId xmlns:p14="http://schemas.microsoft.com/office/powerpoint/2010/main" val="409567733"/>
              </p:ext>
            </p:extLst>
          </p:nvPr>
        </p:nvGraphicFramePr>
        <p:xfrm>
          <a:off x="914399" y="1"/>
          <a:ext cx="10940143" cy="63028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35955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EE85A-AF97-983E-879F-A710ED241D0E}"/>
              </a:ext>
            </a:extLst>
          </p:cNvPr>
          <p:cNvSpPr>
            <a:spLocks noGrp="1"/>
          </p:cNvSpPr>
          <p:nvPr>
            <p:ph type="ctrTitle"/>
          </p:nvPr>
        </p:nvSpPr>
        <p:spPr>
          <a:xfrm>
            <a:off x="957943" y="236085"/>
            <a:ext cx="10872045" cy="2387600"/>
          </a:xfrm>
        </p:spPr>
        <p:txBody>
          <a:bodyPr>
            <a:normAutofit fontScale="90000"/>
          </a:bodyPr>
          <a:lstStyle/>
          <a:p>
            <a:r>
              <a:rPr lang="en-US" dirty="0"/>
              <a:t>Workforce Strategies Success Highlight: Establishing an Ecosystem </a:t>
            </a:r>
            <a:br>
              <a:rPr lang="en-US" dirty="0"/>
            </a:br>
            <a:r>
              <a:rPr lang="en-US" dirty="0"/>
              <a:t>For a Talent Pipeline</a:t>
            </a:r>
            <a:br>
              <a:rPr lang="en-US" dirty="0"/>
            </a:br>
            <a:endParaRPr lang="en-US" dirty="0"/>
          </a:p>
        </p:txBody>
      </p:sp>
      <p:sp>
        <p:nvSpPr>
          <p:cNvPr id="3" name="Subtitle 2">
            <a:extLst>
              <a:ext uri="{FF2B5EF4-FFF2-40B4-BE49-F238E27FC236}">
                <a16:creationId xmlns:a16="http://schemas.microsoft.com/office/drawing/2014/main" id="{AAE49EDE-1455-486B-ABBE-D783931E88DB}"/>
              </a:ext>
            </a:extLst>
          </p:cNvPr>
          <p:cNvSpPr>
            <a:spLocks noGrp="1"/>
          </p:cNvSpPr>
          <p:nvPr>
            <p:ph type="subTitle" idx="1"/>
          </p:nvPr>
        </p:nvSpPr>
        <p:spPr>
          <a:xfrm>
            <a:off x="4670068" y="2883637"/>
            <a:ext cx="7312417" cy="2387599"/>
          </a:xfrm>
        </p:spPr>
        <p:txBody>
          <a:bodyPr>
            <a:normAutofit/>
          </a:bodyPr>
          <a:lstStyle/>
          <a:p>
            <a:r>
              <a:rPr lang="en-US" dirty="0"/>
              <a:t>Mental Health Professional Course</a:t>
            </a:r>
          </a:p>
          <a:p>
            <a:pPr marL="285750" indent="-285750" algn="l">
              <a:buFont typeface="Arial" panose="020B0604020202020204" pitchFamily="34" charset="0"/>
              <a:buChar char="•"/>
            </a:pPr>
            <a:r>
              <a:rPr lang="en-US" sz="1800" dirty="0">
                <a:solidFill>
                  <a:srgbClr val="000000"/>
                </a:solidFill>
                <a:ea typeface="Times New Roman" panose="02020603050405020304" pitchFamily="18" charset="0"/>
              </a:rPr>
              <a:t>I</a:t>
            </a:r>
            <a:r>
              <a:rPr lang="en-US" sz="1800" dirty="0">
                <a:solidFill>
                  <a:srgbClr val="000000"/>
                </a:solidFill>
                <a:effectLst/>
                <a:latin typeface="Arial" panose="020B0604020202020204" pitchFamily="34" charset="0"/>
                <a:ea typeface="Times New Roman" panose="02020603050405020304" pitchFamily="18" charset="0"/>
              </a:rPr>
              <a:t>ntroduce and prepare high school students for college and career pathways that focus on emotional, mental, and behavioral health and wellness</a:t>
            </a:r>
          </a:p>
          <a:p>
            <a:pPr marL="285750" indent="-285750" algn="l">
              <a:buFont typeface="Arial" panose="020B0604020202020204" pitchFamily="34" charset="0"/>
              <a:buChar char="•"/>
            </a:pP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Exploration of careers in this field could take place through observations in simulated lab scenarios, job shadowing, telehealth, guest speakers, or other clinical exposure.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gn="l">
              <a:buFont typeface="Arial" panose="020B0604020202020204" pitchFamily="34" charset="0"/>
              <a:buChar char="•"/>
            </a:pPr>
            <a:endParaRPr lang="en-US" dirty="0"/>
          </a:p>
        </p:txBody>
      </p:sp>
      <p:pic>
        <p:nvPicPr>
          <p:cNvPr id="7" name="Picture 6">
            <a:extLst>
              <a:ext uri="{FF2B5EF4-FFF2-40B4-BE49-F238E27FC236}">
                <a16:creationId xmlns:a16="http://schemas.microsoft.com/office/drawing/2014/main" id="{52E4DB4C-F810-5A41-2AF4-02366B9D1938}"/>
              </a:ext>
            </a:extLst>
          </p:cNvPr>
          <p:cNvPicPr>
            <a:picLocks noChangeAspect="1"/>
          </p:cNvPicPr>
          <p:nvPr/>
        </p:nvPicPr>
        <p:blipFill>
          <a:blip r:embed="rId2"/>
          <a:stretch>
            <a:fillRect/>
          </a:stretch>
        </p:blipFill>
        <p:spPr>
          <a:xfrm>
            <a:off x="1055913" y="2002971"/>
            <a:ext cx="3614155" cy="4148932"/>
          </a:xfrm>
          <a:prstGeom prst="rect">
            <a:avLst/>
          </a:prstGeom>
        </p:spPr>
      </p:pic>
    </p:spTree>
    <p:extLst>
      <p:ext uri="{BB962C8B-B14F-4D97-AF65-F5344CB8AC3E}">
        <p14:creationId xmlns:p14="http://schemas.microsoft.com/office/powerpoint/2010/main" val="1068107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6540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0516778-34F5-4403-A441-AAF4D555B65E}"/>
              </a:ext>
            </a:extLst>
          </p:cNvPr>
          <p:cNvSpPr>
            <a:spLocks noGrp="1"/>
          </p:cNvSpPr>
          <p:nvPr>
            <p:ph type="ctrTitle"/>
          </p:nvPr>
        </p:nvSpPr>
        <p:spPr>
          <a:xfrm>
            <a:off x="1524365" y="1785168"/>
            <a:ext cx="10259395" cy="1528559"/>
          </a:xfrm>
        </p:spPr>
        <p:txBody>
          <a:bodyPr vert="horz" lIns="68580" tIns="34290" rIns="68580" bIns="34290" rtlCol="0" anchor="b">
            <a:noAutofit/>
          </a:bodyPr>
          <a:lstStyle/>
          <a:p>
            <a:pPr algn="l"/>
            <a:br>
              <a:rPr lang="en-US" sz="2400" dirty="0">
                <a:latin typeface="Arial"/>
              </a:rPr>
            </a:br>
            <a:r>
              <a:rPr lang="en-US" sz="3200" dirty="0">
                <a:latin typeface="Arial"/>
                <a:cs typeface="Arial"/>
              </a:rPr>
              <a:t>To educate Georgia’s future workforce by providing experiences for Georgia students that will prepare them for workplace success.</a:t>
            </a:r>
          </a:p>
        </p:txBody>
      </p:sp>
      <p:sp>
        <p:nvSpPr>
          <p:cNvPr id="11" name="Subtitle 10">
            <a:extLst>
              <a:ext uri="{FF2B5EF4-FFF2-40B4-BE49-F238E27FC236}">
                <a16:creationId xmlns:a16="http://schemas.microsoft.com/office/drawing/2014/main" id="{C2F4AB42-81ED-443F-8293-E367FC2C5588}"/>
              </a:ext>
            </a:extLst>
          </p:cNvPr>
          <p:cNvSpPr>
            <a:spLocks noGrp="1"/>
          </p:cNvSpPr>
          <p:nvPr>
            <p:ph type="subTitle" idx="1"/>
          </p:nvPr>
        </p:nvSpPr>
        <p:spPr>
          <a:xfrm>
            <a:off x="2138998" y="3511387"/>
            <a:ext cx="9228633" cy="1632942"/>
          </a:xfrm>
          <a:solidFill>
            <a:srgbClr val="00633A"/>
          </a:solidFill>
        </p:spPr>
        <p:txBody>
          <a:bodyPr vert="horz" lIns="68580" tIns="34290" rIns="68580" bIns="34290" rtlCol="0" anchor="t">
            <a:noAutofit/>
          </a:bodyPr>
          <a:lstStyle/>
          <a:p>
            <a:pPr algn="l">
              <a:spcAft>
                <a:spcPts val="300"/>
              </a:spcAft>
            </a:pPr>
            <a:r>
              <a:rPr lang="en-US" sz="3200" u="sng" dirty="0">
                <a:solidFill>
                  <a:schemeClr val="bg1"/>
                </a:solidFill>
                <a:latin typeface="Arial"/>
                <a:cs typeface="Arial"/>
              </a:rPr>
              <a:t>Reality</a:t>
            </a:r>
            <a:r>
              <a:rPr lang="en-US" sz="3200" dirty="0">
                <a:solidFill>
                  <a:schemeClr val="bg1"/>
                </a:solidFill>
                <a:latin typeface="Arial"/>
                <a:cs typeface="Arial"/>
              </a:rPr>
              <a:t>:  </a:t>
            </a:r>
            <a:endParaRPr lang="en-US" sz="3200">
              <a:solidFill>
                <a:schemeClr val="bg1"/>
              </a:solidFill>
            </a:endParaRPr>
          </a:p>
          <a:p>
            <a:pPr algn="l">
              <a:spcAft>
                <a:spcPts val="300"/>
              </a:spcAft>
            </a:pPr>
            <a:r>
              <a:rPr lang="en-US" sz="3200" dirty="0">
                <a:solidFill>
                  <a:schemeClr val="bg1"/>
                </a:solidFill>
                <a:latin typeface="Arial"/>
                <a:cs typeface="Arial"/>
              </a:rPr>
              <a:t>CTAE delivers for Economic Development by training the future talent pipeline of Georgia.</a:t>
            </a:r>
          </a:p>
        </p:txBody>
      </p:sp>
      <p:sp>
        <p:nvSpPr>
          <p:cNvPr id="5" name="Title 1">
            <a:extLst>
              <a:ext uri="{FF2B5EF4-FFF2-40B4-BE49-F238E27FC236}">
                <a16:creationId xmlns:a16="http://schemas.microsoft.com/office/drawing/2014/main" id="{692B33C9-440D-3691-B9DD-C070B917086C}"/>
              </a:ext>
            </a:extLst>
          </p:cNvPr>
          <p:cNvSpPr txBox="1">
            <a:spLocks/>
          </p:cNvSpPr>
          <p:nvPr/>
        </p:nvSpPr>
        <p:spPr>
          <a:xfrm>
            <a:off x="2133140" y="477513"/>
            <a:ext cx="7910961" cy="897590"/>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4800" b="1" i="0" kern="1200">
                <a:solidFill>
                  <a:srgbClr val="44883E"/>
                </a:solidFill>
                <a:latin typeface="Arial" panose="020B0604020202020204" pitchFamily="34" charset="0"/>
                <a:ea typeface="Helvetica Neue Medium" panose="02000503000000020004" pitchFamily="2" charset="0"/>
                <a:cs typeface="Arial" panose="020B0604020202020204" pitchFamily="34" charset="0"/>
              </a:defRPr>
            </a:lvl1pPr>
          </a:lstStyle>
          <a:p>
            <a:r>
              <a:rPr lang="en-US" dirty="0">
                <a:solidFill>
                  <a:srgbClr val="00633A"/>
                </a:solidFill>
                <a:latin typeface="Arial"/>
                <a:cs typeface="Arial"/>
              </a:rPr>
              <a:t>Mission of Georgia CTAE</a:t>
            </a:r>
          </a:p>
        </p:txBody>
      </p:sp>
    </p:spTree>
    <p:extLst>
      <p:ext uri="{BB962C8B-B14F-4D97-AF65-F5344CB8AC3E}">
        <p14:creationId xmlns:p14="http://schemas.microsoft.com/office/powerpoint/2010/main" val="36190864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05BE8-2ABB-4143-43B5-9EEE67F78E1B}"/>
              </a:ext>
            </a:extLst>
          </p:cNvPr>
          <p:cNvSpPr>
            <a:spLocks noGrp="1"/>
          </p:cNvSpPr>
          <p:nvPr>
            <p:ph type="ctrTitle"/>
          </p:nvPr>
        </p:nvSpPr>
        <p:spPr>
          <a:xfrm>
            <a:off x="773745" y="291548"/>
            <a:ext cx="11418255" cy="1271539"/>
          </a:xfrm>
        </p:spPr>
        <p:txBody>
          <a:bodyPr>
            <a:normAutofit fontScale="90000"/>
          </a:bodyPr>
          <a:lstStyle/>
          <a:p>
            <a:r>
              <a:rPr lang="en-US" b="1" dirty="0">
                <a:solidFill>
                  <a:srgbClr val="00633A"/>
                </a:solidFill>
                <a:latin typeface="Arial" panose="020B0604020202020204" pitchFamily="34" charset="0"/>
                <a:cs typeface="Arial" panose="020B0604020202020204" pitchFamily="34" charset="0"/>
              </a:rPr>
              <a:t>CTAE Key Performance Indicators (KPIs):</a:t>
            </a:r>
            <a:br>
              <a:rPr lang="en-US" b="1" dirty="0">
                <a:solidFill>
                  <a:srgbClr val="00633A"/>
                </a:solidFill>
                <a:latin typeface="Arial" panose="020B0604020202020204" pitchFamily="34" charset="0"/>
                <a:cs typeface="Arial" panose="020B0604020202020204" pitchFamily="34" charset="0"/>
              </a:rPr>
            </a:br>
            <a:r>
              <a:rPr lang="en-US" b="1" dirty="0">
                <a:solidFill>
                  <a:srgbClr val="00633A"/>
                </a:solidFill>
                <a:latin typeface="Arial" panose="020B0604020202020204" pitchFamily="34" charset="0"/>
                <a:cs typeface="Arial" panose="020B0604020202020204" pitchFamily="34" charset="0"/>
              </a:rPr>
              <a:t>The Numbers Tell The Story</a:t>
            </a:r>
          </a:p>
        </p:txBody>
      </p:sp>
      <p:sp>
        <p:nvSpPr>
          <p:cNvPr id="3" name="Rectangle 2">
            <a:extLst>
              <a:ext uri="{FF2B5EF4-FFF2-40B4-BE49-F238E27FC236}">
                <a16:creationId xmlns:a16="http://schemas.microsoft.com/office/drawing/2014/main" id="{AFE6FFC5-1708-2619-4CB2-9821BA91943E}"/>
              </a:ext>
            </a:extLst>
          </p:cNvPr>
          <p:cNvSpPr/>
          <p:nvPr/>
        </p:nvSpPr>
        <p:spPr>
          <a:xfrm>
            <a:off x="954156" y="1861376"/>
            <a:ext cx="4572000" cy="1721677"/>
          </a:xfrm>
          <a:prstGeom prst="rect">
            <a:avLst/>
          </a:prstGeom>
          <a:solidFill>
            <a:srgbClr val="AFD1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rPr>
              <a:t>Number of Middle School students enrolled in CTAE classes (2022)</a:t>
            </a:r>
          </a:p>
          <a:p>
            <a:pPr algn="ctr"/>
            <a:r>
              <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292,028</a:t>
            </a:r>
            <a:endPar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gn="ctr"/>
            <a:endParaRPr lang="en-US" dirty="0"/>
          </a:p>
        </p:txBody>
      </p:sp>
      <p:sp>
        <p:nvSpPr>
          <p:cNvPr id="4" name="Rectangle 3">
            <a:extLst>
              <a:ext uri="{FF2B5EF4-FFF2-40B4-BE49-F238E27FC236}">
                <a16:creationId xmlns:a16="http://schemas.microsoft.com/office/drawing/2014/main" id="{55D94428-5161-1853-11F3-814340316C2B}"/>
              </a:ext>
            </a:extLst>
          </p:cNvPr>
          <p:cNvSpPr/>
          <p:nvPr/>
        </p:nvSpPr>
        <p:spPr>
          <a:xfrm>
            <a:off x="7586562" y="1858395"/>
            <a:ext cx="4572000" cy="1721677"/>
          </a:xfrm>
          <a:prstGeom prst="rect">
            <a:avLst/>
          </a:prstGeom>
          <a:solidFill>
            <a:srgbClr val="1B2C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400" dirty="0">
                <a:effectLst/>
                <a:latin typeface="Arial" panose="020B0604020202020204" pitchFamily="34" charset="0"/>
                <a:ea typeface="Calibri" panose="020F0502020204030204" pitchFamily="34" charset="0"/>
                <a:cs typeface="Arial" panose="020B0604020202020204" pitchFamily="34" charset="0"/>
              </a:rPr>
              <a:t>Number of High School students enrolled in CTAE pathways / courses (2022)  </a:t>
            </a:r>
            <a:r>
              <a:rPr lang="en-US" sz="2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403,035</a:t>
            </a:r>
            <a:endParaRPr lang="en-US" sz="2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ctr"/>
            <a:endParaRPr lang="en-US" dirty="0"/>
          </a:p>
        </p:txBody>
      </p:sp>
      <p:sp>
        <p:nvSpPr>
          <p:cNvPr id="6" name="Rectangle 5">
            <a:extLst>
              <a:ext uri="{FF2B5EF4-FFF2-40B4-BE49-F238E27FC236}">
                <a16:creationId xmlns:a16="http://schemas.microsoft.com/office/drawing/2014/main" id="{01DB6E5A-E17B-436E-1233-742CB9D77C51}"/>
              </a:ext>
            </a:extLst>
          </p:cNvPr>
          <p:cNvSpPr/>
          <p:nvPr/>
        </p:nvSpPr>
        <p:spPr>
          <a:xfrm>
            <a:off x="954156" y="3874044"/>
            <a:ext cx="4572000" cy="1721677"/>
          </a:xfrm>
          <a:prstGeom prst="rect">
            <a:avLst/>
          </a:prstGeom>
          <a:solidFill>
            <a:srgbClr val="E10C7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400" dirty="0">
                <a:solidFill>
                  <a:schemeClr val="bg1"/>
                </a:solidFill>
                <a:effectLst/>
                <a:latin typeface="Arial" panose="020B0604020202020204" pitchFamily="34" charset="0"/>
                <a:ea typeface="Calibri" panose="020F0502020204030204" pitchFamily="34" charset="0"/>
                <a:cs typeface="Arial" panose="020B0604020202020204" pitchFamily="34" charset="0"/>
              </a:rPr>
              <a:t>Number of Georgia students who are members of at least one CTSO (2022)</a:t>
            </a:r>
          </a:p>
          <a:p>
            <a:pPr marL="0" marR="0" algn="ctr">
              <a:spcBef>
                <a:spcPts val="0"/>
              </a:spcBef>
              <a:spcAft>
                <a:spcPts val="0"/>
              </a:spcAft>
            </a:pPr>
            <a:r>
              <a:rPr lang="en-US" sz="2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183,911</a:t>
            </a:r>
            <a:endParaRPr lang="en-US" sz="2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ctr"/>
            <a:endParaRPr lang="en-US" dirty="0"/>
          </a:p>
        </p:txBody>
      </p:sp>
      <p:sp>
        <p:nvSpPr>
          <p:cNvPr id="7" name="Rectangle 6">
            <a:extLst>
              <a:ext uri="{FF2B5EF4-FFF2-40B4-BE49-F238E27FC236}">
                <a16:creationId xmlns:a16="http://schemas.microsoft.com/office/drawing/2014/main" id="{D676F34E-C41B-E032-B25A-DC64988B088E}"/>
              </a:ext>
            </a:extLst>
          </p:cNvPr>
          <p:cNvSpPr/>
          <p:nvPr/>
        </p:nvSpPr>
        <p:spPr>
          <a:xfrm>
            <a:off x="7586562" y="4005345"/>
            <a:ext cx="4572000" cy="1721677"/>
          </a:xfrm>
          <a:prstGeom prst="rect">
            <a:avLst/>
          </a:prstGeom>
          <a:solidFill>
            <a:schemeClr val="bg1"/>
          </a:solidFill>
          <a:ln w="38100">
            <a:solidFill>
              <a:srgbClr val="1B2C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1200"/>
              </a:spcAft>
            </a:pPr>
            <a:r>
              <a:rPr lang="en-US" sz="2400" dirty="0">
                <a:solidFill>
                  <a:schemeClr val="tx1"/>
                </a:solidFill>
                <a:effectLst/>
                <a:latin typeface="Arial" panose="020B0604020202020204" pitchFamily="34" charset="0"/>
                <a:ea typeface="Calibri" panose="020F0502020204030204" pitchFamily="34" charset="0"/>
                <a:cs typeface="Arial" panose="020B0604020202020204" pitchFamily="34" charset="0"/>
              </a:rPr>
              <a:t>Number of pathways Georgia offers (2022) </a:t>
            </a:r>
            <a:br>
              <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rPr>
            </a:br>
            <a:r>
              <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144+ </a:t>
            </a:r>
          </a:p>
        </p:txBody>
      </p:sp>
      <p:pic>
        <p:nvPicPr>
          <p:cNvPr id="1026" name="Picture 2" descr="Georgia CTAE | Atlanta GA">
            <a:extLst>
              <a:ext uri="{FF2B5EF4-FFF2-40B4-BE49-F238E27FC236}">
                <a16:creationId xmlns:a16="http://schemas.microsoft.com/office/drawing/2014/main" id="{EED396E7-069A-5FE8-9E20-4133189DC45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21438" y="2739229"/>
            <a:ext cx="2560320" cy="2278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78420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People working on ideas">
            <a:extLst>
              <a:ext uri="{FF2B5EF4-FFF2-40B4-BE49-F238E27FC236}">
                <a16:creationId xmlns:a16="http://schemas.microsoft.com/office/drawing/2014/main" id="{D308D1A2-EFED-4A1E-3A96-AEB8D8386446}"/>
              </a:ext>
            </a:extLst>
          </p:cNvPr>
          <p:cNvPicPr>
            <a:picLocks noChangeAspect="1"/>
          </p:cNvPicPr>
          <p:nvPr/>
        </p:nvPicPr>
        <p:blipFill rotWithShape="1">
          <a:blip r:embed="rId3">
            <a:alphaModFix amt="35000"/>
            <a:extLst>
              <a:ext uri="{BEBA8EAE-BF5A-486C-A8C5-ECC9F3942E4B}">
                <a14:imgProps xmlns:a14="http://schemas.microsoft.com/office/drawing/2010/main">
                  <a14:imgLayer r:embed="rId4">
                    <a14:imgEffect>
                      <a14:sharpenSoften amount="25000"/>
                    </a14:imgEffect>
                  </a14:imgLayer>
                </a14:imgProps>
              </a:ext>
            </a:extLst>
          </a:blip>
          <a:srcRect l="16805" r="24778" b="2"/>
          <a:stretch/>
        </p:blipFill>
        <p:spPr>
          <a:xfrm>
            <a:off x="861849" y="-1"/>
            <a:ext cx="4796829" cy="6321287"/>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Subtitle 2">
            <a:extLst>
              <a:ext uri="{FF2B5EF4-FFF2-40B4-BE49-F238E27FC236}">
                <a16:creationId xmlns:a16="http://schemas.microsoft.com/office/drawing/2014/main" id="{8EBB4291-1508-D76F-A8CC-20FC3049CD7C}"/>
              </a:ext>
            </a:extLst>
          </p:cNvPr>
          <p:cNvSpPr>
            <a:spLocks noGrp="1"/>
          </p:cNvSpPr>
          <p:nvPr>
            <p:ph type="subTitle" idx="1"/>
          </p:nvPr>
        </p:nvSpPr>
        <p:spPr>
          <a:xfrm>
            <a:off x="702925" y="910183"/>
            <a:ext cx="10786150" cy="3945390"/>
          </a:xfrm>
        </p:spPr>
        <p:txBody>
          <a:bodyPr vert="horz" lIns="91440" tIns="45720" rIns="91440" bIns="45720" rtlCol="0">
            <a:noAutofit/>
          </a:bodyPr>
          <a:lstStyle/>
          <a:p>
            <a:pPr marL="457200" indent="-228600" algn="l">
              <a:lnSpc>
                <a:spcPct val="100000"/>
              </a:lnSpc>
              <a:spcBef>
                <a:spcPts val="0"/>
              </a:spcBef>
              <a:buFont typeface="Arial" panose="020B0604020202020204" pitchFamily="34" charset="0"/>
              <a:buChar char="•"/>
            </a:pPr>
            <a:r>
              <a:rPr lang="en-US" dirty="0">
                <a:solidFill>
                  <a:srgbClr val="00633A"/>
                </a:solidFill>
              </a:rPr>
              <a:t>CTAE Jekyll Island Workforce Development Plan (Targeted  Industry Sector Workforce Solutions)</a:t>
            </a:r>
          </a:p>
          <a:p>
            <a:pPr marL="228600" algn="l">
              <a:lnSpc>
                <a:spcPct val="100000"/>
              </a:lnSpc>
              <a:spcBef>
                <a:spcPts val="0"/>
              </a:spcBef>
            </a:pPr>
            <a:endParaRPr lang="en-US" dirty="0">
              <a:solidFill>
                <a:srgbClr val="00633A"/>
              </a:solidFill>
            </a:endParaRPr>
          </a:p>
          <a:p>
            <a:pPr marL="457200" indent="-228600" algn="l">
              <a:lnSpc>
                <a:spcPct val="100000"/>
              </a:lnSpc>
              <a:spcBef>
                <a:spcPts val="0"/>
              </a:spcBef>
              <a:buFont typeface="Arial" panose="020B0604020202020204" pitchFamily="34" charset="0"/>
              <a:buChar char="•"/>
            </a:pPr>
            <a:r>
              <a:rPr lang="en-US" dirty="0">
                <a:solidFill>
                  <a:srgbClr val="00633A"/>
                </a:solidFill>
              </a:rPr>
              <a:t>Work-Based Learning- WBL </a:t>
            </a:r>
            <a:br>
              <a:rPr lang="en-US" dirty="0">
                <a:solidFill>
                  <a:srgbClr val="00633A"/>
                </a:solidFill>
              </a:rPr>
            </a:br>
            <a:r>
              <a:rPr lang="en-US" dirty="0">
                <a:solidFill>
                  <a:srgbClr val="00633A"/>
                </a:solidFill>
              </a:rPr>
              <a:t>(Talent Pipeline Generation)</a:t>
            </a:r>
          </a:p>
          <a:p>
            <a:pPr marL="228600" algn="l">
              <a:lnSpc>
                <a:spcPct val="100000"/>
              </a:lnSpc>
              <a:spcBef>
                <a:spcPts val="0"/>
              </a:spcBef>
            </a:pPr>
            <a:endParaRPr lang="en-US" dirty="0">
              <a:solidFill>
                <a:srgbClr val="00633A"/>
              </a:solidFill>
            </a:endParaRPr>
          </a:p>
          <a:p>
            <a:pPr marL="457200" indent="-228600" algn="l">
              <a:lnSpc>
                <a:spcPct val="100000"/>
              </a:lnSpc>
              <a:spcBef>
                <a:spcPts val="0"/>
              </a:spcBef>
              <a:buFont typeface="Arial" panose="020B0604020202020204" pitchFamily="34" charset="0"/>
              <a:buChar char="•"/>
            </a:pPr>
            <a:r>
              <a:rPr lang="en-US" dirty="0">
                <a:solidFill>
                  <a:srgbClr val="00633A"/>
                </a:solidFill>
              </a:rPr>
              <a:t>In-Demand Pathways </a:t>
            </a:r>
            <a:br>
              <a:rPr lang="en-US" dirty="0">
                <a:solidFill>
                  <a:srgbClr val="00633A"/>
                </a:solidFill>
              </a:rPr>
            </a:br>
            <a:r>
              <a:rPr lang="en-US" dirty="0">
                <a:solidFill>
                  <a:srgbClr val="00633A"/>
                </a:solidFill>
              </a:rPr>
              <a:t>(Addressing Labor Market Needs)</a:t>
            </a:r>
          </a:p>
          <a:p>
            <a:pPr marL="457200" indent="-228600" algn="l">
              <a:lnSpc>
                <a:spcPct val="100000"/>
              </a:lnSpc>
              <a:spcBef>
                <a:spcPts val="0"/>
              </a:spcBef>
              <a:buFont typeface="Arial" panose="020B0604020202020204" pitchFamily="34" charset="0"/>
              <a:buChar char="•"/>
            </a:pPr>
            <a:endParaRPr lang="en-US" dirty="0">
              <a:solidFill>
                <a:srgbClr val="00633A"/>
              </a:solidFill>
            </a:endParaRPr>
          </a:p>
          <a:p>
            <a:pPr marL="457200" indent="-228600" algn="l">
              <a:lnSpc>
                <a:spcPct val="100000"/>
              </a:lnSpc>
              <a:spcBef>
                <a:spcPts val="0"/>
              </a:spcBef>
              <a:buFont typeface="Arial" panose="020B0604020202020204" pitchFamily="34" charset="0"/>
              <a:buChar char="•"/>
            </a:pPr>
            <a:r>
              <a:rPr lang="en-US" dirty="0">
                <a:solidFill>
                  <a:srgbClr val="00633A"/>
                </a:solidFill>
              </a:rPr>
              <a:t>SME Manufacturing Equipment Grants</a:t>
            </a:r>
          </a:p>
          <a:p>
            <a:pPr marL="228600" algn="l">
              <a:lnSpc>
                <a:spcPct val="100000"/>
              </a:lnSpc>
              <a:spcBef>
                <a:spcPts val="0"/>
              </a:spcBef>
            </a:pPr>
            <a:r>
              <a:rPr lang="en-US" dirty="0">
                <a:solidFill>
                  <a:srgbClr val="00633A"/>
                </a:solidFill>
              </a:rPr>
              <a:t>  (Enriching Training Programs)</a:t>
            </a:r>
          </a:p>
          <a:p>
            <a:pPr marL="457200" indent="-228600" algn="l">
              <a:lnSpc>
                <a:spcPct val="100000"/>
              </a:lnSpc>
              <a:spcBef>
                <a:spcPts val="0"/>
              </a:spcBef>
              <a:buFont typeface="Arial" panose="020B0604020202020204" pitchFamily="34" charset="0"/>
              <a:buChar char="•"/>
            </a:pPr>
            <a:endParaRPr lang="en-US" dirty="0">
              <a:solidFill>
                <a:srgbClr val="00633A"/>
              </a:solidFill>
            </a:endParaRPr>
          </a:p>
          <a:p>
            <a:pPr marL="457200" indent="-228600" algn="l">
              <a:lnSpc>
                <a:spcPct val="100000"/>
              </a:lnSpc>
              <a:spcBef>
                <a:spcPts val="0"/>
              </a:spcBef>
              <a:buFont typeface="Arial" panose="020B0604020202020204" pitchFamily="34" charset="0"/>
              <a:buChar char="•"/>
            </a:pPr>
            <a:r>
              <a:rPr lang="en-US" dirty="0">
                <a:solidFill>
                  <a:srgbClr val="00633A"/>
                </a:solidFill>
              </a:rPr>
              <a:t>Economic Development Partnership (EDP) Designation</a:t>
            </a:r>
          </a:p>
          <a:p>
            <a:pPr marL="228600" algn="l">
              <a:lnSpc>
                <a:spcPct val="100000"/>
              </a:lnSpc>
              <a:spcBef>
                <a:spcPts val="0"/>
              </a:spcBef>
            </a:pPr>
            <a:r>
              <a:rPr lang="en-US" dirty="0">
                <a:solidFill>
                  <a:srgbClr val="00633A"/>
                </a:solidFill>
              </a:rPr>
              <a:t>   (Creating Workforce Development Ecosystems)</a:t>
            </a:r>
          </a:p>
          <a:p>
            <a:pPr marL="228600" algn="l"/>
            <a:r>
              <a:rPr lang="en-US" dirty="0">
                <a:solidFill>
                  <a:schemeClr val="tx1"/>
                </a:solidFill>
              </a:rPr>
              <a:t>          </a:t>
            </a:r>
          </a:p>
        </p:txBody>
      </p:sp>
      <p:sp>
        <p:nvSpPr>
          <p:cNvPr id="4" name="Title 1">
            <a:extLst>
              <a:ext uri="{FF2B5EF4-FFF2-40B4-BE49-F238E27FC236}">
                <a16:creationId xmlns:a16="http://schemas.microsoft.com/office/drawing/2014/main" id="{D5C8B0AD-0E90-E587-D98D-56A1077B935B}"/>
              </a:ext>
            </a:extLst>
          </p:cNvPr>
          <p:cNvSpPr txBox="1">
            <a:spLocks noGrp="1"/>
          </p:cNvSpPr>
          <p:nvPr>
            <p:ph type="ctrTitle"/>
          </p:nvPr>
        </p:nvSpPr>
        <p:spPr>
          <a:xfrm>
            <a:off x="257662" y="-323891"/>
            <a:ext cx="13213723" cy="151106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b="1" i="0" kern="1200">
                <a:solidFill>
                  <a:srgbClr val="44883E"/>
                </a:solidFill>
                <a:latin typeface="Arial" panose="020B0604020202020204" pitchFamily="34" charset="0"/>
                <a:ea typeface="Helvetica Neue Medium" panose="02000503000000020004" pitchFamily="2" charset="0"/>
                <a:cs typeface="Arial" panose="020B0604020202020204" pitchFamily="34" charset="0"/>
              </a:defRPr>
            </a:lvl1pPr>
          </a:lstStyle>
          <a:p>
            <a:r>
              <a:rPr lang="en-US" sz="3600" dirty="0">
                <a:solidFill>
                  <a:srgbClr val="00633A"/>
                </a:solidFill>
                <a:ea typeface="+mj-ea"/>
              </a:rPr>
              <a:t>Examples of CTAE Workforce Innovation </a:t>
            </a:r>
          </a:p>
        </p:txBody>
      </p:sp>
      <p:pic>
        <p:nvPicPr>
          <p:cNvPr id="5" name="Picture 4">
            <a:extLst>
              <a:ext uri="{FF2B5EF4-FFF2-40B4-BE49-F238E27FC236}">
                <a16:creationId xmlns:a16="http://schemas.microsoft.com/office/drawing/2014/main" id="{A8B088A4-74E2-945E-3BE0-0107711E2692}"/>
              </a:ext>
            </a:extLst>
          </p:cNvPr>
          <p:cNvPicPr>
            <a:picLocks noChangeAspect="1"/>
          </p:cNvPicPr>
          <p:nvPr/>
        </p:nvPicPr>
        <p:blipFill>
          <a:blip r:embed="rId5"/>
          <a:stretch>
            <a:fillRect/>
          </a:stretch>
        </p:blipFill>
        <p:spPr>
          <a:xfrm>
            <a:off x="7297528" y="1995870"/>
            <a:ext cx="3141634" cy="23295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620065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1ED7D9D8-3234-C451-89FD-42BB36B594DB}"/>
              </a:ext>
            </a:extLst>
          </p:cNvPr>
          <p:cNvSpPr/>
          <p:nvPr/>
        </p:nvSpPr>
        <p:spPr>
          <a:xfrm>
            <a:off x="4029875" y="1177656"/>
            <a:ext cx="5212080" cy="5161721"/>
          </a:xfrm>
          <a:prstGeom prst="ellipse">
            <a:avLst/>
          </a:prstGeom>
          <a:solidFill>
            <a:srgbClr val="074893"/>
          </a:solidFill>
          <a:ln>
            <a:solidFill>
              <a:srgbClr val="0748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487FCCC0-9999-CED6-5849-34B355107564}"/>
              </a:ext>
            </a:extLst>
          </p:cNvPr>
          <p:cNvSpPr>
            <a:spLocks noGrp="1"/>
          </p:cNvSpPr>
          <p:nvPr>
            <p:ph type="ctrTitle"/>
          </p:nvPr>
        </p:nvSpPr>
        <p:spPr>
          <a:xfrm>
            <a:off x="912190" y="-1189049"/>
            <a:ext cx="10918739" cy="2488241"/>
          </a:xfrm>
        </p:spPr>
        <p:txBody>
          <a:bodyPr>
            <a:normAutofit/>
          </a:bodyPr>
          <a:lstStyle/>
          <a:p>
            <a:r>
              <a:rPr lang="en-US" sz="4000" b="1" dirty="0">
                <a:solidFill>
                  <a:srgbClr val="00633A"/>
                </a:solidFill>
                <a:latin typeface="Arial"/>
                <a:cs typeface="Arial"/>
              </a:rPr>
              <a:t>Jekyll Island CTAE Workforce Development Plan</a:t>
            </a:r>
            <a:endParaRPr lang="en-US" dirty="0">
              <a:solidFill>
                <a:srgbClr val="00633A"/>
              </a:solidFill>
            </a:endParaRPr>
          </a:p>
        </p:txBody>
      </p:sp>
      <p:pic>
        <p:nvPicPr>
          <p:cNvPr id="9" name="object 11">
            <a:extLst>
              <a:ext uri="{FF2B5EF4-FFF2-40B4-BE49-F238E27FC236}">
                <a16:creationId xmlns:a16="http://schemas.microsoft.com/office/drawing/2014/main" id="{E91FD654-0712-BF27-CB30-940F18A3ADCE}"/>
              </a:ext>
            </a:extLst>
          </p:cNvPr>
          <p:cNvPicPr/>
          <p:nvPr/>
        </p:nvPicPr>
        <p:blipFill>
          <a:blip r:embed="rId3" cstate="print">
            <a:clrChange>
              <a:clrFrom>
                <a:srgbClr val="FFFFFF"/>
              </a:clrFrom>
              <a:clrTo>
                <a:srgbClr val="FFFFFF">
                  <a:alpha val="0"/>
                </a:srgbClr>
              </a:clrTo>
            </a:clrChange>
            <a:lum bright="70000" contrast="-70000"/>
          </a:blip>
          <a:stretch>
            <a:fillRect/>
          </a:stretch>
        </p:blipFill>
        <p:spPr>
          <a:xfrm>
            <a:off x="4561875" y="1592372"/>
            <a:ext cx="4110926" cy="4604542"/>
          </a:xfrm>
          <a:prstGeom prst="rect">
            <a:avLst/>
          </a:prstGeom>
        </p:spPr>
      </p:pic>
      <p:pic>
        <p:nvPicPr>
          <p:cNvPr id="10" name="object 10">
            <a:extLst>
              <a:ext uri="{FF2B5EF4-FFF2-40B4-BE49-F238E27FC236}">
                <a16:creationId xmlns:a16="http://schemas.microsoft.com/office/drawing/2014/main" id="{1180ABEE-9842-F051-1B7A-D536D1013E90}"/>
              </a:ext>
            </a:extLst>
          </p:cNvPr>
          <p:cNvPicPr/>
          <p:nvPr/>
        </p:nvPicPr>
        <p:blipFill>
          <a:blip r:embed="rId4" cstate="print"/>
          <a:stretch>
            <a:fillRect/>
          </a:stretch>
        </p:blipFill>
        <p:spPr>
          <a:xfrm>
            <a:off x="9321467" y="2170068"/>
            <a:ext cx="2779181" cy="3449150"/>
          </a:xfrm>
          <a:prstGeom prst="rect">
            <a:avLst/>
          </a:prstGeom>
          <a:ln w="38100">
            <a:solidFill>
              <a:srgbClr val="074893"/>
            </a:solidFill>
          </a:ln>
        </p:spPr>
      </p:pic>
      <p:pic>
        <p:nvPicPr>
          <p:cNvPr id="3" name="Picture 2" descr="A picture containing background pattern&#10;&#10;Description automatically generated">
            <a:extLst>
              <a:ext uri="{FF2B5EF4-FFF2-40B4-BE49-F238E27FC236}">
                <a16:creationId xmlns:a16="http://schemas.microsoft.com/office/drawing/2014/main" id="{062EFD02-9FD0-2C98-BCF8-91A351427A4E}"/>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12190" y="2572370"/>
            <a:ext cx="3186547" cy="3767007"/>
          </a:xfrm>
          <a:prstGeom prst="rect">
            <a:avLst/>
          </a:prstGeom>
        </p:spPr>
      </p:pic>
      <p:sp>
        <p:nvSpPr>
          <p:cNvPr id="5" name="Arrow: Notched Right 4">
            <a:extLst>
              <a:ext uri="{FF2B5EF4-FFF2-40B4-BE49-F238E27FC236}">
                <a16:creationId xmlns:a16="http://schemas.microsoft.com/office/drawing/2014/main" id="{23710F92-17BD-78B9-113E-6B192C5E0848}"/>
              </a:ext>
            </a:extLst>
          </p:cNvPr>
          <p:cNvSpPr/>
          <p:nvPr/>
        </p:nvSpPr>
        <p:spPr>
          <a:xfrm rot="9825909">
            <a:off x="3753225" y="5159486"/>
            <a:ext cx="1257326" cy="725415"/>
          </a:xfrm>
          <a:prstGeom prst="notchedRightArrow">
            <a:avLst/>
          </a:prstGeom>
          <a:solidFill>
            <a:srgbClr val="AFD135"/>
          </a:solidFill>
          <a:ln w="38100">
            <a:solidFill>
              <a:srgbClr val="0748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6049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A703AC23-A8FF-0E60-FD18-57A9C7A42C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6092" y="604865"/>
            <a:ext cx="10072468" cy="585814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7829C77E-70D7-B185-EE37-0A9740BAA75E}"/>
              </a:ext>
            </a:extLst>
          </p:cNvPr>
          <p:cNvSpPr>
            <a:spLocks noGrp="1"/>
          </p:cNvSpPr>
          <p:nvPr>
            <p:ph type="title"/>
          </p:nvPr>
        </p:nvSpPr>
        <p:spPr>
          <a:xfrm>
            <a:off x="2127356" y="0"/>
            <a:ext cx="8587537" cy="604865"/>
          </a:xfrm>
        </p:spPr>
        <p:txBody>
          <a:bodyPr/>
          <a:lstStyle/>
          <a:p>
            <a:r>
              <a:rPr lang="en-US" sz="3600" b="1" dirty="0">
                <a:solidFill>
                  <a:srgbClr val="006337"/>
                </a:solidFill>
                <a:latin typeface="Arial" panose="020B0604020202020204" pitchFamily="34" charset="0"/>
              </a:rPr>
              <a:t>Workforce Strategies &amp; Solutions</a:t>
            </a:r>
          </a:p>
        </p:txBody>
      </p:sp>
    </p:spTree>
    <p:extLst>
      <p:ext uri="{BB962C8B-B14F-4D97-AF65-F5344CB8AC3E}">
        <p14:creationId xmlns:p14="http://schemas.microsoft.com/office/powerpoint/2010/main" val="1858196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AC33B-20C0-4A0C-BDE1-7D6E400A8ABA}"/>
              </a:ext>
            </a:extLst>
          </p:cNvPr>
          <p:cNvSpPr>
            <a:spLocks noGrp="1"/>
          </p:cNvSpPr>
          <p:nvPr>
            <p:ph type="ctrTitle"/>
          </p:nvPr>
        </p:nvSpPr>
        <p:spPr>
          <a:xfrm>
            <a:off x="1776110" y="-262498"/>
            <a:ext cx="8997907" cy="1826077"/>
          </a:xfrm>
        </p:spPr>
        <p:txBody>
          <a:bodyPr>
            <a:normAutofit/>
          </a:bodyPr>
          <a:lstStyle/>
          <a:p>
            <a:r>
              <a:rPr lang="en-US" sz="4400" dirty="0">
                <a:solidFill>
                  <a:srgbClr val="00633A"/>
                </a:solidFill>
              </a:rPr>
              <a:t>Georgia’s Work-Based Learning Program</a:t>
            </a:r>
          </a:p>
        </p:txBody>
      </p:sp>
      <p:sp>
        <p:nvSpPr>
          <p:cNvPr id="3" name="Subtitle 2">
            <a:extLst>
              <a:ext uri="{FF2B5EF4-FFF2-40B4-BE49-F238E27FC236}">
                <a16:creationId xmlns:a16="http://schemas.microsoft.com/office/drawing/2014/main" id="{ECF49B02-E1DC-4D21-9924-7651F0D84CE0}"/>
              </a:ext>
            </a:extLst>
          </p:cNvPr>
          <p:cNvSpPr>
            <a:spLocks noGrp="1"/>
          </p:cNvSpPr>
          <p:nvPr>
            <p:ph type="subTitle" idx="1"/>
          </p:nvPr>
        </p:nvSpPr>
        <p:spPr>
          <a:xfrm>
            <a:off x="2465223" y="5611740"/>
            <a:ext cx="7913874" cy="1826077"/>
          </a:xfrm>
        </p:spPr>
        <p:txBody>
          <a:bodyPr>
            <a:normAutofit/>
          </a:bodyPr>
          <a:lstStyle/>
          <a:p>
            <a:r>
              <a:rPr lang="en-US" sz="3600" dirty="0">
                <a:solidFill>
                  <a:srgbClr val="00633A"/>
                </a:solidFill>
              </a:rPr>
              <a:t>A Cost-Effective Talent Solution</a:t>
            </a:r>
          </a:p>
        </p:txBody>
      </p:sp>
      <p:pic>
        <p:nvPicPr>
          <p:cNvPr id="5" name="Picture 4">
            <a:extLst>
              <a:ext uri="{FF2B5EF4-FFF2-40B4-BE49-F238E27FC236}">
                <a16:creationId xmlns:a16="http://schemas.microsoft.com/office/drawing/2014/main" id="{80210A01-21F0-444C-9775-C02360B2D6A6}"/>
              </a:ext>
            </a:extLst>
          </p:cNvPr>
          <p:cNvPicPr>
            <a:picLocks noChangeAspect="1"/>
          </p:cNvPicPr>
          <p:nvPr/>
        </p:nvPicPr>
        <p:blipFill>
          <a:blip r:embed="rId2"/>
          <a:stretch>
            <a:fillRect/>
          </a:stretch>
        </p:blipFill>
        <p:spPr>
          <a:xfrm>
            <a:off x="887896" y="1563579"/>
            <a:ext cx="11304104" cy="3822874"/>
          </a:xfrm>
          <a:prstGeom prst="rect">
            <a:avLst/>
          </a:prstGeom>
        </p:spPr>
      </p:pic>
    </p:spTree>
    <p:extLst>
      <p:ext uri="{BB962C8B-B14F-4D97-AF65-F5344CB8AC3E}">
        <p14:creationId xmlns:p14="http://schemas.microsoft.com/office/powerpoint/2010/main" val="3135153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EC84F-EE43-4A9C-9F2E-DA78566F677D}"/>
              </a:ext>
            </a:extLst>
          </p:cNvPr>
          <p:cNvSpPr>
            <a:spLocks noGrp="1"/>
          </p:cNvSpPr>
          <p:nvPr>
            <p:ph type="title"/>
          </p:nvPr>
        </p:nvSpPr>
        <p:spPr>
          <a:xfrm>
            <a:off x="2812775" y="258943"/>
            <a:ext cx="8173277" cy="1685924"/>
          </a:xfrm>
        </p:spPr>
        <p:txBody>
          <a:bodyPr>
            <a:noAutofit/>
          </a:bodyPr>
          <a:lstStyle/>
          <a:p>
            <a:r>
              <a:rPr lang="en-US" sz="4400" dirty="0">
                <a:solidFill>
                  <a:srgbClr val="00633A"/>
                </a:solidFill>
              </a:rPr>
              <a:t>2021-2022 </a:t>
            </a:r>
            <a:br>
              <a:rPr lang="en-US" sz="4400" dirty="0">
                <a:solidFill>
                  <a:srgbClr val="00633A"/>
                </a:solidFill>
              </a:rPr>
            </a:br>
            <a:r>
              <a:rPr lang="en-US" sz="4400" dirty="0">
                <a:solidFill>
                  <a:srgbClr val="00633A"/>
                </a:solidFill>
              </a:rPr>
              <a:t>Work-Based Learning KPIs </a:t>
            </a:r>
            <a:br>
              <a:rPr lang="en-US" sz="4400" dirty="0">
                <a:solidFill>
                  <a:srgbClr val="00633A"/>
                </a:solidFill>
              </a:rPr>
            </a:br>
            <a:r>
              <a:rPr lang="en-US" sz="4400" dirty="0">
                <a:solidFill>
                  <a:srgbClr val="00633A"/>
                </a:solidFill>
              </a:rPr>
              <a:t>Georgia Data**</a:t>
            </a:r>
          </a:p>
        </p:txBody>
      </p:sp>
      <p:sp>
        <p:nvSpPr>
          <p:cNvPr id="3" name="Text Placeholder 2">
            <a:extLst>
              <a:ext uri="{FF2B5EF4-FFF2-40B4-BE49-F238E27FC236}">
                <a16:creationId xmlns:a16="http://schemas.microsoft.com/office/drawing/2014/main" id="{0FC55E3E-152C-46DD-A73D-6378BF9FE225}"/>
              </a:ext>
            </a:extLst>
          </p:cNvPr>
          <p:cNvSpPr>
            <a:spLocks noGrp="1"/>
          </p:cNvSpPr>
          <p:nvPr>
            <p:ph type="body" sz="quarter" idx="13"/>
          </p:nvPr>
        </p:nvSpPr>
        <p:spPr>
          <a:xfrm>
            <a:off x="3553752" y="2561803"/>
            <a:ext cx="7219736" cy="3438525"/>
          </a:xfrm>
        </p:spPr>
        <p:txBody>
          <a:bodyPr>
            <a:normAutofit/>
          </a:bodyPr>
          <a:lstStyle/>
          <a:p>
            <a:r>
              <a:rPr lang="en-US" dirty="0">
                <a:solidFill>
                  <a:schemeClr val="tx1"/>
                </a:solidFill>
              </a:rPr>
              <a:t>350:  Work-Based Learning Coordinators</a:t>
            </a:r>
          </a:p>
          <a:p>
            <a:r>
              <a:rPr lang="en-US" dirty="0">
                <a:solidFill>
                  <a:schemeClr val="tx1"/>
                </a:solidFill>
              </a:rPr>
              <a:t>25,207:  Students Served</a:t>
            </a:r>
          </a:p>
          <a:p>
            <a:r>
              <a:rPr lang="en-US" dirty="0">
                <a:solidFill>
                  <a:schemeClr val="tx1"/>
                </a:solidFill>
              </a:rPr>
              <a:t>16,653:  Participating Employers</a:t>
            </a:r>
          </a:p>
          <a:p>
            <a:r>
              <a:rPr lang="en-US" dirty="0">
                <a:solidFill>
                  <a:schemeClr val="tx1"/>
                </a:solidFill>
              </a:rPr>
              <a:t>$69,560,084.00:  2022 Student Wages</a:t>
            </a:r>
          </a:p>
          <a:p>
            <a:r>
              <a:rPr lang="en-US" dirty="0">
                <a:solidFill>
                  <a:schemeClr val="tx1"/>
                </a:solidFill>
              </a:rPr>
              <a:t>7,714,801:  Student Hours Worked</a:t>
            </a:r>
          </a:p>
          <a:p>
            <a:endParaRPr lang="en-US" dirty="0">
              <a:solidFill>
                <a:schemeClr val="tx1"/>
              </a:solidFill>
            </a:endParaRPr>
          </a:p>
        </p:txBody>
      </p:sp>
      <p:sp>
        <p:nvSpPr>
          <p:cNvPr id="4" name="TextBox 3">
            <a:extLst>
              <a:ext uri="{FF2B5EF4-FFF2-40B4-BE49-F238E27FC236}">
                <a16:creationId xmlns:a16="http://schemas.microsoft.com/office/drawing/2014/main" id="{5B04FD1B-918A-4707-AD5E-E30DDC556B46}"/>
              </a:ext>
            </a:extLst>
          </p:cNvPr>
          <p:cNvSpPr txBox="1"/>
          <p:nvPr/>
        </p:nvSpPr>
        <p:spPr>
          <a:xfrm>
            <a:off x="4661482" y="5756095"/>
            <a:ext cx="4202886" cy="488467"/>
          </a:xfrm>
          <a:prstGeom prst="rect">
            <a:avLst/>
          </a:prstGeom>
          <a:solidFill>
            <a:srgbClr val="0053A1"/>
          </a:solidFill>
        </p:spPr>
        <p:txBody>
          <a:bodyPr wrap="square" rtlCol="0">
            <a:spAutoFit/>
          </a:bodyPr>
          <a:lstStyle/>
          <a:p>
            <a:pPr>
              <a:lnSpc>
                <a:spcPct val="110000"/>
              </a:lnSpc>
              <a:spcBef>
                <a:spcPts val="0"/>
              </a:spcBef>
            </a:pPr>
            <a:r>
              <a:rPr lang="en-US" sz="1200" dirty="0">
                <a:solidFill>
                  <a:schemeClr val="bg1"/>
                </a:solidFill>
              </a:rPr>
              <a:t>**As reported in CTAE Resource Network, C-NET Database and</a:t>
            </a:r>
          </a:p>
          <a:p>
            <a:pPr>
              <a:lnSpc>
                <a:spcPct val="110000"/>
              </a:lnSpc>
              <a:spcBef>
                <a:spcPts val="0"/>
              </a:spcBef>
            </a:pPr>
            <a:r>
              <a:rPr lang="en-US" sz="1200" dirty="0">
                <a:solidFill>
                  <a:schemeClr val="bg1"/>
                </a:solidFill>
              </a:rPr>
              <a:t> includes all 5 placement categories.</a:t>
            </a:r>
          </a:p>
        </p:txBody>
      </p:sp>
    </p:spTree>
    <p:extLst>
      <p:ext uri="{BB962C8B-B14F-4D97-AF65-F5344CB8AC3E}">
        <p14:creationId xmlns:p14="http://schemas.microsoft.com/office/powerpoint/2010/main" val="19148728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CF75F96-7459-9B7A-CD4F-F98C91FC7EB3}"/>
              </a:ext>
            </a:extLst>
          </p:cNvPr>
          <p:cNvSpPr txBox="1">
            <a:spLocks/>
          </p:cNvSpPr>
          <p:nvPr/>
        </p:nvSpPr>
        <p:spPr>
          <a:xfrm>
            <a:off x="712060" y="1381062"/>
            <a:ext cx="5426647"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b="1" kern="1200">
                <a:solidFill>
                  <a:srgbClr val="44883E"/>
                </a:solidFill>
                <a:latin typeface="Arial" panose="020B0604020202020204" pitchFamily="34" charset="0"/>
                <a:ea typeface="+mj-ea"/>
                <a:cs typeface="Arial" panose="020B0604020202020204" pitchFamily="34" charset="0"/>
              </a:defRPr>
            </a:lvl1pPr>
          </a:lstStyle>
          <a:p>
            <a:r>
              <a:rPr lang="en-US" sz="3600" dirty="0">
                <a:solidFill>
                  <a:srgbClr val="00633A"/>
                </a:solidFill>
              </a:rPr>
              <a:t>Employer Benefits</a:t>
            </a:r>
          </a:p>
        </p:txBody>
      </p:sp>
      <p:sp>
        <p:nvSpPr>
          <p:cNvPr id="9" name="Text Placeholder 3">
            <a:extLst>
              <a:ext uri="{FF2B5EF4-FFF2-40B4-BE49-F238E27FC236}">
                <a16:creationId xmlns:a16="http://schemas.microsoft.com/office/drawing/2014/main" id="{603C050A-9DB4-D6C7-92D7-C176F2401492}"/>
              </a:ext>
            </a:extLst>
          </p:cNvPr>
          <p:cNvSpPr txBox="1">
            <a:spLocks/>
          </p:cNvSpPr>
          <p:nvPr/>
        </p:nvSpPr>
        <p:spPr>
          <a:xfrm>
            <a:off x="767660" y="2200008"/>
            <a:ext cx="5842506" cy="399220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r>
              <a:rPr lang="en-US" sz="1800" dirty="0"/>
              <a:t>Reduces the cost of training &amp; recruitment</a:t>
            </a:r>
          </a:p>
          <a:p>
            <a:pPr marL="285750" indent="-285750"/>
            <a:r>
              <a:rPr lang="en-US" sz="1800" dirty="0"/>
              <a:t>Allows employers to communicate required job-specific proficiencies to educational personnel.</a:t>
            </a:r>
          </a:p>
          <a:p>
            <a:pPr marL="285750" indent="-285750"/>
            <a:r>
              <a:rPr lang="en-US" sz="1800" dirty="0"/>
              <a:t>Creates entry-level workers already invested in the company - start first day of full-time employment knowing necessary skills and expectations.</a:t>
            </a:r>
          </a:p>
        </p:txBody>
      </p:sp>
      <p:graphicFrame>
        <p:nvGraphicFramePr>
          <p:cNvPr id="10" name="Table 22">
            <a:extLst>
              <a:ext uri="{FF2B5EF4-FFF2-40B4-BE49-F238E27FC236}">
                <a16:creationId xmlns:a16="http://schemas.microsoft.com/office/drawing/2014/main" id="{8D91EA3B-1F24-8315-A488-307087183F1B}"/>
              </a:ext>
            </a:extLst>
          </p:cNvPr>
          <p:cNvGraphicFramePr>
            <a:graphicFrameLocks noGrp="1"/>
          </p:cNvGraphicFramePr>
          <p:nvPr/>
        </p:nvGraphicFramePr>
        <p:xfrm>
          <a:off x="7284417" y="1149499"/>
          <a:ext cx="4280937" cy="5144558"/>
        </p:xfrm>
        <a:graphic>
          <a:graphicData uri="http://schemas.openxmlformats.org/drawingml/2006/table">
            <a:tbl>
              <a:tblPr firstRow="1" bandRow="1">
                <a:tableStyleId>{2D5ABB26-0587-4C30-8999-92F81FD0307C}</a:tableStyleId>
              </a:tblPr>
              <a:tblGrid>
                <a:gridCol w="1467398">
                  <a:extLst>
                    <a:ext uri="{9D8B030D-6E8A-4147-A177-3AD203B41FA5}">
                      <a16:colId xmlns:a16="http://schemas.microsoft.com/office/drawing/2014/main" val="3611014302"/>
                    </a:ext>
                  </a:extLst>
                </a:gridCol>
                <a:gridCol w="2813539">
                  <a:extLst>
                    <a:ext uri="{9D8B030D-6E8A-4147-A177-3AD203B41FA5}">
                      <a16:colId xmlns:a16="http://schemas.microsoft.com/office/drawing/2014/main" val="2497552423"/>
                    </a:ext>
                  </a:extLst>
                </a:gridCol>
              </a:tblGrid>
              <a:tr h="815272">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700" dirty="0">
                          <a:latin typeface="Arial" panose="020B0604020202020204" pitchFamily="34" charset="0"/>
                          <a:cs typeface="Arial" panose="020B0604020202020204" pitchFamily="34" charset="0"/>
                        </a:rPr>
                        <a:t>Increases realization of return on investment for K-12 funding.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0094423"/>
                  </a:ext>
                </a:extLst>
              </a:tr>
              <a:tr h="780922">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700" dirty="0">
                          <a:latin typeface="Arial" panose="020B0604020202020204" pitchFamily="34" charset="0"/>
                          <a:cs typeface="Arial" panose="020B0604020202020204" pitchFamily="34" charset="0"/>
                        </a:rPr>
                        <a:t>Retention of local talent within the community.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93987345"/>
                  </a:ext>
                </a:extLst>
              </a:tr>
              <a:tr h="845467">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700" dirty="0">
                          <a:latin typeface="Arial" panose="020B0604020202020204" pitchFamily="34" charset="0"/>
                          <a:cs typeface="Arial" panose="020B0604020202020204" pitchFamily="34" charset="0"/>
                        </a:rPr>
                        <a:t>Grows a viable workforce that is attractive to both new and existing industry</a:t>
                      </a:r>
                      <a:r>
                        <a:rPr lang="en-US" sz="1700" dirty="0"/>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695967"/>
                  </a:ext>
                </a:extLst>
              </a:tr>
              <a:tr h="875662">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p>
                      <a:r>
                        <a:rPr lang="en-US" sz="1800" dirty="0">
                          <a:latin typeface="Arial" panose="020B0604020202020204" pitchFamily="34" charset="0"/>
                          <a:cs typeface="Arial" panose="020B0604020202020204" pitchFamily="34" charset="0"/>
                        </a:rPr>
                        <a:t>Growth in tax base.</a:t>
                      </a:r>
                    </a:p>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0298626"/>
                  </a:ext>
                </a:extLst>
              </a:tr>
              <a:tr h="85593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dirty="0">
                          <a:latin typeface="Arial" panose="020B0604020202020204" pitchFamily="34" charset="0"/>
                          <a:cs typeface="Arial" panose="020B0604020202020204" pitchFamily="34" charset="0"/>
                        </a:rPr>
                        <a:t>Strengthens community partnerships</a:t>
                      </a:r>
                      <a:r>
                        <a:rPr lang="en-US" sz="1600" dirty="0">
                          <a:latin typeface="Arial" panose="020B0604020202020204" pitchFamily="34" charset="0"/>
                          <a:cs typeface="Arial" panose="020B0604020202020204" pitchFamily="34" charset="0"/>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53210509"/>
                  </a:ext>
                </a:extLst>
              </a:tr>
              <a:tr h="855938">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dirty="0">
                          <a:latin typeface="Arial" panose="020B0604020202020204" pitchFamily="34" charset="0"/>
                          <a:cs typeface="Arial" panose="020B0604020202020204" pitchFamily="34" charset="0"/>
                        </a:rPr>
                        <a:t>Makes education more relevant</a:t>
                      </a:r>
                      <a:r>
                        <a:rPr lang="en-US" dirty="0"/>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526991049"/>
                  </a:ext>
                </a:extLst>
              </a:tr>
            </a:tbl>
          </a:graphicData>
        </a:graphic>
      </p:graphicFrame>
      <p:grpSp>
        <p:nvGrpSpPr>
          <p:cNvPr id="11" name="Group 10">
            <a:extLst>
              <a:ext uri="{FF2B5EF4-FFF2-40B4-BE49-F238E27FC236}">
                <a16:creationId xmlns:a16="http://schemas.microsoft.com/office/drawing/2014/main" id="{6282ACE2-6DE5-FE54-C863-930F7BB32793}"/>
              </a:ext>
              <a:ext uri="{C183D7F6-B498-43B3-948B-1728B52AA6E4}">
                <adec:decorative xmlns:adec="http://schemas.microsoft.com/office/drawing/2017/decorative" val="1"/>
              </a:ext>
            </a:extLst>
          </p:cNvPr>
          <p:cNvGrpSpPr/>
          <p:nvPr/>
        </p:nvGrpSpPr>
        <p:grpSpPr>
          <a:xfrm>
            <a:off x="7509527" y="1282476"/>
            <a:ext cx="640080" cy="640080"/>
            <a:chOff x="1038687" y="2603121"/>
            <a:chExt cx="1246693" cy="1246693"/>
          </a:xfrm>
        </p:grpSpPr>
        <p:sp>
          <p:nvSpPr>
            <p:cNvPr id="12" name="Oval 11">
              <a:extLst>
                <a:ext uri="{FF2B5EF4-FFF2-40B4-BE49-F238E27FC236}">
                  <a16:creationId xmlns:a16="http://schemas.microsoft.com/office/drawing/2014/main" id="{DB9D110F-8950-DEC5-5D2C-54E750B41E94}"/>
                </a:ext>
              </a:extLst>
            </p:cNvPr>
            <p:cNvSpPr/>
            <p:nvPr/>
          </p:nvSpPr>
          <p:spPr>
            <a:xfrm>
              <a:off x="1038687" y="2603121"/>
              <a:ext cx="1246693" cy="1246693"/>
            </a:xfrm>
            <a:prstGeom prst="ellipse">
              <a:avLst/>
            </a:prstGeom>
            <a:solidFill>
              <a:schemeClr val="accent6">
                <a:lumMod val="75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3" name="Rectangle 12" descr="Bitcoin">
              <a:extLst>
                <a:ext uri="{FF2B5EF4-FFF2-40B4-BE49-F238E27FC236}">
                  <a16:creationId xmlns:a16="http://schemas.microsoft.com/office/drawing/2014/main" id="{E4A96F60-E6D1-67FD-19A6-5CD49995BA21}"/>
                </a:ext>
              </a:extLst>
            </p:cNvPr>
            <p:cNvSpPr/>
            <p:nvPr/>
          </p:nvSpPr>
          <p:spPr>
            <a:xfrm>
              <a:off x="1269507" y="2820689"/>
              <a:ext cx="788957" cy="788957"/>
            </a:xfrm>
            <a:prstGeom prst="rect">
              <a:avLst/>
            </a:prstGeom>
            <a:blipFill dpi="0" rotWithShape="1">
              <a:blip r:embed="rId3">
                <a:biLevel thresh="25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grpSp>
        <p:nvGrpSpPr>
          <p:cNvPr id="14" name="Group 13">
            <a:extLst>
              <a:ext uri="{FF2B5EF4-FFF2-40B4-BE49-F238E27FC236}">
                <a16:creationId xmlns:a16="http://schemas.microsoft.com/office/drawing/2014/main" id="{20B65C49-F27A-550F-2F9A-1CAF5E66203A}"/>
              </a:ext>
              <a:ext uri="{C183D7F6-B498-43B3-948B-1728B52AA6E4}">
                <adec:decorative xmlns:adec="http://schemas.microsoft.com/office/drawing/2017/decorative" val="1"/>
              </a:ext>
            </a:extLst>
          </p:cNvPr>
          <p:cNvGrpSpPr/>
          <p:nvPr/>
        </p:nvGrpSpPr>
        <p:grpSpPr>
          <a:xfrm>
            <a:off x="7495459" y="2107230"/>
            <a:ext cx="640080" cy="640080"/>
            <a:chOff x="3089658" y="2589869"/>
            <a:chExt cx="1246693" cy="1246693"/>
          </a:xfrm>
        </p:grpSpPr>
        <p:sp>
          <p:nvSpPr>
            <p:cNvPr id="15" name="Oval 14">
              <a:extLst>
                <a:ext uri="{FF2B5EF4-FFF2-40B4-BE49-F238E27FC236}">
                  <a16:creationId xmlns:a16="http://schemas.microsoft.com/office/drawing/2014/main" id="{DDFF98E6-19C7-5357-E0A8-491E8E57CFA4}"/>
                </a:ext>
              </a:extLst>
            </p:cNvPr>
            <p:cNvSpPr/>
            <p:nvPr/>
          </p:nvSpPr>
          <p:spPr>
            <a:xfrm>
              <a:off x="3089658" y="2589869"/>
              <a:ext cx="1246693" cy="1246693"/>
            </a:xfrm>
            <a:prstGeom prst="ellipse">
              <a:avLst/>
            </a:prstGeom>
            <a:solidFill>
              <a:schemeClr val="accent6">
                <a:lumMod val="75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6" name="Rectangle 15" descr="Group">
              <a:extLst>
                <a:ext uri="{FF2B5EF4-FFF2-40B4-BE49-F238E27FC236}">
                  <a16:creationId xmlns:a16="http://schemas.microsoft.com/office/drawing/2014/main" id="{D75915ED-ACB9-4447-10C0-75F7CD6F7BFD}"/>
                </a:ext>
              </a:extLst>
            </p:cNvPr>
            <p:cNvSpPr/>
            <p:nvPr/>
          </p:nvSpPr>
          <p:spPr>
            <a:xfrm>
              <a:off x="3320478" y="2820689"/>
              <a:ext cx="788957" cy="788957"/>
            </a:xfrm>
            <a:prstGeom prst="rect">
              <a:avLst/>
            </a:prstGeom>
            <a:blipFill dpi="0" rotWithShape="1">
              <a:blip r:embed="rId5">
                <a:biLevel thresh="25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grpSp>
        <p:nvGrpSpPr>
          <p:cNvPr id="17" name="Group 16">
            <a:extLst>
              <a:ext uri="{FF2B5EF4-FFF2-40B4-BE49-F238E27FC236}">
                <a16:creationId xmlns:a16="http://schemas.microsoft.com/office/drawing/2014/main" id="{B5EC4057-BD0F-08EB-4677-0A624D758848}"/>
              </a:ext>
              <a:ext uri="{C183D7F6-B498-43B3-948B-1728B52AA6E4}">
                <adec:decorative xmlns:adec="http://schemas.microsoft.com/office/drawing/2017/decorative" val="1"/>
              </a:ext>
            </a:extLst>
          </p:cNvPr>
          <p:cNvGrpSpPr/>
          <p:nvPr/>
        </p:nvGrpSpPr>
        <p:grpSpPr>
          <a:xfrm>
            <a:off x="7508253" y="2955086"/>
            <a:ext cx="640080" cy="640080"/>
            <a:chOff x="5140630" y="2589869"/>
            <a:chExt cx="1246693" cy="1246693"/>
          </a:xfrm>
        </p:grpSpPr>
        <p:sp>
          <p:nvSpPr>
            <p:cNvPr id="18" name="Oval 17">
              <a:extLst>
                <a:ext uri="{FF2B5EF4-FFF2-40B4-BE49-F238E27FC236}">
                  <a16:creationId xmlns:a16="http://schemas.microsoft.com/office/drawing/2014/main" id="{B48D54D4-8DEE-B19C-7C39-63C8220ED6CE}"/>
                </a:ext>
              </a:extLst>
            </p:cNvPr>
            <p:cNvSpPr/>
            <p:nvPr/>
          </p:nvSpPr>
          <p:spPr>
            <a:xfrm>
              <a:off x="5140630" y="2589869"/>
              <a:ext cx="1246693" cy="1246693"/>
            </a:xfrm>
            <a:prstGeom prst="ellipse">
              <a:avLst/>
            </a:prstGeom>
            <a:solidFill>
              <a:schemeClr val="accent6">
                <a:lumMod val="75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9" name="Rectangle 18" descr="Upward trend">
              <a:extLst>
                <a:ext uri="{FF2B5EF4-FFF2-40B4-BE49-F238E27FC236}">
                  <a16:creationId xmlns:a16="http://schemas.microsoft.com/office/drawing/2014/main" id="{A28A6675-6DB9-ACA9-4C2F-D1A945C2F8AF}"/>
                </a:ext>
              </a:extLst>
            </p:cNvPr>
            <p:cNvSpPr/>
            <p:nvPr/>
          </p:nvSpPr>
          <p:spPr>
            <a:xfrm>
              <a:off x="5371450" y="2820689"/>
              <a:ext cx="788957" cy="788957"/>
            </a:xfrm>
            <a:prstGeom prst="rect">
              <a:avLst/>
            </a:prstGeom>
            <a:blipFill dpi="0" rotWithShape="1">
              <a:blip r:embed="rId7">
                <a:biLevel thresh="25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grpSp>
        <p:nvGrpSpPr>
          <p:cNvPr id="20" name="Group 19">
            <a:extLst>
              <a:ext uri="{FF2B5EF4-FFF2-40B4-BE49-F238E27FC236}">
                <a16:creationId xmlns:a16="http://schemas.microsoft.com/office/drawing/2014/main" id="{CAAC1689-00EE-C9F5-4EED-7907BE965315}"/>
              </a:ext>
              <a:ext uri="{C183D7F6-B498-43B3-948B-1728B52AA6E4}">
                <adec:decorative xmlns:adec="http://schemas.microsoft.com/office/drawing/2017/decorative" val="1"/>
              </a:ext>
            </a:extLst>
          </p:cNvPr>
          <p:cNvGrpSpPr/>
          <p:nvPr/>
        </p:nvGrpSpPr>
        <p:grpSpPr>
          <a:xfrm>
            <a:off x="7522321" y="3788874"/>
            <a:ext cx="640080" cy="640080"/>
            <a:chOff x="7191602" y="2589869"/>
            <a:chExt cx="1246693" cy="1246693"/>
          </a:xfrm>
        </p:grpSpPr>
        <p:sp>
          <p:nvSpPr>
            <p:cNvPr id="21" name="Oval 20">
              <a:extLst>
                <a:ext uri="{FF2B5EF4-FFF2-40B4-BE49-F238E27FC236}">
                  <a16:creationId xmlns:a16="http://schemas.microsoft.com/office/drawing/2014/main" id="{7791BC44-67F9-FA7D-C20C-62CDCB07DD85}"/>
                </a:ext>
              </a:extLst>
            </p:cNvPr>
            <p:cNvSpPr/>
            <p:nvPr/>
          </p:nvSpPr>
          <p:spPr>
            <a:xfrm>
              <a:off x="7191602" y="2589869"/>
              <a:ext cx="1246693" cy="1246693"/>
            </a:xfrm>
            <a:prstGeom prst="ellipse">
              <a:avLst/>
            </a:prstGeom>
            <a:solidFill>
              <a:schemeClr val="accent6">
                <a:lumMod val="75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2" name="Rectangle 21" descr="Money">
              <a:extLst>
                <a:ext uri="{FF2B5EF4-FFF2-40B4-BE49-F238E27FC236}">
                  <a16:creationId xmlns:a16="http://schemas.microsoft.com/office/drawing/2014/main" id="{EA4DBF47-36CD-55C0-119B-12B255286A6B}"/>
                </a:ext>
              </a:extLst>
            </p:cNvPr>
            <p:cNvSpPr/>
            <p:nvPr/>
          </p:nvSpPr>
          <p:spPr>
            <a:xfrm>
              <a:off x="7422422" y="2820689"/>
              <a:ext cx="788957" cy="788957"/>
            </a:xfrm>
            <a:prstGeom prst="rect">
              <a:avLst/>
            </a:prstGeom>
            <a:blipFill dpi="0" rotWithShape="1">
              <a:blip r:embed="rId9">
                <a:biLevel thresh="25000"/>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sp>
        <p:nvSpPr>
          <p:cNvPr id="23" name="Title 1">
            <a:extLst>
              <a:ext uri="{FF2B5EF4-FFF2-40B4-BE49-F238E27FC236}">
                <a16:creationId xmlns:a16="http://schemas.microsoft.com/office/drawing/2014/main" id="{C66FC023-5CC4-E5B3-D8E8-B92417204727}"/>
              </a:ext>
            </a:extLst>
          </p:cNvPr>
          <p:cNvSpPr txBox="1">
            <a:spLocks/>
          </p:cNvSpPr>
          <p:nvPr/>
        </p:nvSpPr>
        <p:spPr>
          <a:xfrm>
            <a:off x="7284417" y="320281"/>
            <a:ext cx="5426647" cy="10841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b="1" kern="1200">
                <a:solidFill>
                  <a:srgbClr val="44883E"/>
                </a:solidFill>
                <a:latin typeface="Arial" panose="020B0604020202020204" pitchFamily="34" charset="0"/>
                <a:ea typeface="+mj-ea"/>
                <a:cs typeface="Arial" panose="020B0604020202020204" pitchFamily="34" charset="0"/>
              </a:defRPr>
            </a:lvl1pPr>
          </a:lstStyle>
          <a:p>
            <a:r>
              <a:rPr lang="en-US" sz="3600" dirty="0">
                <a:solidFill>
                  <a:srgbClr val="00633A"/>
                </a:solidFill>
              </a:rPr>
              <a:t>Community Benefits</a:t>
            </a:r>
          </a:p>
        </p:txBody>
      </p:sp>
      <p:pic>
        <p:nvPicPr>
          <p:cNvPr id="24" name="Picture 23" descr="See the source image">
            <a:extLst>
              <a:ext uri="{FF2B5EF4-FFF2-40B4-BE49-F238E27FC236}">
                <a16:creationId xmlns:a16="http://schemas.microsoft.com/office/drawing/2014/main" id="{0A577100-65C7-62C1-ABC4-5DD5E491037A}"/>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1606" y="4108914"/>
            <a:ext cx="4417986" cy="223737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8A0141E-870A-5820-9F0B-DAC8F1308906}"/>
              </a:ext>
            </a:extLst>
          </p:cNvPr>
          <p:cNvSpPr>
            <a:spLocks noGrp="1"/>
          </p:cNvSpPr>
          <p:nvPr>
            <p:ph type="title"/>
          </p:nvPr>
        </p:nvSpPr>
        <p:spPr>
          <a:xfrm>
            <a:off x="976306" y="7098434"/>
            <a:ext cx="10207906" cy="1325563"/>
          </a:xfrm>
        </p:spPr>
        <p:txBody>
          <a:bodyPr/>
          <a:lstStyle/>
          <a:p>
            <a:r>
              <a:rPr lang="en-US" dirty="0"/>
              <a:t>Employer Community Benefits</a:t>
            </a:r>
          </a:p>
        </p:txBody>
      </p:sp>
      <p:grpSp>
        <p:nvGrpSpPr>
          <p:cNvPr id="26" name="Group 25">
            <a:extLst>
              <a:ext uri="{FF2B5EF4-FFF2-40B4-BE49-F238E27FC236}">
                <a16:creationId xmlns:a16="http://schemas.microsoft.com/office/drawing/2014/main" id="{7E565F27-D4C0-4320-7CD7-42F555435A24}"/>
              </a:ext>
            </a:extLst>
          </p:cNvPr>
          <p:cNvGrpSpPr/>
          <p:nvPr/>
        </p:nvGrpSpPr>
        <p:grpSpPr>
          <a:xfrm>
            <a:off x="7528285" y="4691782"/>
            <a:ext cx="640080" cy="640080"/>
            <a:chOff x="5345071" y="1639227"/>
            <a:chExt cx="640080" cy="640080"/>
          </a:xfrm>
        </p:grpSpPr>
        <p:sp>
          <p:nvSpPr>
            <p:cNvPr id="4" name="Oval 3">
              <a:extLst>
                <a:ext uri="{FF2B5EF4-FFF2-40B4-BE49-F238E27FC236}">
                  <a16:creationId xmlns:a16="http://schemas.microsoft.com/office/drawing/2014/main" id="{7294ECC4-3922-3119-23B0-FD5653DE17C2}"/>
                </a:ext>
              </a:extLst>
            </p:cNvPr>
            <p:cNvSpPr/>
            <p:nvPr/>
          </p:nvSpPr>
          <p:spPr>
            <a:xfrm>
              <a:off x="5345071" y="1639227"/>
              <a:ext cx="640080" cy="640080"/>
            </a:xfrm>
            <a:prstGeom prst="ellipse">
              <a:avLst/>
            </a:prstGeom>
            <a:solidFill>
              <a:schemeClr val="accent6">
                <a:lumMod val="75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pic>
          <p:nvPicPr>
            <p:cNvPr id="25" name="Graphic 24" descr="Neighborhood outline">
              <a:extLst>
                <a:ext uri="{FF2B5EF4-FFF2-40B4-BE49-F238E27FC236}">
                  <a16:creationId xmlns:a16="http://schemas.microsoft.com/office/drawing/2014/main" id="{1061175D-C6E4-554C-1C2A-7E1630441F1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413167" y="1749140"/>
              <a:ext cx="440029" cy="440029"/>
            </a:xfrm>
            <a:prstGeom prst="rect">
              <a:avLst/>
            </a:prstGeom>
          </p:spPr>
        </p:pic>
      </p:grpSp>
      <p:grpSp>
        <p:nvGrpSpPr>
          <p:cNvPr id="31" name="Group 30">
            <a:extLst>
              <a:ext uri="{FF2B5EF4-FFF2-40B4-BE49-F238E27FC236}">
                <a16:creationId xmlns:a16="http://schemas.microsoft.com/office/drawing/2014/main" id="{427394C3-6DBE-8A65-1040-EC954DD54B75}"/>
              </a:ext>
            </a:extLst>
          </p:cNvPr>
          <p:cNvGrpSpPr/>
          <p:nvPr/>
        </p:nvGrpSpPr>
        <p:grpSpPr>
          <a:xfrm>
            <a:off x="7522321" y="5404282"/>
            <a:ext cx="640080" cy="742446"/>
            <a:chOff x="5312744" y="550104"/>
            <a:chExt cx="640080" cy="742446"/>
          </a:xfrm>
        </p:grpSpPr>
        <p:sp>
          <p:nvSpPr>
            <p:cNvPr id="6" name="Oval 5">
              <a:extLst>
                <a:ext uri="{FF2B5EF4-FFF2-40B4-BE49-F238E27FC236}">
                  <a16:creationId xmlns:a16="http://schemas.microsoft.com/office/drawing/2014/main" id="{29AEBAC3-0888-293A-ADCA-A70D4C878E86}"/>
                </a:ext>
              </a:extLst>
            </p:cNvPr>
            <p:cNvSpPr/>
            <p:nvPr/>
          </p:nvSpPr>
          <p:spPr>
            <a:xfrm>
              <a:off x="5312744" y="652470"/>
              <a:ext cx="640080" cy="640080"/>
            </a:xfrm>
            <a:prstGeom prst="ellipse">
              <a:avLst/>
            </a:prstGeom>
            <a:solidFill>
              <a:schemeClr val="accent6">
                <a:lumMod val="75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pic>
          <p:nvPicPr>
            <p:cNvPr id="28" name="Graphic 27" descr="Graduation cap with solid fill">
              <a:extLst>
                <a:ext uri="{FF2B5EF4-FFF2-40B4-BE49-F238E27FC236}">
                  <a16:creationId xmlns:a16="http://schemas.microsoft.com/office/drawing/2014/main" id="{6265BDD7-D5A1-27F8-C69F-43816F0DE8A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358464" y="550104"/>
              <a:ext cx="548640" cy="548640"/>
            </a:xfrm>
            <a:prstGeom prst="rect">
              <a:avLst/>
            </a:prstGeom>
          </p:spPr>
        </p:pic>
        <p:pic>
          <p:nvPicPr>
            <p:cNvPr id="30" name="Graphic 29" descr="Diploma roll with solid fill">
              <a:extLst>
                <a:ext uri="{FF2B5EF4-FFF2-40B4-BE49-F238E27FC236}">
                  <a16:creationId xmlns:a16="http://schemas.microsoft.com/office/drawing/2014/main" id="{D73090C5-7281-1820-64C8-EC8D6F91687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5440217" y="914562"/>
              <a:ext cx="365760" cy="365760"/>
            </a:xfrm>
            <a:prstGeom prst="rect">
              <a:avLst/>
            </a:prstGeom>
          </p:spPr>
        </p:pic>
      </p:grpSp>
      <p:sp>
        <p:nvSpPr>
          <p:cNvPr id="3" name="Title 1">
            <a:extLst>
              <a:ext uri="{FF2B5EF4-FFF2-40B4-BE49-F238E27FC236}">
                <a16:creationId xmlns:a16="http://schemas.microsoft.com/office/drawing/2014/main" id="{360FA2F9-C2AE-A31C-6A15-E2EDB8B70792}"/>
              </a:ext>
            </a:extLst>
          </p:cNvPr>
          <p:cNvSpPr txBox="1">
            <a:spLocks/>
          </p:cNvSpPr>
          <p:nvPr/>
        </p:nvSpPr>
        <p:spPr>
          <a:xfrm>
            <a:off x="784064" y="99587"/>
            <a:ext cx="6163227" cy="1281475"/>
          </a:xfrm>
          <a:prstGeom prst="rect">
            <a:avLst/>
          </a:prstGeom>
          <a:solidFill>
            <a:srgbClr val="00633A"/>
          </a:solidFill>
        </p:spPr>
        <p:txBody>
          <a:bodyPr vert="horz" lIns="91440" tIns="45720" rIns="91440" bIns="45720" rtlCol="0" anchor="ctr">
            <a:noAutofit/>
          </a:bodyPr>
          <a:lstStyle>
            <a:lvl1pPr algn="l" defTabSz="914400" rtl="0" eaLnBrk="1" latinLnBrk="0" hangingPunct="1">
              <a:lnSpc>
                <a:spcPct val="90000"/>
              </a:lnSpc>
              <a:spcBef>
                <a:spcPct val="0"/>
              </a:spcBef>
              <a:buNone/>
              <a:defRPr sz="4800" b="1" kern="1200">
                <a:solidFill>
                  <a:srgbClr val="44883E"/>
                </a:solidFill>
                <a:latin typeface="Arial" panose="020B0604020202020204" pitchFamily="34" charset="0"/>
                <a:ea typeface="+mj-ea"/>
                <a:cs typeface="Arial" panose="020B0604020202020204" pitchFamily="34" charset="0"/>
              </a:defRPr>
            </a:lvl1pPr>
          </a:lstStyle>
          <a:p>
            <a:pPr algn="ctr"/>
            <a:r>
              <a:rPr lang="en-US" sz="6600" dirty="0">
                <a:solidFill>
                  <a:schemeClr val="bg1"/>
                </a:solidFill>
              </a:rPr>
              <a:t>ROI</a:t>
            </a:r>
            <a:r>
              <a:rPr lang="en-US" sz="6000" dirty="0">
                <a:solidFill>
                  <a:schemeClr val="bg1"/>
                </a:solidFill>
              </a:rPr>
              <a:t> </a:t>
            </a:r>
          </a:p>
          <a:p>
            <a:pPr algn="ctr"/>
            <a:r>
              <a:rPr lang="en-US" sz="3200" dirty="0">
                <a:solidFill>
                  <a:schemeClr val="bg1"/>
                </a:solidFill>
              </a:rPr>
              <a:t>(Return on Investment)</a:t>
            </a:r>
          </a:p>
        </p:txBody>
      </p:sp>
    </p:spTree>
    <p:extLst>
      <p:ext uri="{BB962C8B-B14F-4D97-AF65-F5344CB8AC3E}">
        <p14:creationId xmlns:p14="http://schemas.microsoft.com/office/powerpoint/2010/main" val="254377064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549</TotalTime>
  <Words>1156</Words>
  <Application>Microsoft Office PowerPoint</Application>
  <PresentationFormat>Widescreen</PresentationFormat>
  <Paragraphs>201</Paragraphs>
  <Slides>19</Slides>
  <Notes>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19</vt:i4>
      </vt:variant>
    </vt:vector>
  </HeadingPairs>
  <TitlesOfParts>
    <vt:vector size="28" baseType="lpstr">
      <vt:lpstr>Arial</vt:lpstr>
      <vt:lpstr>Arial Black</vt:lpstr>
      <vt:lpstr>Calibri</vt:lpstr>
      <vt:lpstr>Calibri Light</vt:lpstr>
      <vt:lpstr>Courier New</vt:lpstr>
      <vt:lpstr>Helvetica LT Std</vt:lpstr>
      <vt:lpstr>Wingdings</vt:lpstr>
      <vt:lpstr>Office Theme</vt:lpstr>
      <vt:lpstr>1_Office Theme</vt:lpstr>
      <vt:lpstr>PowerPoint Presentation</vt:lpstr>
      <vt:lpstr> To educate Georgia’s future workforce by providing experiences for Georgia students that will prepare them for workplace success.</vt:lpstr>
      <vt:lpstr>CTAE Key Performance Indicators (KPIs): The Numbers Tell The Story</vt:lpstr>
      <vt:lpstr>Examples of CTAE Workforce Innovation </vt:lpstr>
      <vt:lpstr>Jekyll Island CTAE Workforce Development Plan</vt:lpstr>
      <vt:lpstr>Workforce Strategies &amp; Solutions</vt:lpstr>
      <vt:lpstr>Georgia’s Work-Based Learning Program</vt:lpstr>
      <vt:lpstr>2021-2022  Work-Based Learning KPIs  Georgia Data**</vt:lpstr>
      <vt:lpstr>Employer Community Benefits</vt:lpstr>
      <vt:lpstr>Innovative and Locally Developed Pathways</vt:lpstr>
      <vt:lpstr>Workforce Strategies &amp; Solutions</vt:lpstr>
      <vt:lpstr>FY23 CTAE Manufacturing Equipment Grant Recipients Economic Development Crosswalk</vt:lpstr>
      <vt:lpstr>PowerPoint Presentation</vt:lpstr>
      <vt:lpstr>EDP Districts are evaluated with a Continuum Criteria in the following 6 areas:</vt:lpstr>
      <vt:lpstr>PowerPoint Presentation</vt:lpstr>
      <vt:lpstr>Workforce Strategies Initiative (WSI)</vt:lpstr>
      <vt:lpstr>PowerPoint Presentation</vt:lpstr>
      <vt:lpstr>Workforce Strategies Success Highlight: Establishing an Ecosystem  For a Talent Pipeline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Patrick Ledford</dc:creator>
  <cp:lastModifiedBy>Barbara Wall</cp:lastModifiedBy>
  <cp:revision>32</cp:revision>
  <dcterms:created xsi:type="dcterms:W3CDTF">2023-05-08T16:59:43Z</dcterms:created>
  <dcterms:modified xsi:type="dcterms:W3CDTF">2023-06-28T15:49:51Z</dcterms:modified>
</cp:coreProperties>
</file>